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8"/>
  </p:notesMasterIdLst>
  <p:sldIdLst>
    <p:sldId id="5002" r:id="rId2"/>
    <p:sldId id="5273" r:id="rId3"/>
    <p:sldId id="5212" r:id="rId4"/>
    <p:sldId id="5219" r:id="rId5"/>
    <p:sldId id="5221" r:id="rId6"/>
    <p:sldId id="5222" r:id="rId7"/>
    <p:sldId id="5277" r:id="rId8"/>
    <p:sldId id="5225" r:id="rId9"/>
    <p:sldId id="5274" r:id="rId10"/>
    <p:sldId id="5223" r:id="rId11"/>
    <p:sldId id="4907" r:id="rId12"/>
    <p:sldId id="5272" r:id="rId13"/>
    <p:sldId id="5179" r:id="rId14"/>
    <p:sldId id="5215" r:id="rId15"/>
    <p:sldId id="3031" r:id="rId16"/>
    <p:sldId id="5280" r:id="rId17"/>
    <p:sldId id="5268" r:id="rId18"/>
    <p:sldId id="5224" r:id="rId19"/>
    <p:sldId id="5279" r:id="rId20"/>
    <p:sldId id="5276" r:id="rId21"/>
    <p:sldId id="5169" r:id="rId22"/>
    <p:sldId id="5205" r:id="rId23"/>
    <p:sldId id="5265" r:id="rId24"/>
    <p:sldId id="3202" r:id="rId25"/>
    <p:sldId id="5227" r:id="rId26"/>
    <p:sldId id="5298" r:id="rId27"/>
    <p:sldId id="5216" r:id="rId28"/>
    <p:sldId id="5122" r:id="rId29"/>
    <p:sldId id="5181" r:id="rId30"/>
    <p:sldId id="5229" r:id="rId31"/>
    <p:sldId id="5230" r:id="rId32"/>
    <p:sldId id="5231" r:id="rId33"/>
    <p:sldId id="5232" r:id="rId34"/>
    <p:sldId id="5238" r:id="rId35"/>
    <p:sldId id="4843" r:id="rId36"/>
    <p:sldId id="5239" r:id="rId37"/>
    <p:sldId id="4846" r:id="rId38"/>
    <p:sldId id="5234" r:id="rId39"/>
    <p:sldId id="5236" r:id="rId40"/>
    <p:sldId id="5293" r:id="rId41"/>
    <p:sldId id="5294" r:id="rId42"/>
    <p:sldId id="5240" r:id="rId43"/>
    <p:sldId id="5131" r:id="rId44"/>
    <p:sldId id="5241" r:id="rId45"/>
    <p:sldId id="5242" r:id="rId46"/>
    <p:sldId id="5292" r:id="rId47"/>
    <p:sldId id="5125" r:id="rId48"/>
    <p:sldId id="5141" r:id="rId49"/>
    <p:sldId id="5142" r:id="rId50"/>
    <p:sldId id="5144" r:id="rId51"/>
    <p:sldId id="5248" r:id="rId52"/>
    <p:sldId id="5249" r:id="rId53"/>
    <p:sldId id="5251" r:id="rId54"/>
    <p:sldId id="5164" r:id="rId55"/>
    <p:sldId id="5282" r:id="rId56"/>
    <p:sldId id="5295" r:id="rId57"/>
    <p:sldId id="5296" r:id="rId58"/>
    <p:sldId id="5299" r:id="rId59"/>
    <p:sldId id="5145" r:id="rId60"/>
    <p:sldId id="5300" r:id="rId61"/>
    <p:sldId id="5159" r:id="rId62"/>
    <p:sldId id="5154" r:id="rId63"/>
    <p:sldId id="5175" r:id="rId64"/>
    <p:sldId id="5160" r:id="rId65"/>
    <p:sldId id="5161" r:id="rId66"/>
    <p:sldId id="5146" r:id="rId67"/>
    <p:sldId id="5147" r:id="rId68"/>
    <p:sldId id="5155" r:id="rId69"/>
    <p:sldId id="5158" r:id="rId70"/>
    <p:sldId id="5165" r:id="rId71"/>
    <p:sldId id="5257" r:id="rId72"/>
    <p:sldId id="5301" r:id="rId73"/>
    <p:sldId id="5302" r:id="rId74"/>
    <p:sldId id="5180" r:id="rId75"/>
    <p:sldId id="277" r:id="rId76"/>
    <p:sldId id="5182" r:id="rId77"/>
    <p:sldId id="5189" r:id="rId78"/>
    <p:sldId id="5190" r:id="rId79"/>
    <p:sldId id="5168" r:id="rId80"/>
    <p:sldId id="5184" r:id="rId81"/>
    <p:sldId id="5194" r:id="rId82"/>
    <p:sldId id="5197" r:id="rId83"/>
    <p:sldId id="5195" r:id="rId84"/>
    <p:sldId id="5196" r:id="rId85"/>
    <p:sldId id="5198" r:id="rId86"/>
    <p:sldId id="5199" r:id="rId87"/>
    <p:sldId id="5258" r:id="rId88"/>
    <p:sldId id="5259" r:id="rId89"/>
    <p:sldId id="5285" r:id="rId90"/>
    <p:sldId id="5286" r:id="rId91"/>
    <p:sldId id="5262" r:id="rId92"/>
    <p:sldId id="5263" r:id="rId93"/>
    <p:sldId id="5253" r:id="rId94"/>
    <p:sldId id="5287" r:id="rId95"/>
    <p:sldId id="5297" r:id="rId96"/>
    <p:sldId id="5256" r:id="rId97"/>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49" autoAdjust="0"/>
    <p:restoredTop sz="50753" autoAdjust="0"/>
  </p:normalViewPr>
  <p:slideViewPr>
    <p:cSldViewPr snapToGrid="0">
      <p:cViewPr varScale="1">
        <p:scale>
          <a:sx n="23" d="100"/>
          <a:sy n="23" d="100"/>
        </p:scale>
        <p:origin x="2034" y="258"/>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8BC942-F2FD-443A-8883-3226DEBA0D5F}"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zh-TW" altLang="en-US"/>
        </a:p>
      </dgm:t>
    </dgm:pt>
    <dgm:pt modelId="{137C3609-3B19-4638-A95A-FF5646263609}">
      <dgm:prSet phldrT="[文字]" custT="1"/>
      <dgm:spPr/>
      <dgm:t>
        <a:bodyPr/>
        <a:lstStyle/>
        <a:p>
          <a:pPr algn="ctr"/>
          <a:r>
            <a:rPr lang="en-US" altLang="zh-TW" sz="4000" b="1" dirty="0">
              <a:latin typeface="微軟正黑體" panose="020B0604030504040204" pitchFamily="34" charset="-120"/>
              <a:ea typeface="微軟正黑體" panose="020B0604030504040204" pitchFamily="34" charset="-120"/>
            </a:rPr>
            <a:t>AI</a:t>
          </a:r>
          <a:r>
            <a:rPr lang="zh-TW" altLang="en-US" sz="4000" b="1" dirty="0">
              <a:latin typeface="微軟正黑體" panose="020B0604030504040204" pitchFamily="34" charset="-120"/>
              <a:ea typeface="微軟正黑體" panose="020B0604030504040204" pitchFamily="34" charset="-120"/>
            </a:rPr>
            <a:t> 如何根據經驗調整行為</a:t>
          </a:r>
        </a:p>
      </dgm:t>
    </dgm:pt>
    <dgm:pt modelId="{B22A7A32-CEE6-43D2-B74E-B21B443A04AC}" type="parTrans" cxnId="{E00A2218-E537-458F-A24D-E5F0D57C5BCF}">
      <dgm:prSet/>
      <dgm:spPr/>
      <dgm:t>
        <a:bodyPr/>
        <a:lstStyle/>
        <a:p>
          <a:endParaRPr lang="zh-TW" altLang="en-US"/>
        </a:p>
      </dgm:t>
    </dgm:pt>
    <dgm:pt modelId="{9D4A8BE3-5566-4B05-A4C2-D87970D14E3D}" type="sibTrans" cxnId="{E00A2218-E537-458F-A24D-E5F0D57C5BCF}">
      <dgm:prSet/>
      <dgm:spPr/>
      <dgm:t>
        <a:bodyPr/>
        <a:lstStyle/>
        <a:p>
          <a:endParaRPr lang="zh-TW" altLang="en-US"/>
        </a:p>
      </dgm:t>
    </dgm:pt>
    <dgm:pt modelId="{A46FF6CA-773A-49DA-B467-0E5A07E35675}">
      <dgm:prSet phldrT="[文字]" custT="1"/>
      <dgm:spPr/>
      <dgm:t>
        <a:bodyPr/>
        <a:lstStyle/>
        <a:p>
          <a:pPr algn="ctr"/>
          <a:r>
            <a:rPr lang="en-US" altLang="zh-TW" sz="4000" b="1" dirty="0">
              <a:latin typeface="微軟正黑體" panose="020B0604030504040204" pitchFamily="34" charset="-120"/>
              <a:ea typeface="微軟正黑體" panose="020B0604030504040204" pitchFamily="34" charset="-120"/>
            </a:rPr>
            <a:t>AI</a:t>
          </a:r>
          <a:r>
            <a:rPr lang="zh-TW" altLang="en-US" sz="4000" b="1" dirty="0">
              <a:latin typeface="微軟正黑體" panose="020B0604030504040204" pitchFamily="34" charset="-120"/>
              <a:ea typeface="微軟正黑體" panose="020B0604030504040204" pitchFamily="34" charset="-120"/>
            </a:rPr>
            <a:t> 如何使用工具</a:t>
          </a:r>
        </a:p>
      </dgm:t>
    </dgm:pt>
    <dgm:pt modelId="{D910156B-5400-462B-A711-69BDBE9AAEE8}" type="parTrans" cxnId="{084EB2C1-AAD3-4F32-A4E3-9A4CC6159410}">
      <dgm:prSet/>
      <dgm:spPr/>
      <dgm:t>
        <a:bodyPr/>
        <a:lstStyle/>
        <a:p>
          <a:endParaRPr lang="zh-TW" altLang="en-US"/>
        </a:p>
      </dgm:t>
    </dgm:pt>
    <dgm:pt modelId="{8CCA37D3-6185-461C-8B4E-20F58EBABEA2}" type="sibTrans" cxnId="{084EB2C1-AAD3-4F32-A4E3-9A4CC6159410}">
      <dgm:prSet/>
      <dgm:spPr/>
      <dgm:t>
        <a:bodyPr/>
        <a:lstStyle/>
        <a:p>
          <a:endParaRPr lang="zh-TW" altLang="en-US"/>
        </a:p>
      </dgm:t>
    </dgm:pt>
    <dgm:pt modelId="{3EEFC605-1EB3-4533-ADCF-AD414E6C1C2E}">
      <dgm:prSet phldrT="[文字]" custT="1"/>
      <dgm:spPr/>
      <dgm:t>
        <a:bodyPr/>
        <a:lstStyle/>
        <a:p>
          <a:pPr algn="ctr"/>
          <a:r>
            <a:rPr lang="en-US" altLang="zh-TW" sz="4000" b="1" dirty="0">
              <a:latin typeface="微軟正黑體" panose="020B0604030504040204" pitchFamily="34" charset="-120"/>
              <a:ea typeface="微軟正黑體" panose="020B0604030504040204" pitchFamily="34" charset="-120"/>
            </a:rPr>
            <a:t>AI</a:t>
          </a:r>
          <a:r>
            <a:rPr lang="zh-TW" altLang="en-US" sz="4000" b="1" dirty="0">
              <a:latin typeface="微軟正黑體" panose="020B0604030504040204" pitchFamily="34" charset="-120"/>
              <a:ea typeface="微軟正黑體" panose="020B0604030504040204" pitchFamily="34" charset="-120"/>
            </a:rPr>
            <a:t> 能不能做計劃</a:t>
          </a:r>
        </a:p>
      </dgm:t>
    </dgm:pt>
    <dgm:pt modelId="{C3B34146-7870-46EC-8551-12123A49E64B}" type="parTrans" cxnId="{6EA86685-789F-420D-B45C-59EE74F36047}">
      <dgm:prSet/>
      <dgm:spPr/>
      <dgm:t>
        <a:bodyPr/>
        <a:lstStyle/>
        <a:p>
          <a:endParaRPr lang="zh-TW" altLang="en-US"/>
        </a:p>
      </dgm:t>
    </dgm:pt>
    <dgm:pt modelId="{CC3F1A8A-BE52-4591-9E8F-B03033F6D3F4}" type="sibTrans" cxnId="{6EA86685-789F-420D-B45C-59EE74F36047}">
      <dgm:prSet/>
      <dgm:spPr/>
      <dgm:t>
        <a:bodyPr/>
        <a:lstStyle/>
        <a:p>
          <a:endParaRPr lang="zh-TW" altLang="en-US"/>
        </a:p>
      </dgm:t>
    </dgm:pt>
    <dgm:pt modelId="{130E39F6-37D1-4E1B-B988-D61BB8F6ABD1}" type="pres">
      <dgm:prSet presAssocID="{E98BC942-F2FD-443A-8883-3226DEBA0D5F}" presName="linear" presStyleCnt="0">
        <dgm:presLayoutVars>
          <dgm:animLvl val="lvl"/>
          <dgm:resizeHandles val="exact"/>
        </dgm:presLayoutVars>
      </dgm:prSet>
      <dgm:spPr/>
    </dgm:pt>
    <dgm:pt modelId="{F9A440CA-7C74-48AB-993E-54E94E02643B}" type="pres">
      <dgm:prSet presAssocID="{137C3609-3B19-4638-A95A-FF5646263609}" presName="parentText" presStyleLbl="node1" presStyleIdx="0" presStyleCnt="3">
        <dgm:presLayoutVars>
          <dgm:chMax val="0"/>
          <dgm:bulletEnabled val="1"/>
        </dgm:presLayoutVars>
      </dgm:prSet>
      <dgm:spPr/>
    </dgm:pt>
    <dgm:pt modelId="{77795F89-8194-40E0-A2A0-46DB8749A6DC}" type="pres">
      <dgm:prSet presAssocID="{9D4A8BE3-5566-4B05-A4C2-D87970D14E3D}" presName="spacer" presStyleCnt="0"/>
      <dgm:spPr/>
    </dgm:pt>
    <dgm:pt modelId="{7F4CBB84-3287-4A30-B78F-461EE2F12A6A}" type="pres">
      <dgm:prSet presAssocID="{A46FF6CA-773A-49DA-B467-0E5A07E35675}" presName="parentText" presStyleLbl="node1" presStyleIdx="1" presStyleCnt="3">
        <dgm:presLayoutVars>
          <dgm:chMax val="0"/>
          <dgm:bulletEnabled val="1"/>
        </dgm:presLayoutVars>
      </dgm:prSet>
      <dgm:spPr/>
    </dgm:pt>
    <dgm:pt modelId="{098CD044-5797-45A6-AEA1-DCCCB42700A4}" type="pres">
      <dgm:prSet presAssocID="{8CCA37D3-6185-461C-8B4E-20F58EBABEA2}" presName="spacer" presStyleCnt="0"/>
      <dgm:spPr/>
    </dgm:pt>
    <dgm:pt modelId="{EF5797C8-6A57-4F33-840E-4936F9E1B18E}" type="pres">
      <dgm:prSet presAssocID="{3EEFC605-1EB3-4533-ADCF-AD414E6C1C2E}" presName="parentText" presStyleLbl="node1" presStyleIdx="2" presStyleCnt="3">
        <dgm:presLayoutVars>
          <dgm:chMax val="0"/>
          <dgm:bulletEnabled val="1"/>
        </dgm:presLayoutVars>
      </dgm:prSet>
      <dgm:spPr/>
    </dgm:pt>
  </dgm:ptLst>
  <dgm:cxnLst>
    <dgm:cxn modelId="{E00A2218-E537-458F-A24D-E5F0D57C5BCF}" srcId="{E98BC942-F2FD-443A-8883-3226DEBA0D5F}" destId="{137C3609-3B19-4638-A95A-FF5646263609}" srcOrd="0" destOrd="0" parTransId="{B22A7A32-CEE6-43D2-B74E-B21B443A04AC}" sibTransId="{9D4A8BE3-5566-4B05-A4C2-D87970D14E3D}"/>
    <dgm:cxn modelId="{6EA86685-789F-420D-B45C-59EE74F36047}" srcId="{E98BC942-F2FD-443A-8883-3226DEBA0D5F}" destId="{3EEFC605-1EB3-4533-ADCF-AD414E6C1C2E}" srcOrd="2" destOrd="0" parTransId="{C3B34146-7870-46EC-8551-12123A49E64B}" sibTransId="{CC3F1A8A-BE52-4591-9E8F-B03033F6D3F4}"/>
    <dgm:cxn modelId="{FCFF4FA9-3354-4E45-A080-BB65CBF2B7E9}" type="presOf" srcId="{E98BC942-F2FD-443A-8883-3226DEBA0D5F}" destId="{130E39F6-37D1-4E1B-B988-D61BB8F6ABD1}" srcOrd="0" destOrd="0" presId="urn:microsoft.com/office/officeart/2005/8/layout/vList2"/>
    <dgm:cxn modelId="{084EB2C1-AAD3-4F32-A4E3-9A4CC6159410}" srcId="{E98BC942-F2FD-443A-8883-3226DEBA0D5F}" destId="{A46FF6CA-773A-49DA-B467-0E5A07E35675}" srcOrd="1" destOrd="0" parTransId="{D910156B-5400-462B-A711-69BDBE9AAEE8}" sibTransId="{8CCA37D3-6185-461C-8B4E-20F58EBABEA2}"/>
    <dgm:cxn modelId="{32F337E1-E32D-49D8-A81F-7A7A06AAE929}" type="presOf" srcId="{137C3609-3B19-4638-A95A-FF5646263609}" destId="{F9A440CA-7C74-48AB-993E-54E94E02643B}" srcOrd="0" destOrd="0" presId="urn:microsoft.com/office/officeart/2005/8/layout/vList2"/>
    <dgm:cxn modelId="{A28351E7-8461-4E07-8F3A-E7DE7773F082}" type="presOf" srcId="{A46FF6CA-773A-49DA-B467-0E5A07E35675}" destId="{7F4CBB84-3287-4A30-B78F-461EE2F12A6A}" srcOrd="0" destOrd="0" presId="urn:microsoft.com/office/officeart/2005/8/layout/vList2"/>
    <dgm:cxn modelId="{94C406F2-652E-437E-8C81-4A02D5C177C9}" type="presOf" srcId="{3EEFC605-1EB3-4533-ADCF-AD414E6C1C2E}" destId="{EF5797C8-6A57-4F33-840E-4936F9E1B18E}" srcOrd="0" destOrd="0" presId="urn:microsoft.com/office/officeart/2005/8/layout/vList2"/>
    <dgm:cxn modelId="{1F7D1A95-49E0-4E2F-B3A6-98DADFDF5F51}" type="presParOf" srcId="{130E39F6-37D1-4E1B-B988-D61BB8F6ABD1}" destId="{F9A440CA-7C74-48AB-993E-54E94E02643B}" srcOrd="0" destOrd="0" presId="urn:microsoft.com/office/officeart/2005/8/layout/vList2"/>
    <dgm:cxn modelId="{E9073893-F274-476C-8E60-74BB6CB413AA}" type="presParOf" srcId="{130E39F6-37D1-4E1B-B988-D61BB8F6ABD1}" destId="{77795F89-8194-40E0-A2A0-46DB8749A6DC}" srcOrd="1" destOrd="0" presId="urn:microsoft.com/office/officeart/2005/8/layout/vList2"/>
    <dgm:cxn modelId="{0CF6DF78-61E2-43AB-9E53-8189989DC7E3}" type="presParOf" srcId="{130E39F6-37D1-4E1B-B988-D61BB8F6ABD1}" destId="{7F4CBB84-3287-4A30-B78F-461EE2F12A6A}" srcOrd="2" destOrd="0" presId="urn:microsoft.com/office/officeart/2005/8/layout/vList2"/>
    <dgm:cxn modelId="{1D770879-55D7-4547-A9DB-0BB7EEF2EB3F}" type="presParOf" srcId="{130E39F6-37D1-4E1B-B988-D61BB8F6ABD1}" destId="{098CD044-5797-45A6-AEA1-DCCCB42700A4}" srcOrd="3" destOrd="0" presId="urn:microsoft.com/office/officeart/2005/8/layout/vList2"/>
    <dgm:cxn modelId="{AB0AF968-92D8-44A7-9592-67550F3C831B}" type="presParOf" srcId="{130E39F6-37D1-4E1B-B988-D61BB8F6ABD1}" destId="{EF5797C8-6A57-4F33-840E-4936F9E1B18E}"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8BC942-F2FD-443A-8883-3226DEBA0D5F}"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zh-TW" altLang="en-US"/>
        </a:p>
      </dgm:t>
    </dgm:pt>
    <dgm:pt modelId="{137C3609-3B19-4638-A95A-FF5646263609}">
      <dgm:prSet phldrT="[文字]" custT="1"/>
      <dgm:spPr/>
      <dgm:t>
        <a:bodyPr/>
        <a:lstStyle/>
        <a:p>
          <a:pPr algn="ctr"/>
          <a:r>
            <a:rPr lang="en-US" altLang="zh-TW" sz="4000" b="1" dirty="0">
              <a:latin typeface="微軟正黑體" panose="020B0604030504040204" pitchFamily="34" charset="-120"/>
              <a:ea typeface="微軟正黑體" panose="020B0604030504040204" pitchFamily="34" charset="-120"/>
            </a:rPr>
            <a:t>AI</a:t>
          </a:r>
          <a:r>
            <a:rPr lang="zh-TW" altLang="en-US" sz="4000" b="1" dirty="0">
              <a:latin typeface="微軟正黑體" panose="020B0604030504040204" pitchFamily="34" charset="-120"/>
              <a:ea typeface="微軟正黑體" panose="020B0604030504040204" pitchFamily="34" charset="-120"/>
            </a:rPr>
            <a:t> 如何根據經驗調整行為</a:t>
          </a:r>
        </a:p>
      </dgm:t>
    </dgm:pt>
    <dgm:pt modelId="{B22A7A32-CEE6-43D2-B74E-B21B443A04AC}" type="parTrans" cxnId="{E00A2218-E537-458F-A24D-E5F0D57C5BCF}">
      <dgm:prSet/>
      <dgm:spPr/>
      <dgm:t>
        <a:bodyPr/>
        <a:lstStyle/>
        <a:p>
          <a:endParaRPr lang="zh-TW" altLang="en-US"/>
        </a:p>
      </dgm:t>
    </dgm:pt>
    <dgm:pt modelId="{9D4A8BE3-5566-4B05-A4C2-D87970D14E3D}" type="sibTrans" cxnId="{E00A2218-E537-458F-A24D-E5F0D57C5BCF}">
      <dgm:prSet/>
      <dgm:spPr/>
      <dgm:t>
        <a:bodyPr/>
        <a:lstStyle/>
        <a:p>
          <a:endParaRPr lang="zh-TW" altLang="en-US"/>
        </a:p>
      </dgm:t>
    </dgm:pt>
    <dgm:pt modelId="{A46FF6CA-773A-49DA-B467-0E5A07E35675}">
      <dgm:prSet phldrT="[文字]" custT="1"/>
      <dgm:spPr/>
      <dgm:t>
        <a:bodyPr/>
        <a:lstStyle/>
        <a:p>
          <a:pPr algn="ctr"/>
          <a:r>
            <a:rPr lang="en-US" altLang="zh-TW" sz="4000" b="1" dirty="0">
              <a:latin typeface="微軟正黑體" panose="020B0604030504040204" pitchFamily="34" charset="-120"/>
              <a:ea typeface="微軟正黑體" panose="020B0604030504040204" pitchFamily="34" charset="-120"/>
            </a:rPr>
            <a:t>AI</a:t>
          </a:r>
          <a:r>
            <a:rPr lang="zh-TW" altLang="en-US" sz="4000" b="1" dirty="0">
              <a:latin typeface="微軟正黑體" panose="020B0604030504040204" pitchFamily="34" charset="-120"/>
              <a:ea typeface="微軟正黑體" panose="020B0604030504040204" pitchFamily="34" charset="-120"/>
            </a:rPr>
            <a:t> 如何使用工具</a:t>
          </a:r>
        </a:p>
      </dgm:t>
    </dgm:pt>
    <dgm:pt modelId="{D910156B-5400-462B-A711-69BDBE9AAEE8}" type="parTrans" cxnId="{084EB2C1-AAD3-4F32-A4E3-9A4CC6159410}">
      <dgm:prSet/>
      <dgm:spPr/>
      <dgm:t>
        <a:bodyPr/>
        <a:lstStyle/>
        <a:p>
          <a:endParaRPr lang="zh-TW" altLang="en-US"/>
        </a:p>
      </dgm:t>
    </dgm:pt>
    <dgm:pt modelId="{8CCA37D3-6185-461C-8B4E-20F58EBABEA2}" type="sibTrans" cxnId="{084EB2C1-AAD3-4F32-A4E3-9A4CC6159410}">
      <dgm:prSet/>
      <dgm:spPr/>
      <dgm:t>
        <a:bodyPr/>
        <a:lstStyle/>
        <a:p>
          <a:endParaRPr lang="zh-TW" altLang="en-US"/>
        </a:p>
      </dgm:t>
    </dgm:pt>
    <dgm:pt modelId="{3EEFC605-1EB3-4533-ADCF-AD414E6C1C2E}">
      <dgm:prSet phldrT="[文字]" custT="1"/>
      <dgm:spPr/>
      <dgm:t>
        <a:bodyPr/>
        <a:lstStyle/>
        <a:p>
          <a:pPr algn="ctr"/>
          <a:r>
            <a:rPr lang="en-US" altLang="zh-TW" sz="4000" b="1" dirty="0">
              <a:latin typeface="微軟正黑體" panose="020B0604030504040204" pitchFamily="34" charset="-120"/>
              <a:ea typeface="微軟正黑體" panose="020B0604030504040204" pitchFamily="34" charset="-120"/>
            </a:rPr>
            <a:t>AI</a:t>
          </a:r>
          <a:r>
            <a:rPr lang="zh-TW" altLang="en-US" sz="4000" b="1" dirty="0">
              <a:latin typeface="微軟正黑體" panose="020B0604030504040204" pitchFamily="34" charset="-120"/>
              <a:ea typeface="微軟正黑體" panose="020B0604030504040204" pitchFamily="34" charset="-120"/>
            </a:rPr>
            <a:t> 能不能做計劃</a:t>
          </a:r>
        </a:p>
      </dgm:t>
    </dgm:pt>
    <dgm:pt modelId="{C3B34146-7870-46EC-8551-12123A49E64B}" type="parTrans" cxnId="{6EA86685-789F-420D-B45C-59EE74F36047}">
      <dgm:prSet/>
      <dgm:spPr/>
      <dgm:t>
        <a:bodyPr/>
        <a:lstStyle/>
        <a:p>
          <a:endParaRPr lang="zh-TW" altLang="en-US"/>
        </a:p>
      </dgm:t>
    </dgm:pt>
    <dgm:pt modelId="{CC3F1A8A-BE52-4591-9E8F-B03033F6D3F4}" type="sibTrans" cxnId="{6EA86685-789F-420D-B45C-59EE74F36047}">
      <dgm:prSet/>
      <dgm:spPr/>
      <dgm:t>
        <a:bodyPr/>
        <a:lstStyle/>
        <a:p>
          <a:endParaRPr lang="zh-TW" altLang="en-US"/>
        </a:p>
      </dgm:t>
    </dgm:pt>
    <dgm:pt modelId="{130E39F6-37D1-4E1B-B988-D61BB8F6ABD1}" type="pres">
      <dgm:prSet presAssocID="{E98BC942-F2FD-443A-8883-3226DEBA0D5F}" presName="linear" presStyleCnt="0">
        <dgm:presLayoutVars>
          <dgm:animLvl val="lvl"/>
          <dgm:resizeHandles val="exact"/>
        </dgm:presLayoutVars>
      </dgm:prSet>
      <dgm:spPr/>
    </dgm:pt>
    <dgm:pt modelId="{F9A440CA-7C74-48AB-993E-54E94E02643B}" type="pres">
      <dgm:prSet presAssocID="{137C3609-3B19-4638-A95A-FF5646263609}" presName="parentText" presStyleLbl="node1" presStyleIdx="0" presStyleCnt="3">
        <dgm:presLayoutVars>
          <dgm:chMax val="0"/>
          <dgm:bulletEnabled val="1"/>
        </dgm:presLayoutVars>
      </dgm:prSet>
      <dgm:spPr/>
    </dgm:pt>
    <dgm:pt modelId="{77795F89-8194-40E0-A2A0-46DB8749A6DC}" type="pres">
      <dgm:prSet presAssocID="{9D4A8BE3-5566-4B05-A4C2-D87970D14E3D}" presName="spacer" presStyleCnt="0"/>
      <dgm:spPr/>
    </dgm:pt>
    <dgm:pt modelId="{7F4CBB84-3287-4A30-B78F-461EE2F12A6A}" type="pres">
      <dgm:prSet presAssocID="{A46FF6CA-773A-49DA-B467-0E5A07E35675}" presName="parentText" presStyleLbl="node1" presStyleIdx="1" presStyleCnt="3">
        <dgm:presLayoutVars>
          <dgm:chMax val="0"/>
          <dgm:bulletEnabled val="1"/>
        </dgm:presLayoutVars>
      </dgm:prSet>
      <dgm:spPr/>
    </dgm:pt>
    <dgm:pt modelId="{098CD044-5797-45A6-AEA1-DCCCB42700A4}" type="pres">
      <dgm:prSet presAssocID="{8CCA37D3-6185-461C-8B4E-20F58EBABEA2}" presName="spacer" presStyleCnt="0"/>
      <dgm:spPr/>
    </dgm:pt>
    <dgm:pt modelId="{EF5797C8-6A57-4F33-840E-4936F9E1B18E}" type="pres">
      <dgm:prSet presAssocID="{3EEFC605-1EB3-4533-ADCF-AD414E6C1C2E}" presName="parentText" presStyleLbl="node1" presStyleIdx="2" presStyleCnt="3">
        <dgm:presLayoutVars>
          <dgm:chMax val="0"/>
          <dgm:bulletEnabled val="1"/>
        </dgm:presLayoutVars>
      </dgm:prSet>
      <dgm:spPr/>
    </dgm:pt>
  </dgm:ptLst>
  <dgm:cxnLst>
    <dgm:cxn modelId="{E00A2218-E537-458F-A24D-E5F0D57C5BCF}" srcId="{E98BC942-F2FD-443A-8883-3226DEBA0D5F}" destId="{137C3609-3B19-4638-A95A-FF5646263609}" srcOrd="0" destOrd="0" parTransId="{B22A7A32-CEE6-43D2-B74E-B21B443A04AC}" sibTransId="{9D4A8BE3-5566-4B05-A4C2-D87970D14E3D}"/>
    <dgm:cxn modelId="{6EA86685-789F-420D-B45C-59EE74F36047}" srcId="{E98BC942-F2FD-443A-8883-3226DEBA0D5F}" destId="{3EEFC605-1EB3-4533-ADCF-AD414E6C1C2E}" srcOrd="2" destOrd="0" parTransId="{C3B34146-7870-46EC-8551-12123A49E64B}" sibTransId="{CC3F1A8A-BE52-4591-9E8F-B03033F6D3F4}"/>
    <dgm:cxn modelId="{FCFF4FA9-3354-4E45-A080-BB65CBF2B7E9}" type="presOf" srcId="{E98BC942-F2FD-443A-8883-3226DEBA0D5F}" destId="{130E39F6-37D1-4E1B-B988-D61BB8F6ABD1}" srcOrd="0" destOrd="0" presId="urn:microsoft.com/office/officeart/2005/8/layout/vList2"/>
    <dgm:cxn modelId="{084EB2C1-AAD3-4F32-A4E3-9A4CC6159410}" srcId="{E98BC942-F2FD-443A-8883-3226DEBA0D5F}" destId="{A46FF6CA-773A-49DA-B467-0E5A07E35675}" srcOrd="1" destOrd="0" parTransId="{D910156B-5400-462B-A711-69BDBE9AAEE8}" sibTransId="{8CCA37D3-6185-461C-8B4E-20F58EBABEA2}"/>
    <dgm:cxn modelId="{32F337E1-E32D-49D8-A81F-7A7A06AAE929}" type="presOf" srcId="{137C3609-3B19-4638-A95A-FF5646263609}" destId="{F9A440CA-7C74-48AB-993E-54E94E02643B}" srcOrd="0" destOrd="0" presId="urn:microsoft.com/office/officeart/2005/8/layout/vList2"/>
    <dgm:cxn modelId="{A28351E7-8461-4E07-8F3A-E7DE7773F082}" type="presOf" srcId="{A46FF6CA-773A-49DA-B467-0E5A07E35675}" destId="{7F4CBB84-3287-4A30-B78F-461EE2F12A6A}" srcOrd="0" destOrd="0" presId="urn:microsoft.com/office/officeart/2005/8/layout/vList2"/>
    <dgm:cxn modelId="{94C406F2-652E-437E-8C81-4A02D5C177C9}" type="presOf" srcId="{3EEFC605-1EB3-4533-ADCF-AD414E6C1C2E}" destId="{EF5797C8-6A57-4F33-840E-4936F9E1B18E}" srcOrd="0" destOrd="0" presId="urn:microsoft.com/office/officeart/2005/8/layout/vList2"/>
    <dgm:cxn modelId="{1F7D1A95-49E0-4E2F-B3A6-98DADFDF5F51}" type="presParOf" srcId="{130E39F6-37D1-4E1B-B988-D61BB8F6ABD1}" destId="{F9A440CA-7C74-48AB-993E-54E94E02643B}" srcOrd="0" destOrd="0" presId="urn:microsoft.com/office/officeart/2005/8/layout/vList2"/>
    <dgm:cxn modelId="{E9073893-F274-476C-8E60-74BB6CB413AA}" type="presParOf" srcId="{130E39F6-37D1-4E1B-B988-D61BB8F6ABD1}" destId="{77795F89-8194-40E0-A2A0-46DB8749A6DC}" srcOrd="1" destOrd="0" presId="urn:microsoft.com/office/officeart/2005/8/layout/vList2"/>
    <dgm:cxn modelId="{0CF6DF78-61E2-43AB-9E53-8189989DC7E3}" type="presParOf" srcId="{130E39F6-37D1-4E1B-B988-D61BB8F6ABD1}" destId="{7F4CBB84-3287-4A30-B78F-461EE2F12A6A}" srcOrd="2" destOrd="0" presId="urn:microsoft.com/office/officeart/2005/8/layout/vList2"/>
    <dgm:cxn modelId="{1D770879-55D7-4547-A9DB-0BB7EEF2EB3F}" type="presParOf" srcId="{130E39F6-37D1-4E1B-B988-D61BB8F6ABD1}" destId="{098CD044-5797-45A6-AEA1-DCCCB42700A4}" srcOrd="3" destOrd="0" presId="urn:microsoft.com/office/officeart/2005/8/layout/vList2"/>
    <dgm:cxn modelId="{AB0AF968-92D8-44A7-9592-67550F3C831B}" type="presParOf" srcId="{130E39F6-37D1-4E1B-B988-D61BB8F6ABD1}" destId="{EF5797C8-6A57-4F33-840E-4936F9E1B18E}"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A440CA-7C74-48AB-993E-54E94E02643B}">
      <dsp:nvSpPr>
        <dsp:cNvPr id="0" name=""/>
        <dsp:cNvSpPr/>
      </dsp:nvSpPr>
      <dsp:spPr>
        <a:xfrm>
          <a:off x="0" y="106231"/>
          <a:ext cx="10515600" cy="125482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altLang="zh-TW" sz="4000" b="1" kern="1200" dirty="0">
              <a:latin typeface="微軟正黑體" panose="020B0604030504040204" pitchFamily="34" charset="-120"/>
              <a:ea typeface="微軟正黑體" panose="020B0604030504040204" pitchFamily="34" charset="-120"/>
            </a:rPr>
            <a:t>AI</a:t>
          </a:r>
          <a:r>
            <a:rPr lang="zh-TW" altLang="en-US" sz="4000" b="1" kern="1200" dirty="0">
              <a:latin typeface="微軟正黑體" panose="020B0604030504040204" pitchFamily="34" charset="-120"/>
              <a:ea typeface="微軟正黑體" panose="020B0604030504040204" pitchFamily="34" charset="-120"/>
            </a:rPr>
            <a:t> 如何根據經驗調整行為</a:t>
          </a:r>
        </a:p>
      </dsp:txBody>
      <dsp:txXfrm>
        <a:off x="61256" y="167487"/>
        <a:ext cx="10393088" cy="1132313"/>
      </dsp:txXfrm>
    </dsp:sp>
    <dsp:sp modelId="{7F4CBB84-3287-4A30-B78F-461EE2F12A6A}">
      <dsp:nvSpPr>
        <dsp:cNvPr id="0" name=""/>
        <dsp:cNvSpPr/>
      </dsp:nvSpPr>
      <dsp:spPr>
        <a:xfrm>
          <a:off x="0" y="1548256"/>
          <a:ext cx="10515600" cy="1254825"/>
        </a:xfrm>
        <a:prstGeom prst="roundRect">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altLang="zh-TW" sz="4000" b="1" kern="1200" dirty="0">
              <a:latin typeface="微軟正黑體" panose="020B0604030504040204" pitchFamily="34" charset="-120"/>
              <a:ea typeface="微軟正黑體" panose="020B0604030504040204" pitchFamily="34" charset="-120"/>
            </a:rPr>
            <a:t>AI</a:t>
          </a:r>
          <a:r>
            <a:rPr lang="zh-TW" altLang="en-US" sz="4000" b="1" kern="1200" dirty="0">
              <a:latin typeface="微軟正黑體" panose="020B0604030504040204" pitchFamily="34" charset="-120"/>
              <a:ea typeface="微軟正黑體" panose="020B0604030504040204" pitchFamily="34" charset="-120"/>
            </a:rPr>
            <a:t> 如何使用工具</a:t>
          </a:r>
        </a:p>
      </dsp:txBody>
      <dsp:txXfrm>
        <a:off x="61256" y="1609512"/>
        <a:ext cx="10393088" cy="1132313"/>
      </dsp:txXfrm>
    </dsp:sp>
    <dsp:sp modelId="{EF5797C8-6A57-4F33-840E-4936F9E1B18E}">
      <dsp:nvSpPr>
        <dsp:cNvPr id="0" name=""/>
        <dsp:cNvSpPr/>
      </dsp:nvSpPr>
      <dsp:spPr>
        <a:xfrm>
          <a:off x="0" y="2990281"/>
          <a:ext cx="10515600" cy="1254825"/>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altLang="zh-TW" sz="4000" b="1" kern="1200" dirty="0">
              <a:latin typeface="微軟正黑體" panose="020B0604030504040204" pitchFamily="34" charset="-120"/>
              <a:ea typeface="微軟正黑體" panose="020B0604030504040204" pitchFamily="34" charset="-120"/>
            </a:rPr>
            <a:t>AI</a:t>
          </a:r>
          <a:r>
            <a:rPr lang="zh-TW" altLang="en-US" sz="4000" b="1" kern="1200" dirty="0">
              <a:latin typeface="微軟正黑體" panose="020B0604030504040204" pitchFamily="34" charset="-120"/>
              <a:ea typeface="微軟正黑體" panose="020B0604030504040204" pitchFamily="34" charset="-120"/>
            </a:rPr>
            <a:t> 能不能做計劃</a:t>
          </a:r>
        </a:p>
      </dsp:txBody>
      <dsp:txXfrm>
        <a:off x="61256" y="3051537"/>
        <a:ext cx="10393088" cy="11323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A440CA-7C74-48AB-993E-54E94E02643B}">
      <dsp:nvSpPr>
        <dsp:cNvPr id="0" name=""/>
        <dsp:cNvSpPr/>
      </dsp:nvSpPr>
      <dsp:spPr>
        <a:xfrm>
          <a:off x="0" y="106231"/>
          <a:ext cx="10515600" cy="125482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altLang="zh-TW" sz="4000" b="1" kern="1200" dirty="0">
              <a:latin typeface="微軟正黑體" panose="020B0604030504040204" pitchFamily="34" charset="-120"/>
              <a:ea typeface="微軟正黑體" panose="020B0604030504040204" pitchFamily="34" charset="-120"/>
            </a:rPr>
            <a:t>AI</a:t>
          </a:r>
          <a:r>
            <a:rPr lang="zh-TW" altLang="en-US" sz="4000" b="1" kern="1200" dirty="0">
              <a:latin typeface="微軟正黑體" panose="020B0604030504040204" pitchFamily="34" charset="-120"/>
              <a:ea typeface="微軟正黑體" panose="020B0604030504040204" pitchFamily="34" charset="-120"/>
            </a:rPr>
            <a:t> 如何根據經驗調整行為</a:t>
          </a:r>
        </a:p>
      </dsp:txBody>
      <dsp:txXfrm>
        <a:off x="61256" y="167487"/>
        <a:ext cx="10393088" cy="1132313"/>
      </dsp:txXfrm>
    </dsp:sp>
    <dsp:sp modelId="{7F4CBB84-3287-4A30-B78F-461EE2F12A6A}">
      <dsp:nvSpPr>
        <dsp:cNvPr id="0" name=""/>
        <dsp:cNvSpPr/>
      </dsp:nvSpPr>
      <dsp:spPr>
        <a:xfrm>
          <a:off x="0" y="1548256"/>
          <a:ext cx="10515600" cy="1254825"/>
        </a:xfrm>
        <a:prstGeom prst="roundRect">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altLang="zh-TW" sz="4000" b="1" kern="1200" dirty="0">
              <a:latin typeface="微軟正黑體" panose="020B0604030504040204" pitchFamily="34" charset="-120"/>
              <a:ea typeface="微軟正黑體" panose="020B0604030504040204" pitchFamily="34" charset="-120"/>
            </a:rPr>
            <a:t>AI</a:t>
          </a:r>
          <a:r>
            <a:rPr lang="zh-TW" altLang="en-US" sz="4000" b="1" kern="1200" dirty="0">
              <a:latin typeface="微軟正黑體" panose="020B0604030504040204" pitchFamily="34" charset="-120"/>
              <a:ea typeface="微軟正黑體" panose="020B0604030504040204" pitchFamily="34" charset="-120"/>
            </a:rPr>
            <a:t> 如何使用工具</a:t>
          </a:r>
        </a:p>
      </dsp:txBody>
      <dsp:txXfrm>
        <a:off x="61256" y="1609512"/>
        <a:ext cx="10393088" cy="1132313"/>
      </dsp:txXfrm>
    </dsp:sp>
    <dsp:sp modelId="{EF5797C8-6A57-4F33-840E-4936F9E1B18E}">
      <dsp:nvSpPr>
        <dsp:cNvPr id="0" name=""/>
        <dsp:cNvSpPr/>
      </dsp:nvSpPr>
      <dsp:spPr>
        <a:xfrm>
          <a:off x="0" y="2990281"/>
          <a:ext cx="10515600" cy="1254825"/>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altLang="zh-TW" sz="4000" b="1" kern="1200" dirty="0">
              <a:latin typeface="微軟正黑體" panose="020B0604030504040204" pitchFamily="34" charset="-120"/>
              <a:ea typeface="微軟正黑體" panose="020B0604030504040204" pitchFamily="34" charset="-120"/>
            </a:rPr>
            <a:t>AI</a:t>
          </a:r>
          <a:r>
            <a:rPr lang="zh-TW" altLang="en-US" sz="4000" b="1" kern="1200" dirty="0">
              <a:latin typeface="微軟正黑體" panose="020B0604030504040204" pitchFamily="34" charset="-120"/>
              <a:ea typeface="微軟正黑體" panose="020B0604030504040204" pitchFamily="34" charset="-120"/>
            </a:rPr>
            <a:t> 能不能做計劃</a:t>
          </a:r>
        </a:p>
      </dsp:txBody>
      <dsp:txXfrm>
        <a:off x="61256" y="3051537"/>
        <a:ext cx="10393088" cy="113231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8060DE-5A63-4A7D-9507-DDA5CC342AD3}" type="datetimeFigureOut">
              <a:rPr lang="zh-TW" altLang="en-US" smtClean="0"/>
              <a:t>2025/3/9</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651DEE-975D-4DE8-9229-C34DC29B3B5C}" type="slidenum">
              <a:rPr lang="zh-TW" altLang="en-US" smtClean="0"/>
              <a:t>‹#›</a:t>
            </a:fld>
            <a:endParaRPr lang="zh-TW" altLang="en-US"/>
          </a:p>
        </p:txBody>
      </p:sp>
    </p:spTree>
    <p:extLst>
      <p:ext uri="{BB962C8B-B14F-4D97-AF65-F5344CB8AC3E}">
        <p14:creationId xmlns:p14="http://schemas.microsoft.com/office/powerpoint/2010/main" val="30038432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www.youtube.com/watch?v=Qj7jPTQa2f4" TargetMode="External"/><Relationship Id="rId3" Type="http://schemas.openxmlformats.org/officeDocument/2006/relationships/hyperlink" Target="https://www.youtube.com/@neubig" TargetMode="External"/><Relationship Id="rId7" Type="http://schemas.openxmlformats.org/officeDocument/2006/relationships/hyperlink" Target="https://www.youtube.com/watch?v=FdwrdJcekrA"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s://phontron.com/class/anlp2024/lectures/" TargetMode="External"/><Relationship Id="rId5" Type="http://schemas.openxmlformats.org/officeDocument/2006/relationships/hyperlink" Target="https://www.youtube.com/watch?v=d0QSnLjlgzc" TargetMode="External"/><Relationship Id="rId4" Type="http://schemas.openxmlformats.org/officeDocument/2006/relationships/hyperlink" Target="https://docs.google.com/presentation/d/e/2PACX-1vSEKCxS-awsrP3yd7pTHwY5JJSWlb7a6YeGFzsvW514YgCCqBMGQpgWnzPg4vKTpD3RnUbXti0Ecbsp/pub?start=false&amp;loop=false&amp;delayms=30000&amp;slide=id.g2d594fc638a_0_13"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cognition.ai/blog/introducing-devin"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zh.wikipedia.org/w/index.php?title=Neurocase&amp;action=edit&amp;redlink=1" TargetMode="External"/><Relationship Id="rId2" Type="http://schemas.openxmlformats.org/officeDocument/2006/relationships/slide" Target="../slides/slide38.xml"/><Relationship Id="rId1" Type="http://schemas.openxmlformats.org/officeDocument/2006/relationships/notesMaster" Target="../notesMasters/notesMaster1.xml"/><Relationship Id="rId5" Type="http://schemas.openxmlformats.org/officeDocument/2006/relationships/hyperlink" Target="https://zh.wikipedia.org/wiki/%E5%8A%A0%E5%B7%9E%E5%A4%A7%E5%AD%A6" TargetMode="External"/><Relationship Id="rId4" Type="http://schemas.openxmlformats.org/officeDocument/2006/relationships/hyperlink" Target="https://zh.wikipedia.org/wiki/%E7%BE%8E%E5%9B%BD"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youtube.com/watch?v=0E9BbA0gO1A"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arxiv.org/abs/2408.07199"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arxiv.org/abs/2411.06559"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ithub.com/Significant-Gravitas/Auto-GPT"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godmode.space/?ref=futuretools.io" TargetMode="External"/><Relationship Id="rId5" Type="http://schemas.openxmlformats.org/officeDocument/2006/relationships/hyperlink" Target="https://github.com/yoheinakajima/babyagi" TargetMode="External"/><Relationship Id="rId4" Type="http://schemas.openxmlformats.org/officeDocument/2006/relationships/hyperlink" Target="https://agentgpt.reworkd.ai/"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LLM agent of </a:t>
            </a:r>
            <a:r>
              <a:rPr lang="en-US" altLang="zh-TW" b="0" i="0" dirty="0">
                <a:effectLst/>
                <a:latin typeface="Roboto" panose="02000000000000000000" pitchFamily="2" charset="0"/>
                <a:hlinkClick r:id="rId3"/>
              </a:rPr>
              <a:t>Graham </a:t>
            </a:r>
            <a:r>
              <a:rPr lang="en-US" altLang="zh-TW" b="0" i="0" dirty="0" err="1">
                <a:effectLst/>
                <a:latin typeface="Roboto" panose="02000000000000000000" pitchFamily="2" charset="0"/>
                <a:hlinkClick r:id="rId3"/>
              </a:rPr>
              <a:t>Neubig</a:t>
            </a:r>
            <a:endParaRPr lang="en-US" altLang="zh-TW" dirty="0"/>
          </a:p>
          <a:p>
            <a:r>
              <a:rPr lang="en-US" altLang="zh-TW" dirty="0"/>
              <a:t>https://www.youtube.com/watch?v=a3SjRsqV9ZA</a:t>
            </a:r>
          </a:p>
          <a:p>
            <a:r>
              <a:rPr lang="en-US" altLang="zh-TW" dirty="0"/>
              <a:t>https://www.youtube.com/watch?v=lcNVAyNlp20&amp;t=1824s</a:t>
            </a:r>
          </a:p>
          <a:p>
            <a:endParaRPr lang="en-US" altLang="zh-TW" dirty="0"/>
          </a:p>
          <a:p>
            <a:endParaRPr lang="en-US" altLang="zh-TW" dirty="0"/>
          </a:p>
          <a:p>
            <a:r>
              <a:rPr lang="zh-TW" altLang="en-US" dirty="0"/>
              <a:t>要舉一個貫串全場的 </a:t>
            </a:r>
            <a:r>
              <a:rPr lang="en-US" altLang="zh-TW" dirty="0"/>
              <a:t>example </a:t>
            </a:r>
            <a:r>
              <a:rPr lang="zh-TW" altLang="en-US" dirty="0"/>
              <a:t>嗎</a:t>
            </a:r>
            <a:r>
              <a:rPr lang="en-US" altLang="zh-TW" dirty="0"/>
              <a:t>?</a:t>
            </a:r>
          </a:p>
          <a:p>
            <a:r>
              <a:rPr lang="en-US" altLang="zh-TW"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Recent overview: Overview : https://arxiv.org/pdf/2411.18279</a:t>
            </a:r>
            <a:endParaRPr lang="zh-TW" altLang="en-US" dirty="0"/>
          </a:p>
          <a:p>
            <a:endParaRPr lang="en-US" altLang="zh-TW" dirty="0"/>
          </a:p>
          <a:p>
            <a:endParaRPr lang="en-US" altLang="zh-TW" dirty="0"/>
          </a:p>
          <a:p>
            <a:r>
              <a:rPr lang="en-US" altLang="zh-TW" dirty="0"/>
              <a:t>Ref</a:t>
            </a:r>
          </a:p>
          <a:p>
            <a:r>
              <a:rPr lang="en-US" altLang="zh-TW" dirty="0">
                <a:hlinkClick r:id="rId4"/>
              </a:rPr>
              <a:t>https://docs.google.com/presentation/d/e/2PACX-1vSEKCxS-awsrP3yd7pTHwY5JJSWlb7a6YeGFzsvW514YgCCqBMGQpgWnzPg4vKTpD3RnUbXti0Ecbsp/pub?start=false&amp;loop=false&amp;delayms=30000&amp;slide=id.g2d594fc638a_0_13</a:t>
            </a:r>
            <a:endParaRPr lang="en-US" altLang="zh-TW" dirty="0"/>
          </a:p>
          <a:p>
            <a:endParaRPr lang="en-US" altLang="zh-TW" dirty="0"/>
          </a:p>
          <a:p>
            <a:r>
              <a:rPr lang="en-US" altLang="zh-TW" dirty="0"/>
              <a:t>Video:</a:t>
            </a:r>
          </a:p>
          <a:p>
            <a:pPr lvl="1"/>
            <a:r>
              <a:rPr lang="en-US" altLang="zh-TW" dirty="0">
                <a:hlinkClick r:id="rId5"/>
              </a:rPr>
              <a:t>https://www.youtube.com/watch?v=d0QSnLjlgzc</a:t>
            </a:r>
            <a:r>
              <a:rPr lang="en-US" altLang="zh-TW" dirty="0"/>
              <a:t> (</a:t>
            </a:r>
            <a:r>
              <a:rPr lang="en-US" altLang="zh-TW" dirty="0">
                <a:hlinkClick r:id="rId6"/>
              </a:rPr>
              <a:t>https://phontron.com/class/anlp2024/lectures/</a:t>
            </a:r>
            <a:r>
              <a:rPr lang="en-US" altLang="zh-TW" dirty="0"/>
              <a:t>)</a:t>
            </a:r>
          </a:p>
          <a:p>
            <a:pPr lvl="1"/>
            <a:r>
              <a:rPr lang="en-US" altLang="zh-TW" dirty="0">
                <a:hlinkClick r:id="rId7"/>
              </a:rPr>
              <a:t>https://www.youtube.com/watch?v=FdwrdJcekrA</a:t>
            </a:r>
            <a:r>
              <a:rPr lang="en-US" altLang="zh-TW" dirty="0"/>
              <a:t> </a:t>
            </a:r>
            <a:r>
              <a:rPr lang="en-US" altLang="zh-TW" b="1" i="0" dirty="0">
                <a:solidFill>
                  <a:srgbClr val="0F0F0F"/>
                </a:solidFill>
                <a:effectLst/>
                <a:latin typeface="Roboto" panose="02000000000000000000" pitchFamily="2" charset="0"/>
              </a:rPr>
              <a:t>Language Agents with LLM's (Yu Su, Ohio State)</a:t>
            </a:r>
          </a:p>
          <a:p>
            <a:pPr lvl="1"/>
            <a:r>
              <a:rPr lang="en-US" altLang="zh-TW" dirty="0">
                <a:hlinkClick r:id="rId8"/>
              </a:rPr>
              <a:t>https://www.youtube.com/watch?v=Qj7jPTQa2f4</a:t>
            </a:r>
            <a:r>
              <a:rPr lang="en-US" altLang="zh-TW" dirty="0"/>
              <a:t> (</a:t>
            </a:r>
            <a:r>
              <a:rPr lang="en-US" altLang="zh-TW" dirty="0" err="1"/>
              <a:t>LangChain</a:t>
            </a:r>
            <a:r>
              <a:rPr lang="en-US" altLang="zh-TW" dirty="0"/>
              <a:t>)</a:t>
            </a:r>
          </a:p>
          <a:p>
            <a:pPr lvl="1"/>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A2651DEE-975D-4DE8-9229-C34DC29B3B5C}" type="slidenum">
              <a:rPr lang="zh-TW" altLang="en-US" smtClean="0"/>
              <a:t>1</a:t>
            </a:fld>
            <a:endParaRPr lang="zh-TW" altLang="en-US"/>
          </a:p>
        </p:txBody>
      </p:sp>
    </p:spTree>
    <p:extLst>
      <p:ext uri="{BB962C8B-B14F-4D97-AF65-F5344CB8AC3E}">
        <p14:creationId xmlns:p14="http://schemas.microsoft.com/office/powerpoint/2010/main" val="10627139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無限制的行為</a:t>
            </a:r>
            <a:r>
              <a:rPr lang="en-US" altLang="zh-TW" dirty="0"/>
              <a:t>?</a:t>
            </a:r>
          </a:p>
          <a:p>
            <a:pPr lvl="1"/>
            <a:r>
              <a:rPr lang="en-US" altLang="zh-TW" sz="2800" dirty="0"/>
              <a:t>O1</a:t>
            </a:r>
            <a:r>
              <a:rPr lang="zh-TW" altLang="en-US" sz="2800" dirty="0"/>
              <a:t>作弊的例子</a:t>
            </a:r>
            <a:endParaRPr lang="en-US" altLang="zh-TW" sz="2800" dirty="0"/>
          </a:p>
          <a:p>
            <a:pPr lvl="1"/>
            <a:r>
              <a:rPr lang="en-US" altLang="zh-TW" sz="2800" dirty="0" err="1"/>
              <a:t>Deepseek</a:t>
            </a:r>
            <a:r>
              <a:rPr lang="en-US" altLang="zh-TW" sz="2800" dirty="0"/>
              <a:t> </a:t>
            </a:r>
            <a:r>
              <a:rPr lang="zh-TW" altLang="en-US" sz="2800" dirty="0"/>
              <a:t>作弊的例子</a:t>
            </a:r>
            <a:endParaRPr lang="en-US" altLang="zh-TW" sz="2800" dirty="0"/>
          </a:p>
          <a:p>
            <a:pPr lvl="2"/>
            <a:r>
              <a:rPr lang="en-US" altLang="zh-TW" sz="2400" dirty="0"/>
              <a:t>https://www.youtube.com/watch?v=JHq4EKMg7fI</a:t>
            </a:r>
          </a:p>
          <a:p>
            <a:endParaRPr lang="zh-TW" altLang="en-US" dirty="0"/>
          </a:p>
        </p:txBody>
      </p:sp>
      <p:sp>
        <p:nvSpPr>
          <p:cNvPr id="4" name="投影片編號版面配置區 3"/>
          <p:cNvSpPr>
            <a:spLocks noGrp="1"/>
          </p:cNvSpPr>
          <p:nvPr>
            <p:ph type="sldNum" sz="quarter" idx="5"/>
          </p:nvPr>
        </p:nvSpPr>
        <p:spPr/>
        <p:txBody>
          <a:bodyPr/>
          <a:lstStyle/>
          <a:p>
            <a:fld id="{A2651DEE-975D-4DE8-9229-C34DC29B3B5C}" type="slidenum">
              <a:rPr lang="zh-TW" altLang="en-US" smtClean="0"/>
              <a:t>13</a:t>
            </a:fld>
            <a:endParaRPr lang="zh-TW" altLang="en-US"/>
          </a:p>
        </p:txBody>
      </p:sp>
    </p:spTree>
    <p:extLst>
      <p:ext uri="{BB962C8B-B14F-4D97-AF65-F5344CB8AC3E}">
        <p14:creationId xmlns:p14="http://schemas.microsoft.com/office/powerpoint/2010/main" val="838168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更靈活的回饋、非數字的 </a:t>
            </a:r>
            <a:r>
              <a:rPr lang="en-US" altLang="zh-TW" dirty="0"/>
              <a:t>reward </a:t>
            </a:r>
            <a:r>
              <a:rPr lang="zh-TW" altLang="en-US" dirty="0"/>
              <a:t>和目標</a:t>
            </a:r>
          </a:p>
          <a:p>
            <a:endParaRPr lang="zh-TW" altLang="en-US" dirty="0"/>
          </a:p>
        </p:txBody>
      </p:sp>
      <p:sp>
        <p:nvSpPr>
          <p:cNvPr id="4" name="投影片編號版面配置區 3"/>
          <p:cNvSpPr>
            <a:spLocks noGrp="1"/>
          </p:cNvSpPr>
          <p:nvPr>
            <p:ph type="sldNum" sz="quarter" idx="5"/>
          </p:nvPr>
        </p:nvSpPr>
        <p:spPr/>
        <p:txBody>
          <a:bodyPr/>
          <a:lstStyle/>
          <a:p>
            <a:fld id="{A2651DEE-975D-4DE8-9229-C34DC29B3B5C}" type="slidenum">
              <a:rPr lang="zh-TW" altLang="en-US" smtClean="0"/>
              <a:t>14</a:t>
            </a:fld>
            <a:endParaRPr lang="zh-TW" altLang="en-US"/>
          </a:p>
        </p:txBody>
      </p:sp>
    </p:spTree>
    <p:extLst>
      <p:ext uri="{BB962C8B-B14F-4D97-AF65-F5344CB8AC3E}">
        <p14:creationId xmlns:p14="http://schemas.microsoft.com/office/powerpoint/2010/main" val="1845188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Typically in AI, an agent refers to an artificial entity capable of perceiving its surroundings using sensors, making decisions, and then taking actions in response using actuators</a:t>
            </a:r>
          </a:p>
          <a:p>
            <a:r>
              <a:rPr lang="en-US" altLang="zh-TW" dirty="0"/>
              <a:t>The concept of agents originated in Philosophy, with roots tracing back to thinkers like Aristotle and Hume [5]. It describes entities possessing desires, beliefs, intentions, and the ability to take actions [5].</a:t>
            </a:r>
          </a:p>
          <a:p>
            <a:r>
              <a:rPr lang="en-US" altLang="zh-TW" dirty="0"/>
              <a:t>This idea transitioned into computer science, intending to enable computers to understand users’ interests and autonomously perform actions on their behalf</a:t>
            </a:r>
          </a:p>
          <a:p>
            <a:r>
              <a:rPr lang="en-US" altLang="zh-TW" dirty="0"/>
              <a:t>“agent” is an entity with the capacity to act,</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651DEE-975D-4DE8-9229-C34DC29B3B5C}"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9165643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CAC2D-F99B-9700-FBBE-2B7ACF1FA200}"/>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E5FE25E7-5348-1D38-5706-8079DFACBD92}"/>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70A7701B-220B-9744-4079-142B19199744}"/>
              </a:ext>
            </a:extLst>
          </p:cNvPr>
          <p:cNvSpPr>
            <a:spLocks noGrp="1"/>
          </p:cNvSpPr>
          <p:nvPr>
            <p:ph type="body" idx="1"/>
          </p:nvPr>
        </p:nvSpPr>
        <p:spPr/>
        <p:txBody>
          <a:bodyPr/>
          <a:lstStyle/>
          <a:p>
            <a:r>
              <a:rPr lang="en-US" altLang="zh-TW" dirty="0"/>
              <a:t>Typically in AI, an agent refers to an artificial entity capable of perceiving its surroundings using sensors, making decisions, and then taking actions in response using actuators</a:t>
            </a:r>
          </a:p>
          <a:p>
            <a:r>
              <a:rPr lang="en-US" altLang="zh-TW" dirty="0"/>
              <a:t>The concept of agents originated in Philosophy, with roots tracing back to thinkers like Aristotle and Hume [5]. It describes entities possessing desires, beliefs, intentions, and the ability to take actions [5].</a:t>
            </a:r>
          </a:p>
          <a:p>
            <a:r>
              <a:rPr lang="en-US" altLang="zh-TW" dirty="0"/>
              <a:t>This idea transitioned into computer science, intending to enable computers to understand users’ interests and autonomously perform actions on their behalf</a:t>
            </a:r>
          </a:p>
          <a:p>
            <a:r>
              <a:rPr lang="en-US" altLang="zh-TW" dirty="0"/>
              <a:t>“agent” is an entity with the capacity to act,</a:t>
            </a:r>
            <a:endParaRPr lang="zh-TW" altLang="en-US" dirty="0"/>
          </a:p>
          <a:p>
            <a:endParaRPr lang="zh-TW" altLang="en-US" dirty="0"/>
          </a:p>
        </p:txBody>
      </p:sp>
      <p:sp>
        <p:nvSpPr>
          <p:cNvPr id="4" name="投影片編號版面配置區 3">
            <a:extLst>
              <a:ext uri="{FF2B5EF4-FFF2-40B4-BE49-F238E27FC236}">
                <a16:creationId xmlns:a16="http://schemas.microsoft.com/office/drawing/2014/main" id="{4C462567-E482-B7ED-572B-EEF7EDF8A0C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651DEE-975D-4DE8-9229-C34DC29B3B5C}"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9279073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https://arxiv.org/abs/2401.01614</a:t>
            </a:r>
          </a:p>
          <a:p>
            <a:endParaRPr lang="zh-TW" altLang="en-US" dirty="0"/>
          </a:p>
        </p:txBody>
      </p:sp>
      <p:sp>
        <p:nvSpPr>
          <p:cNvPr id="4" name="投影片編號版面配置區 3"/>
          <p:cNvSpPr>
            <a:spLocks noGrp="1"/>
          </p:cNvSpPr>
          <p:nvPr>
            <p:ph type="sldNum" sz="quarter" idx="5"/>
          </p:nvPr>
        </p:nvSpPr>
        <p:spPr/>
        <p:txBody>
          <a:bodyPr/>
          <a:lstStyle/>
          <a:p>
            <a:fld id="{A2651DEE-975D-4DE8-9229-C34DC29B3B5C}" type="slidenum">
              <a:rPr lang="zh-TW" altLang="en-US" smtClean="0"/>
              <a:t>21</a:t>
            </a:fld>
            <a:endParaRPr lang="zh-TW" altLang="en-US"/>
          </a:p>
        </p:txBody>
      </p:sp>
    </p:spTree>
    <p:extLst>
      <p:ext uri="{BB962C8B-B14F-4D97-AF65-F5344CB8AC3E}">
        <p14:creationId xmlns:p14="http://schemas.microsoft.com/office/powerpoint/2010/main" val="22079937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ML</a:t>
            </a:r>
            <a:r>
              <a:rPr lang="zh-TW" altLang="en-US" dirty="0"/>
              <a:t> </a:t>
            </a:r>
            <a:r>
              <a:rPr lang="en-US" altLang="zh-TW" dirty="0"/>
              <a:t>Agent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r>
              <a:rPr lang="en-US" altLang="zh-TW" dirty="0"/>
              <a:t>AI programmer: </a:t>
            </a:r>
            <a:r>
              <a:rPr lang="en-US" altLang="zh-TW" dirty="0">
                <a:hlinkClick r:id="rId3"/>
              </a:rPr>
              <a:t>https://www.cognition.ai/blog/introducing-devin</a:t>
            </a:r>
            <a:endParaRPr lang="en-US" altLang="zh-TW" dirty="0"/>
          </a:p>
          <a:p>
            <a:r>
              <a:rPr lang="en-US" altLang="zh-TW" dirty="0"/>
              <a:t>Curser???</a:t>
            </a:r>
          </a:p>
          <a:p>
            <a:r>
              <a:rPr lang="en-US" altLang="zh-TW" dirty="0"/>
              <a:t>Storm / Deep Research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A2651DEE-975D-4DE8-9229-C34DC29B3B5C}" type="slidenum">
              <a:rPr lang="zh-TW" altLang="en-US" smtClean="0"/>
              <a:t>22</a:t>
            </a:fld>
            <a:endParaRPr lang="zh-TW" altLang="en-US"/>
          </a:p>
        </p:txBody>
      </p:sp>
    </p:spTree>
    <p:extLst>
      <p:ext uri="{BB962C8B-B14F-4D97-AF65-F5344CB8AC3E}">
        <p14:creationId xmlns:p14="http://schemas.microsoft.com/office/powerpoint/2010/main" val="7717972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AI </a:t>
            </a:r>
            <a:r>
              <a:rPr lang="zh-TW" altLang="en-US" dirty="0"/>
              <a:t>共科學家僅用 </a:t>
            </a:r>
            <a:r>
              <a:rPr lang="en-US" altLang="zh-TW" dirty="0"/>
              <a:t>2 </a:t>
            </a:r>
            <a:r>
              <a:rPr lang="zh-TW" altLang="en-US" dirty="0"/>
              <a:t>天（紅字標示）完成了傳統方法需 </a:t>
            </a:r>
            <a:r>
              <a:rPr lang="en-US" altLang="zh-TW" dirty="0"/>
              <a:t>10 </a:t>
            </a:r>
            <a:r>
              <a:rPr lang="zh-TW" altLang="en-US" dirty="0"/>
              <a:t>年才能完成的假設發展過程。</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https://research.google/blog/accelerating-scientific-breakthroughs-with-an-ai-co-scientist/</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080809"/>
              </a:solidFill>
              <a:effectLst/>
              <a:latin typeface="Segoe UI Historic"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080809"/>
                </a:solidFill>
                <a:effectLst/>
                <a:latin typeface="Segoe UI Historic" panose="020B0502040204020203" pitchFamily="34" charset="0"/>
              </a:rPr>
              <a:t>GAIA</a:t>
            </a:r>
            <a:r>
              <a:rPr lang="zh-TW" altLang="en-US" b="0" i="0" dirty="0">
                <a:solidFill>
                  <a:srgbClr val="080809"/>
                </a:solidFill>
                <a:effectLst/>
                <a:latin typeface="Segoe UI Historic" panose="020B0502040204020203" pitchFamily="34" charset="0"/>
              </a:rPr>
              <a:t>（</a:t>
            </a:r>
            <a:r>
              <a:rPr lang="en-US" altLang="zh-TW" b="0" i="0" dirty="0">
                <a:solidFill>
                  <a:srgbClr val="080809"/>
                </a:solidFill>
                <a:effectLst/>
                <a:latin typeface="Segoe UI Historic" panose="020B0502040204020203" pitchFamily="34" charset="0"/>
              </a:rPr>
              <a:t>General AI Assistants</a:t>
            </a:r>
            <a:r>
              <a:rPr lang="zh-TW" altLang="en-US" b="0" i="0" dirty="0">
                <a:solidFill>
                  <a:srgbClr val="080809"/>
                </a:solidFill>
                <a:effectLst/>
                <a:latin typeface="Segoe UI Historic" panose="020B0502040204020203" pitchFamily="34" charset="0"/>
              </a:rPr>
              <a:t>）</a:t>
            </a:r>
            <a:r>
              <a:rPr lang="en-US" altLang="zh-TW" b="0" i="0" dirty="0">
                <a:solidFill>
                  <a:srgbClr val="080809"/>
                </a:solidFill>
                <a:effectLst/>
                <a:latin typeface="Segoe UI Historic" panose="020B0502040204020203" pitchFamily="34" charset="0"/>
              </a:rPr>
              <a:t>???</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A2651DEE-975D-4DE8-9229-C34DC29B3B5C}" type="slidenum">
              <a:rPr lang="zh-TW" altLang="en-US" smtClean="0"/>
              <a:t>23</a:t>
            </a:fld>
            <a:endParaRPr lang="zh-TW" altLang="en-US"/>
          </a:p>
        </p:txBody>
      </p:sp>
    </p:spTree>
    <p:extLst>
      <p:ext uri="{BB962C8B-B14F-4D97-AF65-F5344CB8AC3E}">
        <p14:creationId xmlns:p14="http://schemas.microsoft.com/office/powerpoint/2010/main" val="167996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Real time, interruption </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651DEE-975D-4DE8-9229-C34DC29B3B5C}"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40482029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(with Berkeley, UW, MIT cooperators)</a:t>
            </a:r>
          </a:p>
          <a:p>
            <a:endParaRPr lang="en-US" altLang="zh-TW" dirty="0"/>
          </a:p>
          <a:p>
            <a:r>
              <a:rPr lang="en-US" altLang="zh-TW" dirty="0"/>
              <a:t>Graduate Institute of Communication Engineering, National Taiwan University 2UC Berkeley 3University of Washington 4MIT CSAI</a:t>
            </a:r>
            <a:endParaRPr lang="zh-TW" altLang="en-US" dirty="0"/>
          </a:p>
        </p:txBody>
      </p:sp>
      <p:sp>
        <p:nvSpPr>
          <p:cNvPr id="4" name="投影片編號版面配置區 3"/>
          <p:cNvSpPr>
            <a:spLocks noGrp="1"/>
          </p:cNvSpPr>
          <p:nvPr>
            <p:ph type="sldNum" sz="quarter" idx="5"/>
          </p:nvPr>
        </p:nvSpPr>
        <p:spPr/>
        <p:txBody>
          <a:bodyPr/>
          <a:lstStyle/>
          <a:p>
            <a:fld id="{A2651DEE-975D-4DE8-9229-C34DC29B3B5C}" type="slidenum">
              <a:rPr lang="zh-TW" altLang="en-US" smtClean="0"/>
              <a:t>26</a:t>
            </a:fld>
            <a:endParaRPr lang="zh-TW" altLang="en-US"/>
          </a:p>
        </p:txBody>
      </p:sp>
    </p:spTree>
    <p:extLst>
      <p:ext uri="{BB962C8B-B14F-4D97-AF65-F5344CB8AC3E}">
        <p14:creationId xmlns:p14="http://schemas.microsoft.com/office/powerpoint/2010/main" val="19362946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https://arxiv.org/abs/2306.09896</a:t>
            </a:r>
          </a:p>
          <a:p>
            <a:endParaRPr lang="zh-TW" altLang="en-US" dirty="0"/>
          </a:p>
        </p:txBody>
      </p:sp>
      <p:sp>
        <p:nvSpPr>
          <p:cNvPr id="4" name="投影片編號版面配置區 3"/>
          <p:cNvSpPr>
            <a:spLocks noGrp="1"/>
          </p:cNvSpPr>
          <p:nvPr>
            <p:ph type="sldNum" sz="quarter" idx="5"/>
          </p:nvPr>
        </p:nvSpPr>
        <p:spPr/>
        <p:txBody>
          <a:bodyPr/>
          <a:lstStyle/>
          <a:p>
            <a:fld id="{A2651DEE-975D-4DE8-9229-C34DC29B3B5C}" type="slidenum">
              <a:rPr lang="zh-TW" altLang="en-US" smtClean="0"/>
              <a:t>28</a:t>
            </a:fld>
            <a:endParaRPr lang="zh-TW" altLang="en-US"/>
          </a:p>
        </p:txBody>
      </p:sp>
    </p:spTree>
    <p:extLst>
      <p:ext uri="{BB962C8B-B14F-4D97-AF65-F5344CB8AC3E}">
        <p14:creationId xmlns:p14="http://schemas.microsoft.com/office/powerpoint/2010/main" val="1754511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微軟正黑體" panose="020B0604030504040204" pitchFamily="34" charset="-120"/>
                <a:ea typeface="微軟正黑體" panose="020B0604030504040204" pitchFamily="34" charset="-120"/>
              </a:rPr>
              <a:t>如果要完成複雜的任務需要多</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微軟正黑體" panose="020B0604030504040204" pitchFamily="34" charset="-120"/>
                <a:ea typeface="微軟正黑體" panose="020B0604030504040204" pitchFamily="34" charset="-120"/>
              </a:rPr>
              <a:t>如果要完成複雜的任務需要多</a:t>
            </a:r>
          </a:p>
          <a:p>
            <a:endParaRPr lang="zh-TW" altLang="en-US" dirty="0"/>
          </a:p>
        </p:txBody>
      </p:sp>
      <p:sp>
        <p:nvSpPr>
          <p:cNvPr id="4" name="投影片編號版面配置區 3"/>
          <p:cNvSpPr>
            <a:spLocks noGrp="1"/>
          </p:cNvSpPr>
          <p:nvPr>
            <p:ph type="sldNum" sz="quarter" idx="5"/>
          </p:nvPr>
        </p:nvSpPr>
        <p:spPr/>
        <p:txBody>
          <a:bodyPr/>
          <a:lstStyle/>
          <a:p>
            <a:fld id="{A2651DEE-975D-4DE8-9229-C34DC29B3B5C}" type="slidenum">
              <a:rPr lang="zh-TW" altLang="en-US" smtClean="0"/>
              <a:t>2</a:t>
            </a:fld>
            <a:endParaRPr lang="zh-TW" altLang="en-US"/>
          </a:p>
        </p:txBody>
      </p:sp>
    </p:spTree>
    <p:extLst>
      <p:ext uri="{BB962C8B-B14F-4D97-AF65-F5344CB8AC3E}">
        <p14:creationId xmlns:p14="http://schemas.microsoft.com/office/powerpoint/2010/main" val="35444276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https://arxiv.org/abs/2306.09896</a:t>
            </a:r>
          </a:p>
          <a:p>
            <a:endParaRPr lang="zh-TW" altLang="en-US" dirty="0"/>
          </a:p>
        </p:txBody>
      </p:sp>
      <p:sp>
        <p:nvSpPr>
          <p:cNvPr id="4" name="投影片編號版面配置區 3"/>
          <p:cNvSpPr>
            <a:spLocks noGrp="1"/>
          </p:cNvSpPr>
          <p:nvPr>
            <p:ph type="sldNum" sz="quarter" idx="5"/>
          </p:nvPr>
        </p:nvSpPr>
        <p:spPr/>
        <p:txBody>
          <a:bodyPr/>
          <a:lstStyle/>
          <a:p>
            <a:fld id="{A2651DEE-975D-4DE8-9229-C34DC29B3B5C}" type="slidenum">
              <a:rPr lang="zh-TW" altLang="en-US" smtClean="0"/>
              <a:t>29</a:t>
            </a:fld>
            <a:endParaRPr lang="zh-TW" altLang="en-US"/>
          </a:p>
        </p:txBody>
      </p:sp>
    </p:spTree>
    <p:extLst>
      <p:ext uri="{BB962C8B-B14F-4D97-AF65-F5344CB8AC3E}">
        <p14:creationId xmlns:p14="http://schemas.microsoft.com/office/powerpoint/2010/main" val="4063510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79E82-2748-EEC7-D988-CD2F3A39FED8}"/>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0A64B003-3FCB-FB7D-1B46-667AE5545F4A}"/>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BDE39FA7-CD59-DA48-A5E1-B392B5363E4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https://arxiv.org/abs/2306.09896</a:t>
            </a:r>
          </a:p>
          <a:p>
            <a:endParaRPr lang="zh-TW" altLang="en-US" dirty="0"/>
          </a:p>
        </p:txBody>
      </p:sp>
      <p:sp>
        <p:nvSpPr>
          <p:cNvPr id="4" name="投影片編號版面配置區 3">
            <a:extLst>
              <a:ext uri="{FF2B5EF4-FFF2-40B4-BE49-F238E27FC236}">
                <a16:creationId xmlns:a16="http://schemas.microsoft.com/office/drawing/2014/main" id="{4BC97D28-B1AF-A248-1986-AC57B514A83E}"/>
              </a:ext>
            </a:extLst>
          </p:cNvPr>
          <p:cNvSpPr>
            <a:spLocks noGrp="1"/>
          </p:cNvSpPr>
          <p:nvPr>
            <p:ph type="sldNum" sz="quarter" idx="5"/>
          </p:nvPr>
        </p:nvSpPr>
        <p:spPr/>
        <p:txBody>
          <a:bodyPr/>
          <a:lstStyle/>
          <a:p>
            <a:fld id="{A2651DEE-975D-4DE8-9229-C34DC29B3B5C}" type="slidenum">
              <a:rPr lang="zh-TW" altLang="en-US" smtClean="0"/>
              <a:t>30</a:t>
            </a:fld>
            <a:endParaRPr lang="zh-TW" altLang="en-US"/>
          </a:p>
        </p:txBody>
      </p:sp>
    </p:spTree>
    <p:extLst>
      <p:ext uri="{BB962C8B-B14F-4D97-AF65-F5344CB8AC3E}">
        <p14:creationId xmlns:p14="http://schemas.microsoft.com/office/powerpoint/2010/main" val="40114267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202122"/>
                </a:solidFill>
                <a:effectLst/>
                <a:latin typeface="Arial" panose="020B0604020202020204" pitchFamily="34" charset="0"/>
              </a:rPr>
              <a:t>2006</a:t>
            </a:r>
            <a:r>
              <a:rPr lang="zh-TW" altLang="en-US" b="0" i="0" dirty="0">
                <a:solidFill>
                  <a:srgbClr val="202122"/>
                </a:solidFill>
                <a:effectLst/>
                <a:latin typeface="Arial" panose="020B0604020202020204" pitchFamily="34" charset="0"/>
              </a:rPr>
              <a:t>年</a:t>
            </a:r>
            <a:r>
              <a:rPr lang="en-US" altLang="zh-TW" b="0" i="0" dirty="0">
                <a:solidFill>
                  <a:srgbClr val="202122"/>
                </a:solidFill>
                <a:effectLst/>
                <a:latin typeface="Arial" panose="020B0604020202020204" pitchFamily="34" charset="0"/>
              </a:rPr>
              <a:t>Elizabeth Parker</a:t>
            </a:r>
            <a:r>
              <a:rPr lang="zh-TW" altLang="en-US" b="0" i="0" dirty="0">
                <a:solidFill>
                  <a:srgbClr val="202122"/>
                </a:solidFill>
                <a:effectLst/>
                <a:latin typeface="Arial" panose="020B0604020202020204" pitchFamily="34" charset="0"/>
              </a:rPr>
              <a:t>、</a:t>
            </a:r>
            <a:r>
              <a:rPr lang="en-US" altLang="zh-TW" b="0" i="0" dirty="0">
                <a:solidFill>
                  <a:srgbClr val="202122"/>
                </a:solidFill>
                <a:effectLst/>
                <a:latin typeface="Arial" panose="020B0604020202020204" pitchFamily="34" charset="0"/>
              </a:rPr>
              <a:t>Larry Cahill</a:t>
            </a:r>
            <a:r>
              <a:rPr lang="zh-TW" altLang="en-US" b="0" i="0" dirty="0">
                <a:solidFill>
                  <a:srgbClr val="202122"/>
                </a:solidFill>
                <a:effectLst/>
                <a:latin typeface="Arial" panose="020B0604020202020204" pitchFamily="34" charset="0"/>
              </a:rPr>
              <a:t>、</a:t>
            </a:r>
            <a:r>
              <a:rPr lang="en-US" altLang="zh-TW" b="0" i="0" dirty="0">
                <a:solidFill>
                  <a:srgbClr val="202122"/>
                </a:solidFill>
                <a:effectLst/>
                <a:latin typeface="Arial" panose="020B0604020202020204" pitchFamily="34" charset="0"/>
              </a:rPr>
              <a:t>Paul Tejera</a:t>
            </a:r>
            <a:r>
              <a:rPr lang="zh-TW" altLang="en-US" b="0" i="0" dirty="0">
                <a:solidFill>
                  <a:srgbClr val="202122"/>
                </a:solidFill>
                <a:effectLst/>
                <a:latin typeface="Arial" panose="020B0604020202020204" pitchFamily="34" charset="0"/>
              </a:rPr>
              <a:t>博士和</a:t>
            </a:r>
            <a:r>
              <a:rPr lang="en-US" altLang="zh-TW" b="0" i="0" dirty="0">
                <a:solidFill>
                  <a:srgbClr val="202122"/>
                </a:solidFill>
                <a:effectLst/>
                <a:latin typeface="Arial" panose="020B0604020202020204" pitchFamily="34" charset="0"/>
              </a:rPr>
              <a:t>James McGaugh</a:t>
            </a:r>
            <a:r>
              <a:rPr lang="zh-TW" altLang="en-US" b="0" i="0" dirty="0">
                <a:solidFill>
                  <a:srgbClr val="202122"/>
                </a:solidFill>
                <a:effectLst/>
                <a:latin typeface="Arial" panose="020B0604020202020204" pitchFamily="34" charset="0"/>
              </a:rPr>
              <a:t>在</a:t>
            </a:r>
            <a:r>
              <a:rPr lang="en-US" altLang="zh-TW" b="0" i="0" u="none" strike="noStrike" dirty="0" err="1">
                <a:solidFill>
                  <a:srgbClr val="202122"/>
                </a:solidFill>
                <a:effectLst/>
                <a:latin typeface="Arial" panose="020B0604020202020204" pitchFamily="34" charset="0"/>
                <a:hlinkClick r:id="rId3" tooltip="Neurocase（頁面不存在）"/>
              </a:rPr>
              <a:t>Neurocase</a:t>
            </a:r>
            <a:r>
              <a:rPr lang="zh-TW" altLang="en-US" b="0" i="0" dirty="0">
                <a:solidFill>
                  <a:srgbClr val="202122"/>
                </a:solidFill>
                <a:effectLst/>
                <a:latin typeface="Arial" panose="020B0604020202020204" pitchFamily="34" charset="0"/>
              </a:rPr>
              <a:t>雜誌首次描述了超憶症的「症狀</a:t>
            </a:r>
            <a:endParaRPr lang="en-US" altLang="zh-TW" b="0" i="0" dirty="0">
              <a:solidFill>
                <a:srgbClr val="202122"/>
              </a:solidFill>
              <a:effectLst/>
              <a:latin typeface="Arial" panose="020B0604020202020204" pitchFamily="34" charset="0"/>
            </a:endParaRPr>
          </a:p>
          <a:p>
            <a:r>
              <a:rPr lang="zh-TW" altLang="en-US" b="0" i="0" dirty="0">
                <a:solidFill>
                  <a:srgbClr val="202122"/>
                </a:solidFill>
                <a:effectLst/>
                <a:latin typeface="Arial" panose="020B0604020202020204" pitchFamily="34" charset="0"/>
              </a:rPr>
              <a:t>由</a:t>
            </a:r>
            <a:r>
              <a:rPr lang="zh-TW" altLang="en-US" b="0" i="0" u="none" strike="noStrike" dirty="0">
                <a:effectLst/>
                <a:latin typeface="Arial" panose="020B0604020202020204" pitchFamily="34" charset="0"/>
                <a:hlinkClick r:id="rId4" tooltip="美國"/>
              </a:rPr>
              <a:t>美國</a:t>
            </a:r>
            <a:r>
              <a:rPr lang="zh-TW" altLang="en-US" b="0" i="0" u="none" strike="noStrike" dirty="0">
                <a:effectLst/>
                <a:latin typeface="Arial" panose="020B0604020202020204" pitchFamily="34" charset="0"/>
                <a:hlinkClick r:id="rId5" tooltip="加州大學"/>
              </a:rPr>
              <a:t>加州大學</a:t>
            </a:r>
            <a:r>
              <a:rPr lang="zh-TW" altLang="en-US" b="0" i="0" dirty="0">
                <a:solidFill>
                  <a:srgbClr val="202122"/>
                </a:solidFill>
                <a:effectLst/>
                <a:latin typeface="Arial" panose="020B0604020202020204" pitchFamily="34" charset="0"/>
              </a:rPr>
              <a:t>科學家完成的一項研究指出：全世界患有「超憶症」的只有</a:t>
            </a:r>
            <a:r>
              <a:rPr lang="en-US" altLang="zh-TW" b="0" i="0" dirty="0">
                <a:solidFill>
                  <a:srgbClr val="202122"/>
                </a:solidFill>
                <a:effectLst/>
                <a:latin typeface="Arial" panose="020B0604020202020204" pitchFamily="34" charset="0"/>
              </a:rPr>
              <a:t>80</a:t>
            </a:r>
            <a:r>
              <a:rPr lang="zh-TW" altLang="en-US" b="0" i="0" dirty="0">
                <a:solidFill>
                  <a:srgbClr val="202122"/>
                </a:solidFill>
                <a:effectLst/>
                <a:latin typeface="Arial" panose="020B0604020202020204" pitchFamily="34" charset="0"/>
              </a:rPr>
              <a:t>人左右。</a:t>
            </a:r>
            <a:endParaRPr lang="zh-TW" altLang="en-US" dirty="0"/>
          </a:p>
        </p:txBody>
      </p:sp>
      <p:sp>
        <p:nvSpPr>
          <p:cNvPr id="4" name="投影片編號版面配置區 3"/>
          <p:cNvSpPr>
            <a:spLocks noGrp="1"/>
          </p:cNvSpPr>
          <p:nvPr>
            <p:ph type="sldNum" sz="quarter" idx="5"/>
          </p:nvPr>
        </p:nvSpPr>
        <p:spPr/>
        <p:txBody>
          <a:bodyPr/>
          <a:lstStyle/>
          <a:p>
            <a:fld id="{A2651DEE-975D-4DE8-9229-C34DC29B3B5C}" type="slidenum">
              <a:rPr lang="zh-TW" altLang="en-US" smtClean="0"/>
              <a:t>38</a:t>
            </a:fld>
            <a:endParaRPr lang="zh-TW" altLang="en-US"/>
          </a:p>
        </p:txBody>
      </p:sp>
    </p:spTree>
    <p:extLst>
      <p:ext uri="{BB962C8B-B14F-4D97-AF65-F5344CB8AC3E}">
        <p14:creationId xmlns:p14="http://schemas.microsoft.com/office/powerpoint/2010/main" val="32324797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加入元數據（</a:t>
            </a:r>
            <a:r>
              <a:rPr lang="en-US" altLang="zh-TW" dirty="0"/>
              <a:t>metadata</a:t>
            </a:r>
            <a:r>
              <a:rPr lang="zh-TW" altLang="en-US" dirty="0"/>
              <a:t>）</a:t>
            </a:r>
          </a:p>
        </p:txBody>
      </p:sp>
      <p:sp>
        <p:nvSpPr>
          <p:cNvPr id="4" name="投影片編號版面配置區 3"/>
          <p:cNvSpPr>
            <a:spLocks noGrp="1"/>
          </p:cNvSpPr>
          <p:nvPr>
            <p:ph type="sldNum" sz="quarter" idx="5"/>
          </p:nvPr>
        </p:nvSpPr>
        <p:spPr/>
        <p:txBody>
          <a:bodyPr/>
          <a:lstStyle/>
          <a:p>
            <a:fld id="{A2651DEE-975D-4DE8-9229-C34DC29B3B5C}" type="slidenum">
              <a:rPr lang="zh-TW" altLang="en-US" smtClean="0"/>
              <a:t>39</a:t>
            </a:fld>
            <a:endParaRPr lang="zh-TW" altLang="en-US"/>
          </a:p>
        </p:txBody>
      </p:sp>
    </p:spTree>
    <p:extLst>
      <p:ext uri="{BB962C8B-B14F-4D97-AF65-F5344CB8AC3E}">
        <p14:creationId xmlns:p14="http://schemas.microsoft.com/office/powerpoint/2010/main" val="5719580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76C811-68D5-A357-798A-85D0F060EB15}"/>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3D8CD63B-B846-D506-DBCA-F435A741DFFA}"/>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B1CC1539-1528-14F8-B714-4E701053594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what to memory (“do I need to memory this”), memorize after reasoning</a:t>
            </a:r>
          </a:p>
          <a:p>
            <a:endParaRPr lang="zh-TW" altLang="en-US" dirty="0"/>
          </a:p>
        </p:txBody>
      </p:sp>
      <p:sp>
        <p:nvSpPr>
          <p:cNvPr id="4" name="投影片編號版面配置區 3">
            <a:extLst>
              <a:ext uri="{FF2B5EF4-FFF2-40B4-BE49-F238E27FC236}">
                <a16:creationId xmlns:a16="http://schemas.microsoft.com/office/drawing/2014/main" id="{651A7DC9-EE94-00D3-DDBE-C0F85CCBAB24}"/>
              </a:ext>
            </a:extLst>
          </p:cNvPr>
          <p:cNvSpPr>
            <a:spLocks noGrp="1"/>
          </p:cNvSpPr>
          <p:nvPr>
            <p:ph type="sldNum" sz="quarter" idx="5"/>
          </p:nvPr>
        </p:nvSpPr>
        <p:spPr/>
        <p:txBody>
          <a:bodyPr/>
          <a:lstStyle/>
          <a:p>
            <a:fld id="{A2651DEE-975D-4DE8-9229-C34DC29B3B5C}" type="slidenum">
              <a:rPr lang="zh-TW" altLang="en-US" smtClean="0"/>
              <a:t>40</a:t>
            </a:fld>
            <a:endParaRPr lang="zh-TW" altLang="en-US"/>
          </a:p>
        </p:txBody>
      </p:sp>
    </p:spTree>
    <p:extLst>
      <p:ext uri="{BB962C8B-B14F-4D97-AF65-F5344CB8AC3E}">
        <p14:creationId xmlns:p14="http://schemas.microsoft.com/office/powerpoint/2010/main" val="22567764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659A0-5C9A-FC3A-7FAA-2EA7364E5446}"/>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120EA72-6D91-ED2E-5BC5-E4E5A13A819F}"/>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3203D050-3E71-6FF6-B99D-08E688551D9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what to memory (“do I need to memory this”), memorize after reasoning</a:t>
            </a:r>
          </a:p>
          <a:p>
            <a:endParaRPr lang="zh-TW" altLang="en-US" dirty="0"/>
          </a:p>
        </p:txBody>
      </p:sp>
      <p:sp>
        <p:nvSpPr>
          <p:cNvPr id="4" name="投影片編號版面配置區 3">
            <a:extLst>
              <a:ext uri="{FF2B5EF4-FFF2-40B4-BE49-F238E27FC236}">
                <a16:creationId xmlns:a16="http://schemas.microsoft.com/office/drawing/2014/main" id="{23B53053-9677-D060-631D-8EE22F67B1CE}"/>
              </a:ext>
            </a:extLst>
          </p:cNvPr>
          <p:cNvSpPr>
            <a:spLocks noGrp="1"/>
          </p:cNvSpPr>
          <p:nvPr>
            <p:ph type="sldNum" sz="quarter" idx="5"/>
          </p:nvPr>
        </p:nvSpPr>
        <p:spPr/>
        <p:txBody>
          <a:bodyPr/>
          <a:lstStyle/>
          <a:p>
            <a:fld id="{A2651DEE-975D-4DE8-9229-C34DC29B3B5C}" type="slidenum">
              <a:rPr lang="zh-TW" altLang="en-US" smtClean="0"/>
              <a:t>41</a:t>
            </a:fld>
            <a:endParaRPr lang="zh-TW" altLang="en-US"/>
          </a:p>
        </p:txBody>
      </p:sp>
    </p:spTree>
    <p:extLst>
      <p:ext uri="{BB962C8B-B14F-4D97-AF65-F5344CB8AC3E}">
        <p14:creationId xmlns:p14="http://schemas.microsoft.com/office/powerpoint/2010/main" val="36309787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Tool usage overview: https://arxiv.org/pdf/2405.17935</a:t>
            </a:r>
          </a:p>
          <a:p>
            <a:endParaRPr lang="en-US" altLang="zh-TW" dirty="0"/>
          </a:p>
          <a:p>
            <a:r>
              <a:rPr lang="en-US" altLang="zh-TW" dirty="0"/>
              <a:t>===</a:t>
            </a:r>
          </a:p>
          <a:p>
            <a:r>
              <a:rPr lang="zh-TW" altLang="en-US" dirty="0"/>
              <a:t>有關 </a:t>
            </a:r>
            <a:r>
              <a:rPr lang="en-US" altLang="zh-TW" dirty="0"/>
              <a:t>RAG</a:t>
            </a:r>
            <a:r>
              <a:rPr lang="zh-TW" altLang="en-US" dirty="0"/>
              <a:t> 的種種</a:t>
            </a:r>
            <a:r>
              <a:rPr lang="en-US" altLang="zh-TW" dirty="0"/>
              <a:t>:</a:t>
            </a:r>
          </a:p>
          <a:p>
            <a:r>
              <a:rPr lang="en-US" altLang="zh-TW" dirty="0"/>
              <a:t>Kevin Wu, Eric Wu, and James Zou. How faithful are rag models? quantifying the tug-of-war between rag and </a:t>
            </a:r>
            <a:r>
              <a:rPr lang="en-US" altLang="zh-TW" dirty="0" err="1"/>
              <a:t>llms’</a:t>
            </a:r>
            <a:r>
              <a:rPr lang="en-US" altLang="zh-TW" dirty="0"/>
              <a:t> internal prior, 2024. </a:t>
            </a:r>
          </a:p>
          <a:p>
            <a:r>
              <a:rPr lang="en-US" altLang="zh-TW" dirty="0"/>
              <a:t>[85] </a:t>
            </a:r>
            <a:r>
              <a:rPr lang="en-US" altLang="zh-TW" dirty="0" err="1"/>
              <a:t>Hanxing</a:t>
            </a:r>
            <a:r>
              <a:rPr lang="en-US" altLang="zh-TW" dirty="0"/>
              <a:t> Ding, Liang Pang, Zihao Wei, Huawei Shen, and </a:t>
            </a:r>
            <a:r>
              <a:rPr lang="en-US" altLang="zh-TW" dirty="0" err="1"/>
              <a:t>Xueqi</a:t>
            </a:r>
            <a:r>
              <a:rPr lang="en-US" altLang="zh-TW" dirty="0"/>
              <a:t> Cheng. Retrieve only when it needs: Adaptive retrieval augmentation for hallucination mitigation in large language models. </a:t>
            </a:r>
            <a:r>
              <a:rPr lang="en-US" altLang="zh-TW" dirty="0" err="1"/>
              <a:t>arXiv</a:t>
            </a:r>
            <a:r>
              <a:rPr lang="en-US" altLang="zh-TW" dirty="0"/>
              <a:t> preprint arXiv:2402.10612, 2024. </a:t>
            </a:r>
          </a:p>
          <a:p>
            <a:r>
              <a:rPr lang="en-US" altLang="zh-TW" dirty="0"/>
              <a:t>[86] </a:t>
            </a:r>
            <a:r>
              <a:rPr lang="en-US" altLang="zh-TW" dirty="0" err="1"/>
              <a:t>Hexiang</a:t>
            </a:r>
            <a:r>
              <a:rPr lang="en-US" altLang="zh-TW" dirty="0"/>
              <a:t> Tan, Fei Sun, Wanli Yang, </a:t>
            </a:r>
            <a:r>
              <a:rPr lang="en-US" altLang="zh-TW" dirty="0" err="1"/>
              <a:t>Yuanzhuo</a:t>
            </a:r>
            <a:r>
              <a:rPr lang="en-US" altLang="zh-TW" dirty="0"/>
              <a:t> Wang, Qi Cao, and </a:t>
            </a:r>
            <a:r>
              <a:rPr lang="en-US" altLang="zh-TW" dirty="0" err="1"/>
              <a:t>Xueqi</a:t>
            </a:r>
            <a:r>
              <a:rPr lang="en-US" altLang="zh-TW" dirty="0"/>
              <a:t> Cheng. Blinded by generated contexts: How language models merge generated and retrieved contexts for open-domain </a:t>
            </a:r>
            <a:r>
              <a:rPr lang="en-US" altLang="zh-TW" dirty="0" err="1"/>
              <a:t>qa</a:t>
            </a:r>
            <a:r>
              <a:rPr lang="en-US" altLang="zh-TW" dirty="0"/>
              <a:t>? </a:t>
            </a:r>
            <a:r>
              <a:rPr lang="en-US" altLang="zh-TW" dirty="0" err="1"/>
              <a:t>arXiv</a:t>
            </a:r>
            <a:r>
              <a:rPr lang="en-US" altLang="zh-TW" dirty="0"/>
              <a:t> preprint arXiv:2401.11911, 2024.</a:t>
            </a:r>
          </a:p>
          <a:p>
            <a:r>
              <a:rPr lang="en-US" altLang="zh-TW" dirty="0"/>
              <a:t>Astute RAG: Overcoming Imperfect Retrieval Augmentation and Knowledge Conflicts for Large Language Models</a:t>
            </a:r>
          </a:p>
          <a:p>
            <a:endParaRPr lang="zh-TW" altLang="en-US" dirty="0"/>
          </a:p>
        </p:txBody>
      </p:sp>
      <p:sp>
        <p:nvSpPr>
          <p:cNvPr id="4" name="投影片編號版面配置區 3"/>
          <p:cNvSpPr>
            <a:spLocks noGrp="1"/>
          </p:cNvSpPr>
          <p:nvPr>
            <p:ph type="sldNum" sz="quarter" idx="5"/>
          </p:nvPr>
        </p:nvSpPr>
        <p:spPr/>
        <p:txBody>
          <a:bodyPr/>
          <a:lstStyle/>
          <a:p>
            <a:fld id="{A2651DEE-975D-4DE8-9229-C34DC29B3B5C}" type="slidenum">
              <a:rPr lang="zh-TW" altLang="en-US" smtClean="0"/>
              <a:t>47</a:t>
            </a:fld>
            <a:endParaRPr lang="zh-TW" altLang="en-US"/>
          </a:p>
        </p:txBody>
      </p:sp>
    </p:spTree>
    <p:extLst>
      <p:ext uri="{BB962C8B-B14F-4D97-AF65-F5344CB8AC3E}">
        <p14:creationId xmlns:p14="http://schemas.microsoft.com/office/powerpoint/2010/main" val="38244114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Different capabilities, stronger but </a:t>
            </a:r>
            <a:r>
              <a:rPr lang="en-US" altLang="zh-TW" dirty="0" err="1"/>
              <a:t>costl</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沒有工具 </a:t>
            </a:r>
            <a:r>
              <a:rPr lang="en-US" altLang="zh-TW" dirty="0"/>
              <a:t>o3 </a:t>
            </a:r>
            <a:r>
              <a:rPr lang="zh-TW" altLang="en-US" dirty="0"/>
              <a:t>加法也會算錯</a:t>
            </a:r>
          </a:p>
          <a:p>
            <a:endParaRPr lang="zh-TW" altLang="en-US" dirty="0"/>
          </a:p>
        </p:txBody>
      </p:sp>
      <p:sp>
        <p:nvSpPr>
          <p:cNvPr id="4" name="投影片編號版面配置區 3"/>
          <p:cNvSpPr>
            <a:spLocks noGrp="1"/>
          </p:cNvSpPr>
          <p:nvPr>
            <p:ph type="sldNum" sz="quarter" idx="5"/>
          </p:nvPr>
        </p:nvSpPr>
        <p:spPr/>
        <p:txBody>
          <a:bodyPr/>
          <a:lstStyle/>
          <a:p>
            <a:fld id="{A2651DEE-975D-4DE8-9229-C34DC29B3B5C}" type="slidenum">
              <a:rPr lang="zh-TW" altLang="en-US" smtClean="0"/>
              <a:t>48</a:t>
            </a:fld>
            <a:endParaRPr lang="zh-TW" altLang="en-US"/>
          </a:p>
        </p:txBody>
      </p:sp>
    </p:spTree>
    <p:extLst>
      <p:ext uri="{BB962C8B-B14F-4D97-AF65-F5344CB8AC3E}">
        <p14:creationId xmlns:p14="http://schemas.microsoft.com/office/powerpoint/2010/main" val="28216781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工具的特色</a:t>
            </a:r>
            <a:endParaRPr lang="en-US" altLang="zh-TW" dirty="0"/>
          </a:p>
          <a:p>
            <a:r>
              <a:rPr lang="zh-TW" altLang="en-US" dirty="0"/>
              <a:t>講一下 </a:t>
            </a:r>
            <a:r>
              <a:rPr lang="en-US" altLang="zh-TW" dirty="0"/>
              <a:t>function call </a:t>
            </a:r>
            <a:r>
              <a:rPr lang="zh-TW" altLang="en-US" dirty="0"/>
              <a:t>這件事</a:t>
            </a:r>
          </a:p>
        </p:txBody>
      </p:sp>
      <p:sp>
        <p:nvSpPr>
          <p:cNvPr id="4" name="投影片編號版面配置區 3"/>
          <p:cNvSpPr>
            <a:spLocks noGrp="1"/>
          </p:cNvSpPr>
          <p:nvPr>
            <p:ph type="sldNum" sz="quarter" idx="5"/>
          </p:nvPr>
        </p:nvSpPr>
        <p:spPr/>
        <p:txBody>
          <a:bodyPr/>
          <a:lstStyle/>
          <a:p>
            <a:fld id="{A2651DEE-975D-4DE8-9229-C34DC29B3B5C}" type="slidenum">
              <a:rPr lang="zh-TW" altLang="en-US" smtClean="0"/>
              <a:t>49</a:t>
            </a:fld>
            <a:endParaRPr lang="zh-TW" altLang="en-US"/>
          </a:p>
        </p:txBody>
      </p:sp>
    </p:spTree>
    <p:extLst>
      <p:ext uri="{BB962C8B-B14F-4D97-AF65-F5344CB8AC3E}">
        <p14:creationId xmlns:p14="http://schemas.microsoft.com/office/powerpoint/2010/main" val="19220109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BA0EDF-E64C-0D48-6FE4-6BD0CED6E495}"/>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B3C5A27-DC6A-0403-26B8-DDDAADF063FC}"/>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364B21A1-9E55-2BC6-04C2-4A83470869E4}"/>
              </a:ext>
            </a:extLst>
          </p:cNvPr>
          <p:cNvSpPr>
            <a:spLocks noGrp="1"/>
          </p:cNvSpPr>
          <p:nvPr>
            <p:ph type="body" idx="1"/>
          </p:nvPr>
        </p:nvSpPr>
        <p:spPr/>
        <p:txBody>
          <a:bodyPr/>
          <a:lstStyle/>
          <a:p>
            <a:r>
              <a:rPr lang="zh-TW" altLang="en-US" dirty="0"/>
              <a:t>工具的特色</a:t>
            </a:r>
          </a:p>
        </p:txBody>
      </p:sp>
      <p:sp>
        <p:nvSpPr>
          <p:cNvPr id="4" name="投影片編號版面配置區 3">
            <a:extLst>
              <a:ext uri="{FF2B5EF4-FFF2-40B4-BE49-F238E27FC236}">
                <a16:creationId xmlns:a16="http://schemas.microsoft.com/office/drawing/2014/main" id="{4F18A3BA-5666-6DB6-6B12-74C2338BE5AC}"/>
              </a:ext>
            </a:extLst>
          </p:cNvPr>
          <p:cNvSpPr>
            <a:spLocks noGrp="1"/>
          </p:cNvSpPr>
          <p:nvPr>
            <p:ph type="sldNum" sz="quarter" idx="5"/>
          </p:nvPr>
        </p:nvSpPr>
        <p:spPr/>
        <p:txBody>
          <a:bodyPr/>
          <a:lstStyle/>
          <a:p>
            <a:fld id="{A2651DEE-975D-4DE8-9229-C34DC29B3B5C}" type="slidenum">
              <a:rPr lang="zh-TW" altLang="en-US" smtClean="0"/>
              <a:t>50</a:t>
            </a:fld>
            <a:endParaRPr lang="zh-TW" altLang="en-US"/>
          </a:p>
        </p:txBody>
      </p:sp>
    </p:spTree>
    <p:extLst>
      <p:ext uri="{BB962C8B-B14F-4D97-AF65-F5344CB8AC3E}">
        <p14:creationId xmlns:p14="http://schemas.microsoft.com/office/powerpoint/2010/main" val="3332611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有一個目標</a:t>
            </a:r>
            <a:endParaRPr lang="en-US" altLang="zh-TW" dirty="0"/>
          </a:p>
          <a:p>
            <a:r>
              <a:rPr lang="zh-TW" altLang="en-US" dirty="0"/>
              <a:t>現在的輸入</a:t>
            </a:r>
            <a:endParaRPr lang="en-US" altLang="zh-TW" dirty="0"/>
          </a:p>
          <a:p>
            <a:r>
              <a:rPr lang="zh-TW" altLang="en-US" dirty="0"/>
              <a:t>輸出</a:t>
            </a:r>
            <a:endParaRPr lang="en-US" altLang="zh-TW" dirty="0"/>
          </a:p>
          <a:p>
            <a:r>
              <a:rPr lang="zh-TW" altLang="en-US" dirty="0"/>
              <a:t>改變狀態</a:t>
            </a:r>
          </a:p>
          <a:p>
            <a:endParaRPr lang="zh-TW" altLang="en-US" dirty="0"/>
          </a:p>
        </p:txBody>
      </p:sp>
      <p:sp>
        <p:nvSpPr>
          <p:cNvPr id="4" name="投影片編號版面配置區 3"/>
          <p:cNvSpPr>
            <a:spLocks noGrp="1"/>
          </p:cNvSpPr>
          <p:nvPr>
            <p:ph type="sldNum" sz="quarter" idx="5"/>
          </p:nvPr>
        </p:nvSpPr>
        <p:spPr/>
        <p:txBody>
          <a:bodyPr/>
          <a:lstStyle/>
          <a:p>
            <a:fld id="{A2651DEE-975D-4DE8-9229-C34DC29B3B5C}" type="slidenum">
              <a:rPr lang="zh-TW" altLang="en-US" smtClean="0"/>
              <a:t>3</a:t>
            </a:fld>
            <a:endParaRPr lang="zh-TW" altLang="en-US"/>
          </a:p>
        </p:txBody>
      </p:sp>
    </p:spTree>
    <p:extLst>
      <p:ext uri="{BB962C8B-B14F-4D97-AF65-F5344CB8AC3E}">
        <p14:creationId xmlns:p14="http://schemas.microsoft.com/office/powerpoint/2010/main" val="26457298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45CCD-B0C9-4BCD-D482-3CC1201C073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A31EB18C-B383-EC0D-0651-B8A2E8B5ED86}"/>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5AF4AB9B-0FB1-1808-CF58-FC1A7817A7B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假設我們需要能聽語音的 </a:t>
            </a:r>
            <a:r>
              <a:rPr lang="en-US" altLang="zh-TW" dirty="0"/>
              <a:t>AI</a:t>
            </a:r>
            <a:r>
              <a:rPr lang="zh-TW" altLang="en-US" dirty="0"/>
              <a:t> </a:t>
            </a:r>
            <a:r>
              <a:rPr lang="en-US" altLang="zh-TW" dirty="0"/>
              <a:t>Agent </a:t>
            </a:r>
            <a:endParaRPr lang="zh-TW" altLang="en-US" dirty="0"/>
          </a:p>
          <a:p>
            <a:endParaRPr lang="zh-TW" altLang="en-US" dirty="0"/>
          </a:p>
        </p:txBody>
      </p:sp>
      <p:sp>
        <p:nvSpPr>
          <p:cNvPr id="4" name="投影片編號版面配置區 3">
            <a:extLst>
              <a:ext uri="{FF2B5EF4-FFF2-40B4-BE49-F238E27FC236}">
                <a16:creationId xmlns:a16="http://schemas.microsoft.com/office/drawing/2014/main" id="{4718BEB3-7F06-D4A4-560B-CDAEA067467A}"/>
              </a:ext>
            </a:extLst>
          </p:cNvPr>
          <p:cNvSpPr>
            <a:spLocks noGrp="1"/>
          </p:cNvSpPr>
          <p:nvPr>
            <p:ph type="sldNum" sz="quarter" idx="5"/>
          </p:nvPr>
        </p:nvSpPr>
        <p:spPr/>
        <p:txBody>
          <a:bodyPr/>
          <a:lstStyle/>
          <a:p>
            <a:fld id="{A2651DEE-975D-4DE8-9229-C34DC29B3B5C}" type="slidenum">
              <a:rPr lang="zh-TW" altLang="en-US" smtClean="0"/>
              <a:t>52</a:t>
            </a:fld>
            <a:endParaRPr lang="zh-TW" altLang="en-US"/>
          </a:p>
        </p:txBody>
      </p:sp>
    </p:spTree>
    <p:extLst>
      <p:ext uri="{BB962C8B-B14F-4D97-AF65-F5344CB8AC3E}">
        <p14:creationId xmlns:p14="http://schemas.microsoft.com/office/powerpoint/2010/main" val="37027012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2651DEE-975D-4DE8-9229-C34DC29B3B5C}" type="slidenum">
              <a:rPr lang="zh-TW" altLang="en-US" smtClean="0"/>
              <a:t>54</a:t>
            </a:fld>
            <a:endParaRPr lang="zh-TW" altLang="en-US"/>
          </a:p>
        </p:txBody>
      </p:sp>
    </p:spTree>
    <p:extLst>
      <p:ext uri="{BB962C8B-B14F-4D97-AF65-F5344CB8AC3E}">
        <p14:creationId xmlns:p14="http://schemas.microsoft.com/office/powerpoint/2010/main" val="18848787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474747"/>
                </a:solidFill>
                <a:effectLst/>
                <a:latin typeface="Arial" panose="020B0604020202020204" pitchFamily="34" charset="0"/>
              </a:rPr>
              <a:t>美國</a:t>
            </a:r>
            <a:r>
              <a:rPr lang="zh-TW" altLang="en-US" b="0" i="0" dirty="0">
                <a:solidFill>
                  <a:srgbClr val="D93025"/>
                </a:solidFill>
                <a:effectLst/>
                <a:latin typeface="Arial" panose="020B0604020202020204" pitchFamily="34" charset="0"/>
              </a:rPr>
              <a:t>紐約</a:t>
            </a:r>
            <a:r>
              <a:rPr lang="zh-TW" altLang="en-US" b="0" i="0" dirty="0">
                <a:solidFill>
                  <a:srgbClr val="474747"/>
                </a:solidFill>
                <a:effectLst/>
                <a:latin typeface="Arial" panose="020B0604020202020204" pitchFamily="34" charset="0"/>
              </a:rPr>
              <a:t>一名</a:t>
            </a:r>
            <a:r>
              <a:rPr lang="zh-TW" altLang="en-US" b="0" i="0" dirty="0">
                <a:solidFill>
                  <a:srgbClr val="D93025"/>
                </a:solidFill>
                <a:effectLst/>
                <a:latin typeface="Arial" panose="020B0604020202020204" pitchFamily="34" charset="0"/>
              </a:rPr>
              <a:t>律師</a:t>
            </a:r>
            <a:r>
              <a:rPr lang="zh-TW" altLang="en-US" b="0" i="0" dirty="0">
                <a:solidFill>
                  <a:srgbClr val="474747"/>
                </a:solidFill>
                <a:effectLst/>
                <a:latin typeface="Arial" panose="020B0604020202020204" pitchFamily="34" charset="0"/>
              </a:rPr>
              <a:t>利用人工智能聊天機械人</a:t>
            </a:r>
            <a:r>
              <a:rPr lang="en-US" altLang="zh-TW" b="0" i="0" dirty="0">
                <a:solidFill>
                  <a:srgbClr val="474747"/>
                </a:solidFill>
                <a:effectLst/>
                <a:latin typeface="Arial" panose="020B0604020202020204" pitchFamily="34" charset="0"/>
              </a:rPr>
              <a:t>ChatGPT</a:t>
            </a:r>
            <a:r>
              <a:rPr lang="zh-TW" altLang="en-US" b="0" i="0" dirty="0">
                <a:solidFill>
                  <a:srgbClr val="474747"/>
                </a:solidFill>
                <a:effectLst/>
                <a:latin typeface="Arial" panose="020B0604020202020204" pitchFamily="34" charset="0"/>
              </a:rPr>
              <a:t>，為同事處理的訴訟搜集資料，被對家</a:t>
            </a:r>
            <a:r>
              <a:rPr lang="zh-TW" altLang="en-US" b="0" i="0" dirty="0">
                <a:solidFill>
                  <a:srgbClr val="D93025"/>
                </a:solidFill>
                <a:effectLst/>
                <a:latin typeface="Arial" panose="020B0604020202020204" pitchFamily="34" charset="0"/>
              </a:rPr>
              <a:t>律師</a:t>
            </a:r>
            <a:r>
              <a:rPr lang="zh-TW" altLang="en-US" b="0" i="0" dirty="0">
                <a:solidFill>
                  <a:srgbClr val="474747"/>
                </a:solidFill>
                <a:effectLst/>
                <a:latin typeface="Arial" panose="020B0604020202020204" pitchFamily="34" charset="0"/>
              </a:rPr>
              <a:t>揭發最少</a:t>
            </a:r>
            <a:r>
              <a:rPr lang="en-US" altLang="zh-TW" b="0" i="0" dirty="0">
                <a:solidFill>
                  <a:srgbClr val="474747"/>
                </a:solidFill>
                <a:effectLst/>
                <a:latin typeface="Arial" panose="020B0604020202020204" pitchFamily="34" charset="0"/>
              </a:rPr>
              <a:t>6</a:t>
            </a:r>
            <a:r>
              <a:rPr lang="zh-TW" altLang="en-US" b="0" i="0" dirty="0">
                <a:solidFill>
                  <a:srgbClr val="474747"/>
                </a:solidFill>
                <a:effectLst/>
                <a:latin typeface="Arial" panose="020B0604020202020204" pitchFamily="34" charset="0"/>
              </a:rPr>
              <a:t>宗「案例」屬子虛烏有，兩名涉事</a:t>
            </a:r>
            <a:r>
              <a:rPr lang="zh-TW" altLang="en-US" b="0" i="0" dirty="0">
                <a:solidFill>
                  <a:srgbClr val="D93025"/>
                </a:solidFill>
                <a:effectLst/>
                <a:latin typeface="Arial" panose="020B0604020202020204" pitchFamily="34" charset="0"/>
              </a:rPr>
              <a:t>律師</a:t>
            </a:r>
            <a:r>
              <a:rPr lang="zh-TW" altLang="en-US" b="0" i="0" dirty="0">
                <a:solidFill>
                  <a:srgbClr val="474747"/>
                </a:solidFill>
                <a:effectLst/>
                <a:latin typeface="Arial" panose="020B0604020202020204" pitchFamily="34" charset="0"/>
              </a:rPr>
              <a:t>接受</a:t>
            </a:r>
            <a:endParaRPr lang="zh-TW" altLang="en-US" dirty="0"/>
          </a:p>
        </p:txBody>
      </p:sp>
      <p:sp>
        <p:nvSpPr>
          <p:cNvPr id="4" name="投影片編號版面配置區 3"/>
          <p:cNvSpPr>
            <a:spLocks noGrp="1"/>
          </p:cNvSpPr>
          <p:nvPr>
            <p:ph type="sldNum" sz="quarter" idx="5"/>
          </p:nvPr>
        </p:nvSpPr>
        <p:spPr/>
        <p:txBody>
          <a:bodyPr/>
          <a:lstStyle/>
          <a:p>
            <a:fld id="{A2651DEE-975D-4DE8-9229-C34DC29B3B5C}" type="slidenum">
              <a:rPr lang="zh-TW" altLang="en-US" smtClean="0"/>
              <a:t>58</a:t>
            </a:fld>
            <a:endParaRPr lang="zh-TW" altLang="en-US"/>
          </a:p>
        </p:txBody>
      </p:sp>
    </p:spTree>
    <p:extLst>
      <p:ext uri="{BB962C8B-B14F-4D97-AF65-F5344CB8AC3E}">
        <p14:creationId xmlns:p14="http://schemas.microsoft.com/office/powerpoint/2010/main" val="30202340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1" dirty="0"/>
              <a:t>Retrieval Augmented Generation (RAG)</a:t>
            </a:r>
          </a:p>
          <a:p>
            <a:r>
              <a:rPr lang="zh-TW" altLang="en-US" sz="1200" dirty="0">
                <a:latin typeface="微軟正黑體" panose="020B0604030504040204" pitchFamily="34" charset="-120"/>
                <a:ea typeface="微軟正黑體" panose="020B0604030504040204" pitchFamily="34" charset="-120"/>
              </a:rPr>
              <a:t>搜尋到的</a:t>
            </a:r>
            <a:endParaRPr lang="en-US" altLang="zh-TW" sz="1200" dirty="0">
              <a:latin typeface="微軟正黑體" panose="020B0604030504040204" pitchFamily="34" charset="-120"/>
              <a:ea typeface="微軟正黑體" panose="020B0604030504040204" pitchFamily="34" charset="-120"/>
            </a:endParaRPr>
          </a:p>
          <a:p>
            <a:r>
              <a:rPr lang="zh-TW" altLang="en-US" sz="1200" dirty="0">
                <a:latin typeface="微軟正黑體" panose="020B0604030504040204" pitchFamily="34" charset="-120"/>
                <a:ea typeface="微軟正黑體" panose="020B0604030504040204" pitchFamily="34" charset="-120"/>
              </a:rPr>
              <a:t>資料有錯 </a:t>
            </a:r>
            <a:r>
              <a:rPr lang="en-US" altLang="zh-TW" sz="1200" dirty="0">
                <a:latin typeface="微軟正黑體" panose="020B0604030504040204" pitchFamily="34" charset="-120"/>
                <a:ea typeface="微軟正黑體" panose="020B0604030504040204" pitchFamily="34" charset="-120"/>
              </a:rPr>
              <a:t>…</a:t>
            </a:r>
            <a:endParaRPr lang="zh-TW" altLang="en-US" sz="1200"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b="1" dirty="0"/>
          </a:p>
          <a:p>
            <a:endParaRPr lang="zh-TW" altLang="en-US" dirty="0"/>
          </a:p>
        </p:txBody>
      </p:sp>
      <p:sp>
        <p:nvSpPr>
          <p:cNvPr id="4" name="投影片編號版面配置區 3"/>
          <p:cNvSpPr>
            <a:spLocks noGrp="1"/>
          </p:cNvSpPr>
          <p:nvPr>
            <p:ph type="sldNum" sz="quarter" idx="5"/>
          </p:nvPr>
        </p:nvSpPr>
        <p:spPr/>
        <p:txBody>
          <a:bodyPr/>
          <a:lstStyle/>
          <a:p>
            <a:fld id="{A2651DEE-975D-4DE8-9229-C34DC29B3B5C}" type="slidenum">
              <a:rPr lang="zh-TW" altLang="en-US" smtClean="0"/>
              <a:t>59</a:t>
            </a:fld>
            <a:endParaRPr lang="zh-TW" altLang="en-US"/>
          </a:p>
        </p:txBody>
      </p:sp>
    </p:spTree>
    <p:extLst>
      <p:ext uri="{BB962C8B-B14F-4D97-AF65-F5344CB8AC3E}">
        <p14:creationId xmlns:p14="http://schemas.microsoft.com/office/powerpoint/2010/main" val="28850078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8D93B-C131-E0C7-28A4-1FC96658CE26}"/>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E9F656E1-CD14-A581-6B46-005C37E8E4D1}"/>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AC3B50FE-5884-3119-85D3-3FEAA9E75993}"/>
              </a:ext>
            </a:extLst>
          </p:cNvPr>
          <p:cNvSpPr>
            <a:spLocks noGrp="1"/>
          </p:cNvSpPr>
          <p:nvPr>
            <p:ph type="body" idx="1"/>
          </p:nvPr>
        </p:nvSpPr>
        <p:spPr/>
        <p:txBody>
          <a:bodyPr/>
          <a:lstStyle/>
          <a:p>
            <a:r>
              <a:rPr lang="en-US" altLang="zh-TW" dirty="0"/>
              <a:t>, Tan et al. (2024) examine how large LMs integrate context with generated memory. They observe that LLMs tend to prioritize parametric knowledge thanks to the greater similarity between generated contents and input, as well as the often incomplete nature of retrieved information.</a:t>
            </a:r>
          </a:p>
          <a:p>
            <a:r>
              <a:rPr lang="en-US" altLang="zh-TW" dirty="0"/>
              <a:t>Handling conflicts between retrieved knowledge and the model’s internal prior knowledge is also essential [84, 85, 86].</a:t>
            </a:r>
          </a:p>
          <a:p>
            <a:endParaRPr lang="zh-TW" altLang="en-US" dirty="0"/>
          </a:p>
        </p:txBody>
      </p:sp>
      <p:sp>
        <p:nvSpPr>
          <p:cNvPr id="4" name="投影片編號版面配置區 3">
            <a:extLst>
              <a:ext uri="{FF2B5EF4-FFF2-40B4-BE49-F238E27FC236}">
                <a16:creationId xmlns:a16="http://schemas.microsoft.com/office/drawing/2014/main" id="{AC2782C6-6890-B4AC-6B70-C628DBBE7101}"/>
              </a:ext>
            </a:extLst>
          </p:cNvPr>
          <p:cNvSpPr>
            <a:spLocks noGrp="1"/>
          </p:cNvSpPr>
          <p:nvPr>
            <p:ph type="sldNum" sz="quarter" idx="5"/>
          </p:nvPr>
        </p:nvSpPr>
        <p:spPr/>
        <p:txBody>
          <a:bodyPr/>
          <a:lstStyle/>
          <a:p>
            <a:fld id="{A2651DEE-975D-4DE8-9229-C34DC29B3B5C}" type="slidenum">
              <a:rPr lang="zh-TW" altLang="en-US" smtClean="0"/>
              <a:t>61</a:t>
            </a:fld>
            <a:endParaRPr lang="zh-TW" altLang="en-US"/>
          </a:p>
        </p:txBody>
      </p:sp>
    </p:spTree>
    <p:extLst>
      <p:ext uri="{BB962C8B-B14F-4D97-AF65-F5344CB8AC3E}">
        <p14:creationId xmlns:p14="http://schemas.microsoft.com/office/powerpoint/2010/main" val="39268547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26CE8-A377-8911-78C7-4FDF1D63F86D}"/>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CA5CFE35-492C-3DAA-C570-F2233633F433}"/>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7A3CFD0A-E98D-5D78-8814-C61B6D542EA7}"/>
              </a:ext>
            </a:extLst>
          </p:cNvPr>
          <p:cNvSpPr>
            <a:spLocks noGrp="1"/>
          </p:cNvSpPr>
          <p:nvPr>
            <p:ph type="body" idx="1"/>
          </p:nvPr>
        </p:nvSpPr>
        <p:spPr/>
        <p:txBody>
          <a:bodyPr/>
          <a:lstStyle/>
          <a:p>
            <a:r>
              <a:rPr lang="en-US" altLang="zh-TW" dirty="0"/>
              <a:t>, Tan et al. (2024) examine how large LMs integrate context with generated memory. They observe that LLMs tend to prioritize parametric knowledge thanks to the greater similarity between generated contents and input, as well as the often incomplete nature of retrieved information.</a:t>
            </a:r>
          </a:p>
          <a:p>
            <a:r>
              <a:rPr lang="en-US" altLang="zh-TW" dirty="0"/>
              <a:t>Handling conflicts between retrieved knowledge and the model’s internal prior knowledge is also essential [84, 85, 86].</a:t>
            </a:r>
          </a:p>
          <a:p>
            <a:endParaRPr lang="zh-TW" altLang="en-US" dirty="0"/>
          </a:p>
        </p:txBody>
      </p:sp>
      <p:sp>
        <p:nvSpPr>
          <p:cNvPr id="4" name="投影片編號版面配置區 3">
            <a:extLst>
              <a:ext uri="{FF2B5EF4-FFF2-40B4-BE49-F238E27FC236}">
                <a16:creationId xmlns:a16="http://schemas.microsoft.com/office/drawing/2014/main" id="{AC8F0C1F-7255-A301-2D28-90C977A1A8EC}"/>
              </a:ext>
            </a:extLst>
          </p:cNvPr>
          <p:cNvSpPr>
            <a:spLocks noGrp="1"/>
          </p:cNvSpPr>
          <p:nvPr>
            <p:ph type="sldNum" sz="quarter" idx="5"/>
          </p:nvPr>
        </p:nvSpPr>
        <p:spPr/>
        <p:txBody>
          <a:bodyPr/>
          <a:lstStyle/>
          <a:p>
            <a:fld id="{A2651DEE-975D-4DE8-9229-C34DC29B3B5C}" type="slidenum">
              <a:rPr lang="zh-TW" altLang="en-US" smtClean="0"/>
              <a:t>62</a:t>
            </a:fld>
            <a:endParaRPr lang="zh-TW" altLang="en-US"/>
          </a:p>
        </p:txBody>
      </p:sp>
    </p:spTree>
    <p:extLst>
      <p:ext uri="{BB962C8B-B14F-4D97-AF65-F5344CB8AC3E}">
        <p14:creationId xmlns:p14="http://schemas.microsoft.com/office/powerpoint/2010/main" val="4175433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奧氮平（</a:t>
            </a:r>
            <a:r>
              <a:rPr lang="en-US" altLang="zh-TW" dirty="0"/>
              <a:t>olanzapine</a:t>
            </a:r>
            <a:r>
              <a:rPr lang="zh-TW" altLang="en-US" dirty="0"/>
              <a:t>）用於治療成人與精神疾病相關的躁動</a:t>
            </a:r>
            <a:r>
              <a:rPr lang="en-US" altLang="zh-TW" dirty="0"/>
              <a:t>/</a:t>
            </a:r>
            <a:r>
              <a:rPr lang="zh-TW" altLang="en-US" dirty="0"/>
              <a:t>攻擊行為時的最大每日劑量是多少？</a:t>
            </a:r>
          </a:p>
        </p:txBody>
      </p:sp>
      <p:sp>
        <p:nvSpPr>
          <p:cNvPr id="4" name="投影片編號版面配置區 3"/>
          <p:cNvSpPr>
            <a:spLocks noGrp="1"/>
          </p:cNvSpPr>
          <p:nvPr>
            <p:ph type="sldNum" sz="quarter" idx="5"/>
          </p:nvPr>
        </p:nvSpPr>
        <p:spPr/>
        <p:txBody>
          <a:bodyPr/>
          <a:lstStyle/>
          <a:p>
            <a:fld id="{A2651DEE-975D-4DE8-9229-C34DC29B3B5C}" type="slidenum">
              <a:rPr lang="zh-TW" altLang="en-US" smtClean="0"/>
              <a:t>64</a:t>
            </a:fld>
            <a:endParaRPr lang="zh-TW" altLang="en-US"/>
          </a:p>
        </p:txBody>
      </p:sp>
    </p:spTree>
    <p:extLst>
      <p:ext uri="{BB962C8B-B14F-4D97-AF65-F5344CB8AC3E}">
        <p14:creationId xmlns:p14="http://schemas.microsoft.com/office/powerpoint/2010/main" val="25715719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 LLMs exhibit an increased bias to generated contexts on slices with a larger average similarity gap,</a:t>
            </a:r>
          </a:p>
          <a:p>
            <a:r>
              <a:rPr lang="en-US" altLang="zh-TW" dirty="0"/>
              <a:t>LLMs tend to favor contexts with enhanced semantic completeness,</a:t>
            </a:r>
            <a:endParaRPr lang="zh-TW" altLang="en-US" dirty="0"/>
          </a:p>
        </p:txBody>
      </p:sp>
      <p:sp>
        <p:nvSpPr>
          <p:cNvPr id="4" name="投影片編號版面配置區 3"/>
          <p:cNvSpPr>
            <a:spLocks noGrp="1"/>
          </p:cNvSpPr>
          <p:nvPr>
            <p:ph type="sldNum" sz="quarter" idx="5"/>
          </p:nvPr>
        </p:nvSpPr>
        <p:spPr/>
        <p:txBody>
          <a:bodyPr/>
          <a:lstStyle/>
          <a:p>
            <a:fld id="{A2651DEE-975D-4DE8-9229-C34DC29B3B5C}" type="slidenum">
              <a:rPr lang="zh-TW" altLang="en-US" smtClean="0"/>
              <a:t>65</a:t>
            </a:fld>
            <a:endParaRPr lang="zh-TW" altLang="en-US"/>
          </a:p>
        </p:txBody>
      </p:sp>
    </p:spTree>
    <p:extLst>
      <p:ext uri="{BB962C8B-B14F-4D97-AF65-F5344CB8AC3E}">
        <p14:creationId xmlns:p14="http://schemas.microsoft.com/office/powerpoint/2010/main" val="33680599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A2651DEE-975D-4DE8-9229-C34DC29B3B5C}" type="slidenum">
              <a:rPr lang="zh-TW" altLang="en-US" smtClean="0"/>
              <a:t>69</a:t>
            </a:fld>
            <a:endParaRPr lang="zh-TW" altLang="en-US"/>
          </a:p>
        </p:txBody>
      </p:sp>
    </p:spTree>
    <p:extLst>
      <p:ext uri="{BB962C8B-B14F-4D97-AF65-F5344CB8AC3E}">
        <p14:creationId xmlns:p14="http://schemas.microsoft.com/office/powerpoint/2010/main" val="39241049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Referecen</a:t>
            </a:r>
            <a:r>
              <a:rPr lang="en-US" altLang="zh-TW" dirty="0"/>
              <a:t> about planning:</a:t>
            </a:r>
          </a:p>
          <a:p>
            <a:r>
              <a:rPr lang="en-US" altLang="zh-TW" dirty="0">
                <a:hlinkClick r:id="rId3"/>
              </a:rPr>
              <a:t>ACL 2024: https://www.youtube.com/watch?v=0E9BbA0gO1A</a:t>
            </a:r>
            <a:endParaRPr lang="en-US" altLang="zh-TW" dirty="0"/>
          </a:p>
          <a:p>
            <a:r>
              <a:rPr lang="en-US" altLang="zh-TW" dirty="0"/>
              <a:t>ICML</a:t>
            </a:r>
            <a:r>
              <a:rPr lang="zh-TW" altLang="en-US" dirty="0"/>
              <a:t> </a:t>
            </a:r>
            <a:r>
              <a:rPr lang="en-US" altLang="zh-TW" dirty="0"/>
              <a:t>2024 tutorial: https://icml.cc/media/icml-2024/Slides/35226_pmm25zL.pdf</a:t>
            </a:r>
          </a:p>
          <a:p>
            <a:endParaRPr lang="en-US" altLang="zh-TW" dirty="0"/>
          </a:p>
          <a:p>
            <a:endParaRPr lang="en-US" altLang="zh-TW" dirty="0"/>
          </a:p>
          <a:p>
            <a:r>
              <a:rPr lang="en-US" altLang="zh-TW" b="1" i="0" dirty="0">
                <a:solidFill>
                  <a:srgbClr val="0F0F0F"/>
                </a:solidFill>
                <a:effectLst/>
                <a:latin typeface="Roboto" panose="02000000000000000000" pitchFamily="2" charset="0"/>
              </a:rPr>
              <a:t>Language Models meet World Models (and Agent Models)</a:t>
            </a:r>
          </a:p>
          <a:p>
            <a:r>
              <a:rPr lang="en-US" altLang="zh-TW" dirty="0"/>
              <a:t>https://youtu.be/-xKe3D1wlzY?si=hK2q6cGhzH9llp1M</a:t>
            </a:r>
            <a:endParaRPr lang="zh-TW" altLang="en-US" dirty="0"/>
          </a:p>
          <a:p>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A2651DEE-975D-4DE8-9229-C34DC29B3B5C}" type="slidenum">
              <a:rPr lang="zh-TW" altLang="en-US" smtClean="0"/>
              <a:t>70</a:t>
            </a:fld>
            <a:endParaRPr lang="zh-TW" altLang="en-US"/>
          </a:p>
        </p:txBody>
      </p:sp>
    </p:spTree>
    <p:extLst>
      <p:ext uri="{BB962C8B-B14F-4D97-AF65-F5344CB8AC3E}">
        <p14:creationId xmlns:p14="http://schemas.microsoft.com/office/powerpoint/2010/main" val="3817951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CD622-2AA1-35F7-CA0E-8A6BD8F0CCF0}"/>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8AF0154B-C820-8FCA-AB45-055FFCE25E23}"/>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61A775C7-9E18-58C3-D4F4-A6BF3C231373}"/>
              </a:ext>
            </a:extLst>
          </p:cNvPr>
          <p:cNvSpPr>
            <a:spLocks noGrp="1"/>
          </p:cNvSpPr>
          <p:nvPr>
            <p:ph type="body" idx="1"/>
          </p:nvPr>
        </p:nvSpPr>
        <p:spPr/>
        <p:txBody>
          <a:bodyPr/>
          <a:lstStyle/>
          <a:p>
            <a:r>
              <a:rPr lang="zh-TW" altLang="en-US" dirty="0"/>
              <a:t>有一個目標</a:t>
            </a:r>
            <a:endParaRPr lang="en-US" altLang="zh-TW" dirty="0"/>
          </a:p>
          <a:p>
            <a:r>
              <a:rPr lang="zh-TW" altLang="en-US" dirty="0"/>
              <a:t>現在的輸入</a:t>
            </a:r>
            <a:endParaRPr lang="en-US" altLang="zh-TW" dirty="0"/>
          </a:p>
          <a:p>
            <a:r>
              <a:rPr lang="zh-TW" altLang="en-US" dirty="0"/>
              <a:t>輸出</a:t>
            </a:r>
            <a:endParaRPr lang="en-US" altLang="zh-TW" dirty="0"/>
          </a:p>
          <a:p>
            <a:r>
              <a:rPr lang="zh-TW" altLang="en-US" dirty="0"/>
              <a:t>改變狀態</a:t>
            </a:r>
          </a:p>
          <a:p>
            <a:endParaRPr lang="zh-TW" altLang="en-US" dirty="0"/>
          </a:p>
        </p:txBody>
      </p:sp>
      <p:sp>
        <p:nvSpPr>
          <p:cNvPr id="4" name="投影片編號版面配置區 3">
            <a:extLst>
              <a:ext uri="{FF2B5EF4-FFF2-40B4-BE49-F238E27FC236}">
                <a16:creationId xmlns:a16="http://schemas.microsoft.com/office/drawing/2014/main" id="{8EE0E83F-21AF-CB91-8E4E-2AAFD7D0C76F}"/>
              </a:ext>
            </a:extLst>
          </p:cNvPr>
          <p:cNvSpPr>
            <a:spLocks noGrp="1"/>
          </p:cNvSpPr>
          <p:nvPr>
            <p:ph type="sldNum" sz="quarter" idx="5"/>
          </p:nvPr>
        </p:nvSpPr>
        <p:spPr/>
        <p:txBody>
          <a:bodyPr/>
          <a:lstStyle/>
          <a:p>
            <a:fld id="{A2651DEE-975D-4DE8-9229-C34DC29B3B5C}" type="slidenum">
              <a:rPr lang="zh-TW" altLang="en-US" smtClean="0"/>
              <a:t>4</a:t>
            </a:fld>
            <a:endParaRPr lang="zh-TW" altLang="en-US"/>
          </a:p>
        </p:txBody>
      </p:sp>
    </p:spTree>
    <p:extLst>
      <p:ext uri="{BB962C8B-B14F-4D97-AF65-F5344CB8AC3E}">
        <p14:creationId xmlns:p14="http://schemas.microsoft.com/office/powerpoint/2010/main" val="14872589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2651DEE-975D-4DE8-9229-C34DC29B3B5C}" type="slidenum">
              <a:rPr lang="zh-TW" altLang="en-US" smtClean="0"/>
              <a:t>71</a:t>
            </a:fld>
            <a:endParaRPr lang="zh-TW" altLang="en-US"/>
          </a:p>
        </p:txBody>
      </p:sp>
    </p:spTree>
    <p:extLst>
      <p:ext uri="{BB962C8B-B14F-4D97-AF65-F5344CB8AC3E}">
        <p14:creationId xmlns:p14="http://schemas.microsoft.com/office/powerpoint/2010/main" val="1304972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2651DEE-975D-4DE8-9229-C34DC29B3B5C}" type="slidenum">
              <a:rPr lang="zh-TW" altLang="en-US" smtClean="0"/>
              <a:t>76</a:t>
            </a:fld>
            <a:endParaRPr lang="zh-TW" altLang="en-US"/>
          </a:p>
        </p:txBody>
      </p:sp>
    </p:spTree>
    <p:extLst>
      <p:ext uri="{BB962C8B-B14F-4D97-AF65-F5344CB8AC3E}">
        <p14:creationId xmlns:p14="http://schemas.microsoft.com/office/powerpoint/2010/main" val="21006567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攻擊物件 </a:t>
            </a:r>
            <a:r>
              <a:rPr lang="en-US" altLang="zh-TW" dirty="0"/>
              <a:t>(Attack object)</a:t>
            </a:r>
            <a:r>
              <a:rPr lang="zh-TW" altLang="en-US" dirty="0"/>
              <a:t>從另一個物件上吞噬物件 </a:t>
            </a:r>
            <a:r>
              <a:rPr lang="en-US" altLang="zh-TW" dirty="0"/>
              <a:t>(Feast object from another object)</a:t>
            </a:r>
            <a:r>
              <a:rPr lang="zh-TW" altLang="en-US" dirty="0"/>
              <a:t>屈服物件 </a:t>
            </a:r>
            <a:r>
              <a:rPr lang="en-US" altLang="zh-TW" dirty="0"/>
              <a:t>(Succumb object)</a:t>
            </a:r>
            <a:r>
              <a:rPr lang="zh-TW" altLang="en-US" dirty="0"/>
              <a:t>從另一個物件上征服物件 </a:t>
            </a:r>
            <a:r>
              <a:rPr lang="en-US" altLang="zh-TW" dirty="0"/>
              <a:t>(Overcome object from another object)</a:t>
            </a:r>
            <a:endParaRPr lang="zh-TW" altLang="en-US" dirty="0"/>
          </a:p>
        </p:txBody>
      </p:sp>
      <p:sp>
        <p:nvSpPr>
          <p:cNvPr id="4" name="投影片編號版面配置區 3"/>
          <p:cNvSpPr>
            <a:spLocks noGrp="1"/>
          </p:cNvSpPr>
          <p:nvPr>
            <p:ph type="sldNum" sz="quarter" idx="5"/>
          </p:nvPr>
        </p:nvSpPr>
        <p:spPr/>
        <p:txBody>
          <a:bodyPr/>
          <a:lstStyle/>
          <a:p>
            <a:fld id="{A2651DEE-975D-4DE8-9229-C34DC29B3B5C}" type="slidenum">
              <a:rPr lang="zh-TW" altLang="en-US" smtClean="0"/>
              <a:t>77</a:t>
            </a:fld>
            <a:endParaRPr lang="zh-TW" altLang="en-US"/>
          </a:p>
        </p:txBody>
      </p:sp>
    </p:spTree>
    <p:extLst>
      <p:ext uri="{BB962C8B-B14F-4D97-AF65-F5344CB8AC3E}">
        <p14:creationId xmlns:p14="http://schemas.microsoft.com/office/powerpoint/2010/main" val="35036510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 Finally, after our initial study and benchmark were made public, other groups did parallel studies that largely corroborate our results on the ineffectiveness of LLMs in finding executable plans [32, 21].</a:t>
            </a:r>
          </a:p>
          <a:p>
            <a:endParaRPr lang="zh-TW" altLang="en-US" dirty="0"/>
          </a:p>
        </p:txBody>
      </p:sp>
      <p:sp>
        <p:nvSpPr>
          <p:cNvPr id="4" name="投影片編號版面配置區 3"/>
          <p:cNvSpPr>
            <a:spLocks noGrp="1"/>
          </p:cNvSpPr>
          <p:nvPr>
            <p:ph type="sldNum" sz="quarter" idx="5"/>
          </p:nvPr>
        </p:nvSpPr>
        <p:spPr/>
        <p:txBody>
          <a:bodyPr/>
          <a:lstStyle/>
          <a:p>
            <a:fld id="{A2651DEE-975D-4DE8-9229-C34DC29B3B5C}" type="slidenum">
              <a:rPr lang="zh-TW" altLang="en-US" smtClean="0"/>
              <a:t>79</a:t>
            </a:fld>
            <a:endParaRPr lang="zh-TW" altLang="en-US"/>
          </a:p>
        </p:txBody>
      </p:sp>
    </p:spTree>
    <p:extLst>
      <p:ext uri="{BB962C8B-B14F-4D97-AF65-F5344CB8AC3E}">
        <p14:creationId xmlns:p14="http://schemas.microsoft.com/office/powerpoint/2010/main" val="30499138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000000"/>
                </a:solidFill>
                <a:effectLst/>
                <a:latin typeface="Lucida Grande"/>
              </a:rPr>
              <a:t>應該看看 </a:t>
            </a:r>
            <a:r>
              <a:rPr lang="en-US" altLang="zh-TW" b="1" i="0" dirty="0">
                <a:solidFill>
                  <a:srgbClr val="000000"/>
                </a:solidFill>
                <a:effectLst/>
                <a:latin typeface="Lucida Grande"/>
              </a:rPr>
              <a:t>On The Planning Abilities of OpenAI's o1 Models: Feasibility, Optimality, and Generalizability</a:t>
            </a:r>
          </a:p>
          <a:p>
            <a:r>
              <a:rPr lang="en-US" altLang="zh-TW" dirty="0"/>
              <a:t>https://arxiv.org/pdf/2409.19924</a:t>
            </a:r>
            <a:endParaRPr lang="zh-TW" altLang="en-US" dirty="0"/>
          </a:p>
        </p:txBody>
      </p:sp>
      <p:sp>
        <p:nvSpPr>
          <p:cNvPr id="4" name="投影片編號版面配置區 3"/>
          <p:cNvSpPr>
            <a:spLocks noGrp="1"/>
          </p:cNvSpPr>
          <p:nvPr>
            <p:ph type="sldNum" sz="quarter" idx="5"/>
          </p:nvPr>
        </p:nvSpPr>
        <p:spPr/>
        <p:txBody>
          <a:bodyPr/>
          <a:lstStyle/>
          <a:p>
            <a:fld id="{A2651DEE-975D-4DE8-9229-C34DC29B3B5C}" type="slidenum">
              <a:rPr lang="zh-TW" altLang="en-US" smtClean="0"/>
              <a:t>80</a:t>
            </a:fld>
            <a:endParaRPr lang="zh-TW" altLang="en-US"/>
          </a:p>
        </p:txBody>
      </p:sp>
    </p:spTree>
    <p:extLst>
      <p:ext uri="{BB962C8B-B14F-4D97-AF65-F5344CB8AC3E}">
        <p14:creationId xmlns:p14="http://schemas.microsoft.com/office/powerpoint/2010/main" val="17041019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這張圖片顯示了一個</a:t>
            </a:r>
            <a:r>
              <a:rPr lang="zh-TW" altLang="en-US" b="1" dirty="0"/>
              <a:t>從密蘇拉 </a:t>
            </a:r>
            <a:r>
              <a:rPr lang="en-US" altLang="zh-TW" b="1" dirty="0"/>
              <a:t>(Missoula) </a:t>
            </a:r>
            <a:r>
              <a:rPr lang="zh-TW" altLang="en-US" b="1" dirty="0"/>
              <a:t>到達拉斯 </a:t>
            </a:r>
            <a:r>
              <a:rPr lang="en-US" altLang="zh-TW" b="1" dirty="0"/>
              <a:t>(Dallas) </a:t>
            </a:r>
            <a:r>
              <a:rPr lang="zh-TW" altLang="en-US" b="1" dirty="0"/>
              <a:t>的 </a:t>
            </a:r>
            <a:r>
              <a:rPr lang="en-US" altLang="zh-TW" b="1" dirty="0"/>
              <a:t>3 </a:t>
            </a:r>
            <a:r>
              <a:rPr lang="zh-TW" altLang="en-US" b="1" dirty="0"/>
              <a:t>天旅行計劃</a:t>
            </a:r>
            <a:r>
              <a:rPr lang="zh-TW" altLang="en-US" dirty="0"/>
              <a:t>（</a:t>
            </a:r>
            <a:r>
              <a:rPr lang="en-US" altLang="zh-TW" dirty="0"/>
              <a:t>2022 </a:t>
            </a:r>
            <a:r>
              <a:rPr lang="zh-TW" altLang="en-US" dirty="0"/>
              <a:t>年 </a:t>
            </a:r>
            <a:r>
              <a:rPr lang="en-US" altLang="zh-TW" dirty="0"/>
              <a:t>3 </a:t>
            </a:r>
            <a:r>
              <a:rPr lang="zh-TW" altLang="en-US" dirty="0"/>
              <a:t>月 </a:t>
            </a:r>
            <a:r>
              <a:rPr lang="en-US" altLang="zh-TW" dirty="0"/>
              <a:t>23 </a:t>
            </a:r>
            <a:r>
              <a:rPr lang="zh-TW" altLang="en-US" dirty="0"/>
              <a:t>日至 </a:t>
            </a:r>
            <a:r>
              <a:rPr lang="en-US" altLang="zh-TW" dirty="0"/>
              <a:t>3 </a:t>
            </a:r>
            <a:r>
              <a:rPr lang="zh-TW" altLang="en-US" dirty="0"/>
              <a:t>月 </a:t>
            </a:r>
            <a:r>
              <a:rPr lang="en-US" altLang="zh-TW" dirty="0"/>
              <a:t>25 </a:t>
            </a:r>
            <a:r>
              <a:rPr lang="zh-TW" altLang="en-US" dirty="0"/>
              <a:t>日），</a:t>
            </a:r>
            <a:r>
              <a:rPr lang="zh-TW" altLang="en-US" b="1" dirty="0"/>
              <a:t>預算為 </a:t>
            </a:r>
            <a:r>
              <a:rPr lang="en-US" altLang="zh-TW" b="1" dirty="0"/>
              <a:t>1,900 </a:t>
            </a:r>
            <a:r>
              <a:rPr lang="zh-TW" altLang="en-US" b="1" dirty="0"/>
              <a:t>美元</a:t>
            </a:r>
            <a:r>
              <a:rPr lang="zh-TW" altLang="en-US" dirty="0"/>
              <a:t>。</a:t>
            </a:r>
          </a:p>
        </p:txBody>
      </p:sp>
      <p:sp>
        <p:nvSpPr>
          <p:cNvPr id="4" name="投影片編號版面配置區 3"/>
          <p:cNvSpPr>
            <a:spLocks noGrp="1"/>
          </p:cNvSpPr>
          <p:nvPr>
            <p:ph type="sldNum" sz="quarter" idx="5"/>
          </p:nvPr>
        </p:nvSpPr>
        <p:spPr/>
        <p:txBody>
          <a:bodyPr/>
          <a:lstStyle/>
          <a:p>
            <a:fld id="{A2651DEE-975D-4DE8-9229-C34DC29B3B5C}" type="slidenum">
              <a:rPr lang="zh-TW" altLang="en-US" smtClean="0"/>
              <a:t>82</a:t>
            </a:fld>
            <a:endParaRPr lang="zh-TW" altLang="en-US"/>
          </a:p>
        </p:txBody>
      </p:sp>
    </p:spTree>
    <p:extLst>
      <p:ext uri="{BB962C8B-B14F-4D97-AF65-F5344CB8AC3E}">
        <p14:creationId xmlns:p14="http://schemas.microsoft.com/office/powerpoint/2010/main" val="22683722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1" i="0" dirty="0">
                <a:solidFill>
                  <a:srgbClr val="000000"/>
                </a:solidFill>
                <a:effectLst/>
                <a:latin typeface="Lucida Grande"/>
              </a:rPr>
              <a:t>Agent Q: Advanced Reasoning and Learning for Autonomous AI Agents</a:t>
            </a:r>
          </a:p>
          <a:p>
            <a:r>
              <a:rPr lang="en-US" altLang="zh-TW" dirty="0">
                <a:hlinkClick r:id="rId3"/>
              </a:rPr>
              <a:t>https://arxiv.org/abs/2408.07199</a:t>
            </a:r>
            <a:endParaRPr lang="en-US" altLang="zh-TW" dirty="0"/>
          </a:p>
          <a:p>
            <a:endParaRPr lang="en-US" altLang="zh-TW" b="1" i="0" dirty="0">
              <a:solidFill>
                <a:srgbClr val="000000"/>
              </a:solidFill>
              <a:effectLst/>
              <a:latin typeface="Lucida Grande"/>
            </a:endParaRPr>
          </a:p>
          <a:p>
            <a:r>
              <a:rPr lang="en-US" altLang="zh-TW" b="1" i="0" dirty="0" err="1">
                <a:solidFill>
                  <a:srgbClr val="000000"/>
                </a:solidFill>
                <a:effectLst/>
                <a:latin typeface="Lucida Grande"/>
              </a:rPr>
              <a:t>WebPilot</a:t>
            </a:r>
            <a:r>
              <a:rPr lang="en-US" altLang="zh-TW" b="1" i="0" dirty="0">
                <a:solidFill>
                  <a:srgbClr val="000000"/>
                </a:solidFill>
                <a:effectLst/>
                <a:latin typeface="Lucida Grande"/>
              </a:rPr>
              <a:t>: A Versatile and Autonomous Multi-Agent System for Web Task Execution with Strategic Exploration</a:t>
            </a:r>
          </a:p>
          <a:p>
            <a:r>
              <a:rPr lang="en-US" altLang="zh-TW" dirty="0"/>
              <a:t>https://arxiv.org/abs/2408.15978</a:t>
            </a:r>
            <a:endParaRPr lang="zh-TW" altLang="en-US" dirty="0"/>
          </a:p>
          <a:p>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A2651DEE-975D-4DE8-9229-C34DC29B3B5C}" type="slidenum">
              <a:rPr lang="zh-TW" altLang="en-US" smtClean="0"/>
              <a:t>88</a:t>
            </a:fld>
            <a:endParaRPr lang="zh-TW" altLang="en-US"/>
          </a:p>
        </p:txBody>
      </p:sp>
    </p:spTree>
    <p:extLst>
      <p:ext uri="{BB962C8B-B14F-4D97-AF65-F5344CB8AC3E}">
        <p14:creationId xmlns:p14="http://schemas.microsoft.com/office/powerpoint/2010/main" val="1392365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2"/>
            <a:r>
              <a:rPr lang="en-US" altLang="zh-TW" dirty="0"/>
              <a:t>Verify the next step: </a:t>
            </a:r>
          </a:p>
          <a:p>
            <a:pPr lvl="3"/>
            <a:r>
              <a:rPr lang="en-US" altLang="zh-TW" dirty="0"/>
              <a:t>Ref: </a:t>
            </a:r>
            <a:r>
              <a:rPr lang="en-US" altLang="zh-TW" b="1" i="0" dirty="0">
                <a:solidFill>
                  <a:srgbClr val="000000"/>
                </a:solidFill>
                <a:effectLst/>
                <a:latin typeface="Lucida Grande"/>
              </a:rPr>
              <a:t>Tree Search for Language Model Agents</a:t>
            </a:r>
          </a:p>
          <a:p>
            <a:pPr lvl="3"/>
            <a:r>
              <a:rPr lang="en-US" altLang="zh-TW" dirty="0"/>
              <a:t>Ref: Language Agent tree search (https://arxiv.org/abs/2310.04406)</a:t>
            </a:r>
          </a:p>
          <a:p>
            <a:pPr lvl="3"/>
            <a:r>
              <a:rPr lang="en-US" altLang="zh-TW" dirty="0"/>
              <a:t>You have a reward model</a:t>
            </a:r>
          </a:p>
          <a:p>
            <a:pPr lvl="3"/>
            <a:r>
              <a:rPr lang="en-US" altLang="zh-TW" dirty="0"/>
              <a:t>It is a partial reward model. How to get this kind of model?</a:t>
            </a:r>
          </a:p>
          <a:p>
            <a:pPr lvl="2"/>
            <a:r>
              <a:rPr lang="en-US" altLang="zh-TW" dirty="0"/>
              <a:t>World model</a:t>
            </a:r>
          </a:p>
          <a:p>
            <a:pPr lvl="3"/>
            <a:r>
              <a:rPr lang="en-US" altLang="zh-TW" dirty="0"/>
              <a:t>Interact with real world? </a:t>
            </a:r>
          </a:p>
          <a:p>
            <a:pPr lvl="3"/>
            <a:r>
              <a:rPr lang="en-US" altLang="zh-TW" dirty="0"/>
              <a:t>Irreversible action?</a:t>
            </a:r>
          </a:p>
          <a:p>
            <a:pPr lvl="4"/>
            <a:r>
              <a:rPr lang="en-US" altLang="zh-TW" dirty="0"/>
              <a:t>You need a world model</a:t>
            </a:r>
          </a:p>
          <a:p>
            <a:pPr lvl="4"/>
            <a:r>
              <a:rPr lang="en-US" altLang="zh-TW" dirty="0"/>
              <a:t>Ref: https://arxiv.org/abs/2411.06559</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A2651DEE-975D-4DE8-9229-C34DC29B3B5C}" type="slidenum">
              <a:rPr lang="zh-TW" altLang="en-US" smtClean="0"/>
              <a:t>92</a:t>
            </a:fld>
            <a:endParaRPr lang="zh-TW" altLang="en-US"/>
          </a:p>
        </p:txBody>
      </p:sp>
    </p:spTree>
    <p:extLst>
      <p:ext uri="{BB962C8B-B14F-4D97-AF65-F5344CB8AC3E}">
        <p14:creationId xmlns:p14="http://schemas.microsoft.com/office/powerpoint/2010/main" val="18791746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1" i="0" dirty="0">
                <a:solidFill>
                  <a:srgbClr val="000000"/>
                </a:solidFill>
                <a:effectLst/>
                <a:latin typeface="Lucida Grande"/>
              </a:rPr>
              <a:t>Is Your LLM Secretly a World Model of the Internet? Model-Based Planning for Web Agents</a:t>
            </a:r>
          </a:p>
          <a:p>
            <a:r>
              <a:rPr lang="en-US" altLang="zh-TW" dirty="0">
                <a:hlinkClick r:id="rId3"/>
              </a:rPr>
              <a:t>https://arxiv.org/abs/2411.06559</a:t>
            </a:r>
            <a:endParaRPr lang="en-US" altLang="zh-TW" dirty="0"/>
          </a:p>
          <a:p>
            <a:r>
              <a:rPr lang="en-US" altLang="zh-TW" b="1" i="0" dirty="0">
                <a:solidFill>
                  <a:srgbClr val="000000"/>
                </a:solidFill>
                <a:effectLst/>
                <a:latin typeface="Lucida Grande"/>
              </a:rPr>
              <a:t>Autonomous Evaluation and Refinement of Digital Agents</a:t>
            </a:r>
          </a:p>
          <a:p>
            <a:r>
              <a:rPr lang="en-US" altLang="zh-TW" dirty="0"/>
              <a:t>https://arxiv.org/abs/2404.06474</a:t>
            </a:r>
          </a:p>
          <a:p>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A2651DEE-975D-4DE8-9229-C34DC29B3B5C}" type="slidenum">
              <a:rPr lang="zh-TW" altLang="en-US" smtClean="0"/>
              <a:t>93</a:t>
            </a:fld>
            <a:endParaRPr lang="zh-TW" altLang="en-US"/>
          </a:p>
        </p:txBody>
      </p:sp>
    </p:spTree>
    <p:extLst>
      <p:ext uri="{BB962C8B-B14F-4D97-AF65-F5344CB8AC3E}">
        <p14:creationId xmlns:p14="http://schemas.microsoft.com/office/powerpoint/2010/main" val="12646008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a:solidFill>
                  <a:srgbClr val="000000"/>
                </a:solidFill>
                <a:effectLst/>
                <a:latin typeface="Lucida Grande"/>
              </a:rPr>
              <a:t>The Danger of Overthinking: Examining the Reasoning-Action Dilemma in Agentic Tasks</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https://arxiv.org/abs/2502.08235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1" i="0" dirty="0">
              <a:solidFill>
                <a:srgbClr val="000000"/>
              </a:solidFill>
              <a:effectLst/>
              <a:latin typeface="Lucida Grande"/>
            </a:endParaRPr>
          </a:p>
          <a:p>
            <a:endParaRPr lang="zh-TW" altLang="en-US" dirty="0"/>
          </a:p>
        </p:txBody>
      </p:sp>
      <p:sp>
        <p:nvSpPr>
          <p:cNvPr id="4" name="投影片編號版面配置區 3"/>
          <p:cNvSpPr>
            <a:spLocks noGrp="1"/>
          </p:cNvSpPr>
          <p:nvPr>
            <p:ph type="sldNum" sz="quarter" idx="5"/>
          </p:nvPr>
        </p:nvSpPr>
        <p:spPr/>
        <p:txBody>
          <a:bodyPr/>
          <a:lstStyle/>
          <a:p>
            <a:fld id="{A2651DEE-975D-4DE8-9229-C34DC29B3B5C}" type="slidenum">
              <a:rPr lang="zh-TW" altLang="en-US" smtClean="0"/>
              <a:t>94</a:t>
            </a:fld>
            <a:endParaRPr lang="zh-TW" altLang="en-US"/>
          </a:p>
        </p:txBody>
      </p:sp>
    </p:spTree>
    <p:extLst>
      <p:ext uri="{BB962C8B-B14F-4D97-AF65-F5344CB8AC3E}">
        <p14:creationId xmlns:p14="http://schemas.microsoft.com/office/powerpoint/2010/main" val="1173948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C1A92-8E9B-0023-9E5B-3541E7CA9059}"/>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F96FC7D2-E0D7-C0A0-30D4-8873AFB1735F}"/>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7BC625B0-B9F3-F5E2-DFF6-E5FCAE6F6E01}"/>
              </a:ext>
            </a:extLst>
          </p:cNvPr>
          <p:cNvSpPr>
            <a:spLocks noGrp="1"/>
          </p:cNvSpPr>
          <p:nvPr>
            <p:ph type="body" idx="1"/>
          </p:nvPr>
        </p:nvSpPr>
        <p:spPr/>
        <p:txBody>
          <a:bodyPr/>
          <a:lstStyle/>
          <a:p>
            <a:r>
              <a:rPr lang="zh-TW" altLang="en-US" dirty="0"/>
              <a:t>有一個目標</a:t>
            </a:r>
            <a:endParaRPr lang="en-US" altLang="zh-TW" dirty="0"/>
          </a:p>
          <a:p>
            <a:r>
              <a:rPr lang="zh-TW" altLang="en-US" dirty="0"/>
              <a:t>現在的輸入</a:t>
            </a:r>
            <a:endParaRPr lang="en-US" altLang="zh-TW" dirty="0"/>
          </a:p>
          <a:p>
            <a:r>
              <a:rPr lang="zh-TW" altLang="en-US" dirty="0"/>
              <a:t>輸出</a:t>
            </a:r>
            <a:endParaRPr lang="en-US" altLang="zh-TW" dirty="0"/>
          </a:p>
          <a:p>
            <a:r>
              <a:rPr lang="zh-TW" altLang="en-US" dirty="0"/>
              <a:t>改變狀態</a:t>
            </a:r>
          </a:p>
          <a:p>
            <a:endParaRPr lang="zh-TW" altLang="en-US" dirty="0"/>
          </a:p>
        </p:txBody>
      </p:sp>
      <p:sp>
        <p:nvSpPr>
          <p:cNvPr id="4" name="投影片編號版面配置區 3">
            <a:extLst>
              <a:ext uri="{FF2B5EF4-FFF2-40B4-BE49-F238E27FC236}">
                <a16:creationId xmlns:a16="http://schemas.microsoft.com/office/drawing/2014/main" id="{5C0EC2E5-468B-3C69-4200-BAF71772258B}"/>
              </a:ext>
            </a:extLst>
          </p:cNvPr>
          <p:cNvSpPr>
            <a:spLocks noGrp="1"/>
          </p:cNvSpPr>
          <p:nvPr>
            <p:ph type="sldNum" sz="quarter" idx="5"/>
          </p:nvPr>
        </p:nvSpPr>
        <p:spPr/>
        <p:txBody>
          <a:bodyPr/>
          <a:lstStyle/>
          <a:p>
            <a:fld id="{A2651DEE-975D-4DE8-9229-C34DC29B3B5C}" type="slidenum">
              <a:rPr lang="zh-TW" altLang="en-US" smtClean="0"/>
              <a:t>5</a:t>
            </a:fld>
            <a:endParaRPr lang="zh-TW" altLang="en-US"/>
          </a:p>
        </p:txBody>
      </p:sp>
    </p:spTree>
    <p:extLst>
      <p:ext uri="{BB962C8B-B14F-4D97-AF65-F5344CB8AC3E}">
        <p14:creationId xmlns:p14="http://schemas.microsoft.com/office/powerpoint/2010/main" val="2766905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F824A-BB05-1ACE-660A-C258A781166E}"/>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46B03E4-E851-31DB-BCA8-46C7F93EA031}"/>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E8DDFB58-3C8A-9228-1C23-2F6A35B8D129}"/>
              </a:ext>
            </a:extLst>
          </p:cNvPr>
          <p:cNvSpPr>
            <a:spLocks noGrp="1"/>
          </p:cNvSpPr>
          <p:nvPr>
            <p:ph type="body" idx="1"/>
          </p:nvPr>
        </p:nvSpPr>
        <p:spPr/>
        <p:txBody>
          <a:bodyPr/>
          <a:lstStyle/>
          <a:p>
            <a:r>
              <a:rPr lang="zh-TW" altLang="en-US" dirty="0"/>
              <a:t>有一個目標</a:t>
            </a:r>
            <a:endParaRPr lang="en-US" altLang="zh-TW" dirty="0"/>
          </a:p>
          <a:p>
            <a:r>
              <a:rPr lang="zh-TW" altLang="en-US" dirty="0"/>
              <a:t>現在的輸入</a:t>
            </a:r>
            <a:endParaRPr lang="en-US" altLang="zh-TW" dirty="0"/>
          </a:p>
          <a:p>
            <a:r>
              <a:rPr lang="zh-TW" altLang="en-US" dirty="0"/>
              <a:t>輸出</a:t>
            </a:r>
            <a:endParaRPr lang="en-US" altLang="zh-TW" dirty="0"/>
          </a:p>
          <a:p>
            <a:r>
              <a:rPr lang="zh-TW" altLang="en-US" dirty="0"/>
              <a:t>改變狀態</a:t>
            </a:r>
          </a:p>
          <a:p>
            <a:endParaRPr lang="zh-TW" altLang="en-US" dirty="0"/>
          </a:p>
        </p:txBody>
      </p:sp>
      <p:sp>
        <p:nvSpPr>
          <p:cNvPr id="4" name="投影片編號版面配置區 3">
            <a:extLst>
              <a:ext uri="{FF2B5EF4-FFF2-40B4-BE49-F238E27FC236}">
                <a16:creationId xmlns:a16="http://schemas.microsoft.com/office/drawing/2014/main" id="{3AEA7C23-C185-8B9A-23F4-D65D3D671B7D}"/>
              </a:ext>
            </a:extLst>
          </p:cNvPr>
          <p:cNvSpPr>
            <a:spLocks noGrp="1"/>
          </p:cNvSpPr>
          <p:nvPr>
            <p:ph type="sldNum" sz="quarter" idx="5"/>
          </p:nvPr>
        </p:nvSpPr>
        <p:spPr/>
        <p:txBody>
          <a:bodyPr/>
          <a:lstStyle/>
          <a:p>
            <a:fld id="{A2651DEE-975D-4DE8-9229-C34DC29B3B5C}" type="slidenum">
              <a:rPr lang="zh-TW" altLang="en-US" smtClean="0"/>
              <a:t>6</a:t>
            </a:fld>
            <a:endParaRPr lang="zh-TW" altLang="en-US"/>
          </a:p>
        </p:txBody>
      </p:sp>
    </p:spTree>
    <p:extLst>
      <p:ext uri="{BB962C8B-B14F-4D97-AF65-F5344CB8AC3E}">
        <p14:creationId xmlns:p14="http://schemas.microsoft.com/office/powerpoint/2010/main" val="2654355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大概知道圍棋規則</a:t>
            </a:r>
            <a:endParaRPr lang="en-US" altLang="zh-TW" dirty="0"/>
          </a:p>
          <a:p>
            <a:r>
              <a:rPr lang="zh-TW" altLang="en-US" dirty="0"/>
              <a:t>把兵當馬走</a:t>
            </a:r>
            <a:endParaRPr lang="en-US" altLang="zh-TW" dirty="0"/>
          </a:p>
          <a:p>
            <a:r>
              <a:rPr lang="zh-TW" altLang="en-US" dirty="0"/>
              <a:t>隨便穿越</a:t>
            </a:r>
            <a:endParaRPr lang="en-US" altLang="zh-TW" dirty="0"/>
          </a:p>
          <a:p>
            <a:r>
              <a:rPr lang="zh-TW" altLang="en-US" dirty="0"/>
              <a:t>自己變出棋子</a:t>
            </a:r>
            <a:endParaRPr lang="en-US" altLang="zh-TW" dirty="0"/>
          </a:p>
          <a:p>
            <a:r>
              <a:rPr lang="zh-TW" altLang="en-US" dirty="0"/>
              <a:t>自己把自己吃掉 </a:t>
            </a:r>
            <a:endParaRPr lang="en-US" altLang="zh-TW" dirty="0"/>
          </a:p>
          <a:p>
            <a:r>
              <a:rPr lang="zh-TW" altLang="en-US" dirty="0"/>
              <a:t>你輸了</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A2651DEE-975D-4DE8-9229-C34DC29B3B5C}" type="slidenum">
              <a:rPr lang="zh-TW" altLang="en-US" smtClean="0"/>
              <a:t>8</a:t>
            </a:fld>
            <a:endParaRPr lang="zh-TW" altLang="en-US"/>
          </a:p>
        </p:txBody>
      </p:sp>
    </p:spTree>
    <p:extLst>
      <p:ext uri="{BB962C8B-B14F-4D97-AF65-F5344CB8AC3E}">
        <p14:creationId xmlns:p14="http://schemas.microsoft.com/office/powerpoint/2010/main" val="1155831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9FE8E6-4ACB-C553-A60A-EE83FF56C5CA}"/>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394C8FE5-F0AF-464D-7A9C-AB3065A14AD5}"/>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5DA5B6FE-9DAC-ADD6-C5A0-7C19D1C6D523}"/>
              </a:ext>
            </a:extLst>
          </p:cNvPr>
          <p:cNvSpPr>
            <a:spLocks noGrp="1"/>
          </p:cNvSpPr>
          <p:nvPr>
            <p:ph type="body" idx="1"/>
          </p:nvPr>
        </p:nvSpPr>
        <p:spPr/>
        <p:txBody>
          <a:bodyPr/>
          <a:lstStyle/>
          <a:p>
            <a:r>
              <a:rPr lang="zh-TW" altLang="en-US" dirty="0"/>
              <a:t>有一個目標</a:t>
            </a:r>
            <a:endParaRPr lang="en-US" altLang="zh-TW" dirty="0"/>
          </a:p>
          <a:p>
            <a:r>
              <a:rPr lang="zh-TW" altLang="en-US" dirty="0"/>
              <a:t>現在的輸入</a:t>
            </a:r>
            <a:endParaRPr lang="en-US" altLang="zh-TW" dirty="0"/>
          </a:p>
          <a:p>
            <a:r>
              <a:rPr lang="zh-TW" altLang="en-US" dirty="0"/>
              <a:t>輸出</a:t>
            </a:r>
            <a:endParaRPr lang="en-US" altLang="zh-TW" dirty="0"/>
          </a:p>
          <a:p>
            <a:r>
              <a:rPr lang="zh-TW" altLang="en-US" dirty="0"/>
              <a:t>改變狀態</a:t>
            </a:r>
          </a:p>
          <a:p>
            <a:endParaRPr lang="zh-TW" altLang="en-US" dirty="0"/>
          </a:p>
        </p:txBody>
      </p:sp>
      <p:sp>
        <p:nvSpPr>
          <p:cNvPr id="4" name="投影片編號版面配置區 3">
            <a:extLst>
              <a:ext uri="{FF2B5EF4-FFF2-40B4-BE49-F238E27FC236}">
                <a16:creationId xmlns:a16="http://schemas.microsoft.com/office/drawing/2014/main" id="{252CA2C7-0C9E-3026-9A5E-282ECD7E97CC}"/>
              </a:ext>
            </a:extLst>
          </p:cNvPr>
          <p:cNvSpPr>
            <a:spLocks noGrp="1"/>
          </p:cNvSpPr>
          <p:nvPr>
            <p:ph type="sldNum" sz="quarter" idx="5"/>
          </p:nvPr>
        </p:nvSpPr>
        <p:spPr/>
        <p:txBody>
          <a:bodyPr/>
          <a:lstStyle/>
          <a:p>
            <a:fld id="{A2651DEE-975D-4DE8-9229-C34DC29B3B5C}" type="slidenum">
              <a:rPr lang="zh-TW" altLang="en-US" smtClean="0"/>
              <a:t>9</a:t>
            </a:fld>
            <a:endParaRPr lang="zh-TW" altLang="en-US"/>
          </a:p>
        </p:txBody>
      </p:sp>
    </p:spTree>
    <p:extLst>
      <p:ext uri="{BB962C8B-B14F-4D97-AF65-F5344CB8AC3E}">
        <p14:creationId xmlns:p14="http://schemas.microsoft.com/office/powerpoint/2010/main" val="2180726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AutoGPT</a:t>
            </a:r>
            <a:r>
              <a:rPr lang="en-US" altLang="zh-TW" dirty="0"/>
              <a:t>, </a:t>
            </a:r>
            <a:r>
              <a:rPr lang="en-US" altLang="zh-TW" dirty="0" err="1"/>
              <a:t>AgentGPT</a:t>
            </a:r>
            <a:r>
              <a:rPr lang="en-US" altLang="zh-TW" dirty="0"/>
              <a:t>, </a:t>
            </a:r>
            <a:r>
              <a:rPr lang="en-US" altLang="zh-TW" dirty="0" err="1"/>
              <a:t>BabyAGI</a:t>
            </a:r>
            <a:r>
              <a:rPr lang="en-US" altLang="zh-TW" dirty="0"/>
              <a:t>, </a:t>
            </a:r>
            <a:r>
              <a:rPr lang="en-US" altLang="zh-TW" dirty="0" err="1"/>
              <a:t>Godmode</a:t>
            </a:r>
            <a:endParaRPr lang="en-US" altLang="zh-TW" dirty="0"/>
          </a:p>
          <a:p>
            <a:endParaRPr lang="en-US" altLang="zh-TW" dirty="0"/>
          </a:p>
          <a:p>
            <a:r>
              <a:rPr lang="en-US" altLang="zh-TW" dirty="0" err="1"/>
              <a:t>AutoGPT</a:t>
            </a:r>
            <a:r>
              <a:rPr lang="en-US" altLang="zh-TW" dirty="0"/>
              <a:t>:</a:t>
            </a:r>
            <a:r>
              <a:rPr lang="zh-TW" altLang="en-US" dirty="0"/>
              <a:t> </a:t>
            </a:r>
            <a:r>
              <a:rPr lang="en-US" altLang="zh-TW" dirty="0">
                <a:hlinkClick r:id="rId3"/>
              </a:rPr>
              <a:t>https://github.com/Significant-Gravitas/Auto-GPT</a:t>
            </a:r>
            <a:endParaRPr lang="en-US" altLang="zh-TW" dirty="0"/>
          </a:p>
          <a:p>
            <a:endParaRPr lang="en-US" altLang="zh-TW" dirty="0"/>
          </a:p>
          <a:p>
            <a:r>
              <a:rPr lang="en-US" altLang="zh-TW" dirty="0" err="1"/>
              <a:t>AgentGPT</a:t>
            </a:r>
            <a:r>
              <a:rPr lang="en-US" altLang="zh-TW" dirty="0"/>
              <a:t>:</a:t>
            </a:r>
            <a:r>
              <a:rPr lang="zh-TW" altLang="en-US" dirty="0"/>
              <a:t> </a:t>
            </a:r>
            <a:r>
              <a:rPr lang="en-US" altLang="zh-TW" dirty="0">
                <a:hlinkClick r:id="rId4"/>
              </a:rPr>
              <a:t>https://agentgpt.reworkd.ai/</a:t>
            </a:r>
            <a:endParaRPr lang="en-US" altLang="zh-TW" dirty="0"/>
          </a:p>
          <a:p>
            <a:endParaRPr lang="en-US" altLang="zh-TW" dirty="0"/>
          </a:p>
          <a:p>
            <a:r>
              <a:rPr lang="en-US" altLang="zh-TW" dirty="0" err="1"/>
              <a:t>BabyAGI</a:t>
            </a:r>
            <a:r>
              <a:rPr lang="en-US" altLang="zh-TW" dirty="0"/>
              <a:t>:</a:t>
            </a:r>
            <a:r>
              <a:rPr lang="zh-TW" altLang="en-US" dirty="0"/>
              <a:t> </a:t>
            </a:r>
            <a:r>
              <a:rPr lang="en-US" altLang="zh-TW" dirty="0">
                <a:hlinkClick r:id="rId5"/>
              </a:rPr>
              <a:t>https://github.com/yoheinakajima/babyagi</a:t>
            </a:r>
            <a:endParaRPr lang="en-US" altLang="zh-TW" dirty="0"/>
          </a:p>
          <a:p>
            <a:endParaRPr lang="en-US" altLang="zh-TW" dirty="0"/>
          </a:p>
          <a:p>
            <a:r>
              <a:rPr lang="en-US" altLang="zh-TW" dirty="0" err="1"/>
              <a:t>Godmode</a:t>
            </a:r>
            <a:r>
              <a:rPr lang="en-US" altLang="zh-TW" dirty="0"/>
              <a:t>: </a:t>
            </a:r>
            <a:r>
              <a:rPr lang="en-US" altLang="zh-TW" dirty="0">
                <a:hlinkClick r:id="rId6"/>
              </a:rPr>
              <a:t>https://godmode.space/?ref=futuretools.io</a:t>
            </a:r>
            <a:endParaRPr lang="en-US" altLang="zh-TW" dirty="0"/>
          </a:p>
          <a:p>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A2651DEE-975D-4DE8-9229-C34DC29B3B5C}" type="slidenum">
              <a:rPr lang="zh-TW" altLang="en-US" smtClean="0"/>
              <a:t>12</a:t>
            </a:fld>
            <a:endParaRPr lang="zh-TW" altLang="en-US"/>
          </a:p>
        </p:txBody>
      </p:sp>
    </p:spTree>
    <p:extLst>
      <p:ext uri="{BB962C8B-B14F-4D97-AF65-F5344CB8AC3E}">
        <p14:creationId xmlns:p14="http://schemas.microsoft.com/office/powerpoint/2010/main" val="1920391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BE222B1-1B58-AD58-08A0-C97038B0BFA0}"/>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61A94F92-2E17-CE32-25CF-CD2AF27119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82788A3D-E5BF-B784-63C6-6CFF3FBE37EA}"/>
              </a:ext>
            </a:extLst>
          </p:cNvPr>
          <p:cNvSpPr>
            <a:spLocks noGrp="1"/>
          </p:cNvSpPr>
          <p:nvPr>
            <p:ph type="dt" sz="half" idx="10"/>
          </p:nvPr>
        </p:nvSpPr>
        <p:spPr/>
        <p:txBody>
          <a:bodyPr/>
          <a:lstStyle/>
          <a:p>
            <a:fld id="{DB6AC99C-D50E-4E91-A691-9BDF38185A97}" type="datetimeFigureOut">
              <a:rPr lang="zh-TW" altLang="en-US" smtClean="0"/>
              <a:t>2025/3/9</a:t>
            </a:fld>
            <a:endParaRPr lang="zh-TW" altLang="en-US"/>
          </a:p>
        </p:txBody>
      </p:sp>
      <p:sp>
        <p:nvSpPr>
          <p:cNvPr id="5" name="頁尾版面配置區 4">
            <a:extLst>
              <a:ext uri="{FF2B5EF4-FFF2-40B4-BE49-F238E27FC236}">
                <a16:creationId xmlns:a16="http://schemas.microsoft.com/office/drawing/2014/main" id="{F88EA435-9216-A9ED-C989-4859C7113D9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D503C4D-2220-45BD-EEDD-CC468362EDF9}"/>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2936292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A06DEE-DE7C-2316-98CB-8E2F52862E70}"/>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7AA765D2-9CAC-05F3-7EDF-EC0DBB902112}"/>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E5A9D5C-5962-670A-9DEE-3CEAF1CC1B96}"/>
              </a:ext>
            </a:extLst>
          </p:cNvPr>
          <p:cNvSpPr>
            <a:spLocks noGrp="1"/>
          </p:cNvSpPr>
          <p:nvPr>
            <p:ph type="dt" sz="half" idx="10"/>
          </p:nvPr>
        </p:nvSpPr>
        <p:spPr/>
        <p:txBody>
          <a:bodyPr/>
          <a:lstStyle/>
          <a:p>
            <a:fld id="{DB6AC99C-D50E-4E91-A691-9BDF38185A97}" type="datetimeFigureOut">
              <a:rPr lang="zh-TW" altLang="en-US" smtClean="0"/>
              <a:t>2025/3/9</a:t>
            </a:fld>
            <a:endParaRPr lang="zh-TW" altLang="en-US"/>
          </a:p>
        </p:txBody>
      </p:sp>
      <p:sp>
        <p:nvSpPr>
          <p:cNvPr id="5" name="頁尾版面配置區 4">
            <a:extLst>
              <a:ext uri="{FF2B5EF4-FFF2-40B4-BE49-F238E27FC236}">
                <a16:creationId xmlns:a16="http://schemas.microsoft.com/office/drawing/2014/main" id="{3174C8D2-FC69-EFE6-A0AF-47BF0C5A106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4FD47E9-D838-909C-7E00-3406B9E6813C}"/>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3064414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1356B2BE-4873-07E3-4F1E-5531AE2F565A}"/>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DE0F503E-3630-7BB7-63A6-EC86708DB066}"/>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5C0708C-2157-B73B-A075-4E711FA30450}"/>
              </a:ext>
            </a:extLst>
          </p:cNvPr>
          <p:cNvSpPr>
            <a:spLocks noGrp="1"/>
          </p:cNvSpPr>
          <p:nvPr>
            <p:ph type="dt" sz="half" idx="10"/>
          </p:nvPr>
        </p:nvSpPr>
        <p:spPr/>
        <p:txBody>
          <a:bodyPr/>
          <a:lstStyle/>
          <a:p>
            <a:fld id="{DB6AC99C-D50E-4E91-A691-9BDF38185A97}" type="datetimeFigureOut">
              <a:rPr lang="zh-TW" altLang="en-US" smtClean="0"/>
              <a:t>2025/3/9</a:t>
            </a:fld>
            <a:endParaRPr lang="zh-TW" altLang="en-US"/>
          </a:p>
        </p:txBody>
      </p:sp>
      <p:sp>
        <p:nvSpPr>
          <p:cNvPr id="5" name="頁尾版面配置區 4">
            <a:extLst>
              <a:ext uri="{FF2B5EF4-FFF2-40B4-BE49-F238E27FC236}">
                <a16:creationId xmlns:a16="http://schemas.microsoft.com/office/drawing/2014/main" id="{FAD7B05A-82AD-59BC-6B9C-8FC63BDDEC7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A2D7B87-4358-D971-EA71-7EE011E6417E}"/>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1730515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C86210-5A2D-F814-C6F9-FB35DE2E877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90E5F91B-69A5-6142-0EA9-1317D45DF92A}"/>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2D76C18-EA00-AF90-6299-451289596ACA}"/>
              </a:ext>
            </a:extLst>
          </p:cNvPr>
          <p:cNvSpPr>
            <a:spLocks noGrp="1"/>
          </p:cNvSpPr>
          <p:nvPr>
            <p:ph type="dt" sz="half" idx="10"/>
          </p:nvPr>
        </p:nvSpPr>
        <p:spPr/>
        <p:txBody>
          <a:bodyPr/>
          <a:lstStyle/>
          <a:p>
            <a:fld id="{DB6AC99C-D50E-4E91-A691-9BDF38185A97}" type="datetimeFigureOut">
              <a:rPr lang="zh-TW" altLang="en-US" smtClean="0"/>
              <a:t>2025/3/9</a:t>
            </a:fld>
            <a:endParaRPr lang="zh-TW" altLang="en-US"/>
          </a:p>
        </p:txBody>
      </p:sp>
      <p:sp>
        <p:nvSpPr>
          <p:cNvPr id="5" name="頁尾版面配置區 4">
            <a:extLst>
              <a:ext uri="{FF2B5EF4-FFF2-40B4-BE49-F238E27FC236}">
                <a16:creationId xmlns:a16="http://schemas.microsoft.com/office/drawing/2014/main" id="{87031288-B5DC-F194-E61B-EB27F913A69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72B8D3B-9C2E-B8EC-D337-8194DF73B2D1}"/>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458245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10960B-7B67-6827-8097-830998D38626}"/>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FDCA02B7-B506-AB6B-B8EB-997AE1DF07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5AC54452-1EC4-2A1B-7DB5-6276485C7354}"/>
              </a:ext>
            </a:extLst>
          </p:cNvPr>
          <p:cNvSpPr>
            <a:spLocks noGrp="1"/>
          </p:cNvSpPr>
          <p:nvPr>
            <p:ph type="dt" sz="half" idx="10"/>
          </p:nvPr>
        </p:nvSpPr>
        <p:spPr/>
        <p:txBody>
          <a:bodyPr/>
          <a:lstStyle/>
          <a:p>
            <a:fld id="{DB6AC99C-D50E-4E91-A691-9BDF38185A97}" type="datetimeFigureOut">
              <a:rPr lang="zh-TW" altLang="en-US" smtClean="0"/>
              <a:t>2025/3/9</a:t>
            </a:fld>
            <a:endParaRPr lang="zh-TW" altLang="en-US"/>
          </a:p>
        </p:txBody>
      </p:sp>
      <p:sp>
        <p:nvSpPr>
          <p:cNvPr id="5" name="頁尾版面配置區 4">
            <a:extLst>
              <a:ext uri="{FF2B5EF4-FFF2-40B4-BE49-F238E27FC236}">
                <a16:creationId xmlns:a16="http://schemas.microsoft.com/office/drawing/2014/main" id="{50C51114-E962-B173-55D5-33803C3C652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215CB33-F495-BE2B-3240-DA8070AD0052}"/>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1705488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FACD11-CC31-B048-7B1C-7730BB760DF9}"/>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6274E05-31A4-6D55-4AE0-CF4D59418D5E}"/>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4A3A3F41-39AB-C1CB-EA5A-774F09F36017}"/>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3B4FFC2D-76D3-89B6-B0DD-02C48AFC4475}"/>
              </a:ext>
            </a:extLst>
          </p:cNvPr>
          <p:cNvSpPr>
            <a:spLocks noGrp="1"/>
          </p:cNvSpPr>
          <p:nvPr>
            <p:ph type="dt" sz="half" idx="10"/>
          </p:nvPr>
        </p:nvSpPr>
        <p:spPr/>
        <p:txBody>
          <a:bodyPr/>
          <a:lstStyle/>
          <a:p>
            <a:fld id="{DB6AC99C-D50E-4E91-A691-9BDF38185A97}" type="datetimeFigureOut">
              <a:rPr lang="zh-TW" altLang="en-US" smtClean="0"/>
              <a:t>2025/3/9</a:t>
            </a:fld>
            <a:endParaRPr lang="zh-TW" altLang="en-US"/>
          </a:p>
        </p:txBody>
      </p:sp>
      <p:sp>
        <p:nvSpPr>
          <p:cNvPr id="6" name="頁尾版面配置區 5">
            <a:extLst>
              <a:ext uri="{FF2B5EF4-FFF2-40B4-BE49-F238E27FC236}">
                <a16:creationId xmlns:a16="http://schemas.microsoft.com/office/drawing/2014/main" id="{3429ED95-48B8-3DDA-8539-D79B07B84A8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8182DB1-C7EC-A71A-1F6B-126A2B428347}"/>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2682160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4DDE36-599E-5E0A-437B-12D9C5766015}"/>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A314BC7B-3C51-3662-8116-F23B4B4CA3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B9178161-F486-A98D-22D5-61CD31AFE3F9}"/>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CFBAD2CF-9515-7307-F111-00175C8AD2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B2405D7E-58EC-A791-FDC5-AC82E6B7BEEC}"/>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89BC6CF4-CCA1-0A3A-EFFD-69F9D53214DA}"/>
              </a:ext>
            </a:extLst>
          </p:cNvPr>
          <p:cNvSpPr>
            <a:spLocks noGrp="1"/>
          </p:cNvSpPr>
          <p:nvPr>
            <p:ph type="dt" sz="half" idx="10"/>
          </p:nvPr>
        </p:nvSpPr>
        <p:spPr/>
        <p:txBody>
          <a:bodyPr/>
          <a:lstStyle/>
          <a:p>
            <a:fld id="{DB6AC99C-D50E-4E91-A691-9BDF38185A97}" type="datetimeFigureOut">
              <a:rPr lang="zh-TW" altLang="en-US" smtClean="0"/>
              <a:t>2025/3/9</a:t>
            </a:fld>
            <a:endParaRPr lang="zh-TW" altLang="en-US"/>
          </a:p>
        </p:txBody>
      </p:sp>
      <p:sp>
        <p:nvSpPr>
          <p:cNvPr id="8" name="頁尾版面配置區 7">
            <a:extLst>
              <a:ext uri="{FF2B5EF4-FFF2-40B4-BE49-F238E27FC236}">
                <a16:creationId xmlns:a16="http://schemas.microsoft.com/office/drawing/2014/main" id="{37D6CABE-7B78-4B05-7BD6-8F4C41BF9D83}"/>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1954DF93-E26F-786A-EE04-DB1303A3225C}"/>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2730062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653AC3-0213-EDEF-BFE9-E69E119F86C3}"/>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530D37DC-51F3-EE5E-5382-26E7FC56AA6D}"/>
              </a:ext>
            </a:extLst>
          </p:cNvPr>
          <p:cNvSpPr>
            <a:spLocks noGrp="1"/>
          </p:cNvSpPr>
          <p:nvPr>
            <p:ph type="dt" sz="half" idx="10"/>
          </p:nvPr>
        </p:nvSpPr>
        <p:spPr/>
        <p:txBody>
          <a:bodyPr/>
          <a:lstStyle/>
          <a:p>
            <a:fld id="{DB6AC99C-D50E-4E91-A691-9BDF38185A97}" type="datetimeFigureOut">
              <a:rPr lang="zh-TW" altLang="en-US" smtClean="0"/>
              <a:t>2025/3/9</a:t>
            </a:fld>
            <a:endParaRPr lang="zh-TW" altLang="en-US"/>
          </a:p>
        </p:txBody>
      </p:sp>
      <p:sp>
        <p:nvSpPr>
          <p:cNvPr id="4" name="頁尾版面配置區 3">
            <a:extLst>
              <a:ext uri="{FF2B5EF4-FFF2-40B4-BE49-F238E27FC236}">
                <a16:creationId xmlns:a16="http://schemas.microsoft.com/office/drawing/2014/main" id="{A7EEA5F8-7888-9649-DED9-245CFC0CB54D}"/>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DA1A9CBD-E389-2032-52BC-2E8A7D9884FE}"/>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1500752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5872E7B4-EC75-CEB4-BAD6-E40D9C2FFAAA}"/>
              </a:ext>
            </a:extLst>
          </p:cNvPr>
          <p:cNvSpPr>
            <a:spLocks noGrp="1"/>
          </p:cNvSpPr>
          <p:nvPr>
            <p:ph type="dt" sz="half" idx="10"/>
          </p:nvPr>
        </p:nvSpPr>
        <p:spPr/>
        <p:txBody>
          <a:bodyPr/>
          <a:lstStyle/>
          <a:p>
            <a:fld id="{DB6AC99C-D50E-4E91-A691-9BDF38185A97}" type="datetimeFigureOut">
              <a:rPr lang="zh-TW" altLang="en-US" smtClean="0"/>
              <a:t>2025/3/9</a:t>
            </a:fld>
            <a:endParaRPr lang="zh-TW" altLang="en-US"/>
          </a:p>
        </p:txBody>
      </p:sp>
      <p:sp>
        <p:nvSpPr>
          <p:cNvPr id="3" name="頁尾版面配置區 2">
            <a:extLst>
              <a:ext uri="{FF2B5EF4-FFF2-40B4-BE49-F238E27FC236}">
                <a16:creationId xmlns:a16="http://schemas.microsoft.com/office/drawing/2014/main" id="{F7D96D25-D66E-CC1A-A9C1-6EF41E4DD771}"/>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B3FF2DE5-1D20-A0A6-DD70-54490C8450F9}"/>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3433358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5F0292-F8D4-D14B-AFF5-3287BFF12E7F}"/>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7C00D747-9E88-F7E4-5328-AA3B181083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1290F6F8-4FE0-8674-733D-A365CE9FA9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7694903C-A004-9A97-CD66-057D50200338}"/>
              </a:ext>
            </a:extLst>
          </p:cNvPr>
          <p:cNvSpPr>
            <a:spLocks noGrp="1"/>
          </p:cNvSpPr>
          <p:nvPr>
            <p:ph type="dt" sz="half" idx="10"/>
          </p:nvPr>
        </p:nvSpPr>
        <p:spPr/>
        <p:txBody>
          <a:bodyPr/>
          <a:lstStyle/>
          <a:p>
            <a:fld id="{DB6AC99C-D50E-4E91-A691-9BDF38185A97}" type="datetimeFigureOut">
              <a:rPr lang="zh-TW" altLang="en-US" smtClean="0"/>
              <a:t>2025/3/9</a:t>
            </a:fld>
            <a:endParaRPr lang="zh-TW" altLang="en-US"/>
          </a:p>
        </p:txBody>
      </p:sp>
      <p:sp>
        <p:nvSpPr>
          <p:cNvPr id="6" name="頁尾版面配置區 5">
            <a:extLst>
              <a:ext uri="{FF2B5EF4-FFF2-40B4-BE49-F238E27FC236}">
                <a16:creationId xmlns:a16="http://schemas.microsoft.com/office/drawing/2014/main" id="{3B165B56-7A8E-3C37-A104-6B73F621454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6186F07-F4F9-8F61-F081-6A88F8375FF9}"/>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2169829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444E33-0634-B9FD-2CF3-963B01F95DD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CBCF4B4C-EA68-63EA-C117-2DF5A44008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30AC159D-5559-8304-14C4-38FAAC2E4A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5CD6BE0C-33A9-99B6-CB21-18D9EA25959D}"/>
              </a:ext>
            </a:extLst>
          </p:cNvPr>
          <p:cNvSpPr>
            <a:spLocks noGrp="1"/>
          </p:cNvSpPr>
          <p:nvPr>
            <p:ph type="dt" sz="half" idx="10"/>
          </p:nvPr>
        </p:nvSpPr>
        <p:spPr/>
        <p:txBody>
          <a:bodyPr/>
          <a:lstStyle/>
          <a:p>
            <a:fld id="{DB6AC99C-D50E-4E91-A691-9BDF38185A97}" type="datetimeFigureOut">
              <a:rPr lang="zh-TW" altLang="en-US" smtClean="0"/>
              <a:t>2025/3/9</a:t>
            </a:fld>
            <a:endParaRPr lang="zh-TW" altLang="en-US"/>
          </a:p>
        </p:txBody>
      </p:sp>
      <p:sp>
        <p:nvSpPr>
          <p:cNvPr id="6" name="頁尾版面配置區 5">
            <a:extLst>
              <a:ext uri="{FF2B5EF4-FFF2-40B4-BE49-F238E27FC236}">
                <a16:creationId xmlns:a16="http://schemas.microsoft.com/office/drawing/2014/main" id="{992CE11E-4101-BAFC-E041-8F5E38DCF9C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E7D94AD-8AD1-8B07-7B46-8347073F5482}"/>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4108640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B3C67E51-2FA3-763B-8BBF-6754094063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135C3DDF-A565-7579-7A30-25D809AE5C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9B885BC-0E7A-84FD-B83E-2618CAAE02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6AC99C-D50E-4E91-A691-9BDF38185A97}" type="datetimeFigureOut">
              <a:rPr lang="zh-TW" altLang="en-US" smtClean="0"/>
              <a:t>2025/3/9</a:t>
            </a:fld>
            <a:endParaRPr lang="zh-TW" altLang="en-US"/>
          </a:p>
        </p:txBody>
      </p:sp>
      <p:sp>
        <p:nvSpPr>
          <p:cNvPr id="5" name="頁尾版面配置區 4">
            <a:extLst>
              <a:ext uri="{FF2B5EF4-FFF2-40B4-BE49-F238E27FC236}">
                <a16:creationId xmlns:a16="http://schemas.microsoft.com/office/drawing/2014/main" id="{25EFC2AC-0D83-6F80-2A4B-0DD8D6F13F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70C00092-548F-35BB-5478-C7ED510690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3193774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8.png"/><Relationship Id="rId7" Type="http://schemas.openxmlformats.org/officeDocument/2006/relationships/image" Target="../media/image3.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5.png"/><Relationship Id="rId4" Type="http://schemas.openxmlformats.org/officeDocument/2006/relationships/image" Target="../media/image39.png"/><Relationship Id="rId9" Type="http://schemas.openxmlformats.org/officeDocument/2006/relationships/image" Target="../media/image41.jp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0.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0.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3.jpeg"/><Relationship Id="rId4" Type="http://schemas.openxmlformats.org/officeDocument/2006/relationships/image" Target="../media/image62.jpeg"/></Relationships>
</file>

<file path=ppt/slides/_rels/slide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2.png"/><Relationship Id="rId4" Type="http://schemas.openxmlformats.org/officeDocument/2006/relationships/image" Target="../media/image68.png"/></Relationships>
</file>

<file path=ppt/slides/_rels/slide6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0.jpe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6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6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4.png"/></Relationships>
</file>

<file path=ppt/slides/_rels/slide7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7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7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8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5.png"/></Relationships>
</file>

<file path=ppt/slides/_rels/slide9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06.png"/></Relationships>
</file>

<file path=ppt/slides/_rels/slide9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9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坐在藍色椅子上使用膝上型電腦的機器人">
            <a:extLst>
              <a:ext uri="{FF2B5EF4-FFF2-40B4-BE49-F238E27FC236}">
                <a16:creationId xmlns:a16="http://schemas.microsoft.com/office/drawing/2014/main" id="{91FF882B-0844-CEBD-DDE1-3563C55414BB}"/>
              </a:ext>
            </a:extLst>
          </p:cNvPr>
          <p:cNvPicPr>
            <a:picLocks noChangeAspect="1"/>
          </p:cNvPicPr>
          <p:nvPr/>
        </p:nvPicPr>
        <p:blipFill>
          <a:blip r:embed="rId3">
            <a:alphaModFix amt="40000"/>
          </a:blip>
          <a:srcRect/>
          <a:stretch/>
        </p:blipFill>
        <p:spPr>
          <a:xfrm>
            <a:off x="20" y="10"/>
            <a:ext cx="12191980" cy="6857990"/>
          </a:xfrm>
          <a:prstGeom prst="rect">
            <a:avLst/>
          </a:prstGeom>
        </p:spPr>
      </p:pic>
      <p:sp>
        <p:nvSpPr>
          <p:cNvPr id="2" name="標題 1">
            <a:extLst>
              <a:ext uri="{FF2B5EF4-FFF2-40B4-BE49-F238E27FC236}">
                <a16:creationId xmlns:a16="http://schemas.microsoft.com/office/drawing/2014/main" id="{A44D4EA1-78EE-E52C-2ACF-01F7002B5DCF}"/>
              </a:ext>
            </a:extLst>
          </p:cNvPr>
          <p:cNvSpPr>
            <a:spLocks noGrp="1"/>
          </p:cNvSpPr>
          <p:nvPr>
            <p:ph type="ctrTitle"/>
          </p:nvPr>
        </p:nvSpPr>
        <p:spPr>
          <a:xfrm>
            <a:off x="946150" y="-444500"/>
            <a:ext cx="10261600" cy="3564869"/>
          </a:xfrm>
        </p:spPr>
        <p:txBody>
          <a:bodyPr>
            <a:normAutofit/>
          </a:bodyPr>
          <a:lstStyle/>
          <a:p>
            <a:pPr algn="l"/>
            <a:r>
              <a:rPr lang="en-US" altLang="zh-TW" sz="11500" b="1" dirty="0">
                <a:ln w="22225">
                  <a:solidFill>
                    <a:schemeClr val="tx1"/>
                  </a:solidFill>
                  <a:miter lim="800000"/>
                </a:ln>
                <a:noFill/>
              </a:rPr>
              <a:t>AI</a:t>
            </a:r>
            <a:r>
              <a:rPr lang="zh-TW" altLang="en-US" sz="11500" b="1" dirty="0">
                <a:ln w="22225">
                  <a:solidFill>
                    <a:schemeClr val="tx1"/>
                  </a:solidFill>
                  <a:miter lim="800000"/>
                </a:ln>
                <a:noFill/>
              </a:rPr>
              <a:t> </a:t>
            </a:r>
            <a:r>
              <a:rPr lang="en-US" altLang="zh-TW" sz="11500" b="1" dirty="0">
                <a:ln w="22225">
                  <a:solidFill>
                    <a:schemeClr val="tx1"/>
                  </a:solidFill>
                  <a:miter lim="800000"/>
                </a:ln>
                <a:noFill/>
              </a:rPr>
              <a:t>Agent </a:t>
            </a:r>
            <a:endParaRPr lang="zh-TW" altLang="en-US" sz="11500" b="1" dirty="0">
              <a:ln w="22225">
                <a:solidFill>
                  <a:schemeClr val="tx1"/>
                </a:solidFill>
                <a:miter lim="800000"/>
              </a:ln>
              <a:noFill/>
            </a:endParaRPr>
          </a:p>
        </p:txBody>
      </p:sp>
      <p:sp>
        <p:nvSpPr>
          <p:cNvPr id="3" name="副標題 2">
            <a:extLst>
              <a:ext uri="{FF2B5EF4-FFF2-40B4-BE49-F238E27FC236}">
                <a16:creationId xmlns:a16="http://schemas.microsoft.com/office/drawing/2014/main" id="{E1E0C2C3-AAAC-F691-5376-A01A47CD3A48}"/>
              </a:ext>
            </a:extLst>
          </p:cNvPr>
          <p:cNvSpPr>
            <a:spLocks noGrp="1"/>
          </p:cNvSpPr>
          <p:nvPr>
            <p:ph type="subTitle" idx="1"/>
          </p:nvPr>
        </p:nvSpPr>
        <p:spPr>
          <a:xfrm>
            <a:off x="946150" y="3162302"/>
            <a:ext cx="10261600" cy="1202995"/>
          </a:xfrm>
        </p:spPr>
        <p:txBody>
          <a:bodyPr>
            <a:normAutofit/>
          </a:bodyPr>
          <a:lstStyle/>
          <a:p>
            <a:pPr algn="l"/>
            <a:r>
              <a:rPr lang="zh-TW" altLang="en-US" sz="4000" dirty="0">
                <a:latin typeface="微軟正黑體" panose="020B0604030504040204" pitchFamily="34" charset="-120"/>
                <a:ea typeface="微軟正黑體" panose="020B0604030504040204" pitchFamily="34" charset="-120"/>
              </a:rPr>
              <a:t>李宏毅</a:t>
            </a:r>
          </a:p>
        </p:txBody>
      </p:sp>
      <p:sp>
        <p:nvSpPr>
          <p:cNvPr id="4" name="副標題 2">
            <a:extLst>
              <a:ext uri="{FF2B5EF4-FFF2-40B4-BE49-F238E27FC236}">
                <a16:creationId xmlns:a16="http://schemas.microsoft.com/office/drawing/2014/main" id="{13D045AE-A31F-CCA9-3E37-963619237F48}"/>
              </a:ext>
            </a:extLst>
          </p:cNvPr>
          <p:cNvSpPr txBox="1">
            <a:spLocks/>
          </p:cNvSpPr>
          <p:nvPr/>
        </p:nvSpPr>
        <p:spPr>
          <a:xfrm>
            <a:off x="1098550" y="5438457"/>
            <a:ext cx="10617200" cy="86709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zh-TW" altLang="en-US" dirty="0">
                <a:latin typeface="微軟正黑體" panose="020B0604030504040204" pitchFamily="34" charset="-120"/>
                <a:ea typeface="微軟正黑體" panose="020B0604030504040204" pitchFamily="34" charset="-120"/>
              </a:rPr>
              <a:t>免責聲明：</a:t>
            </a:r>
            <a:r>
              <a:rPr lang="en-US" altLang="zh-TW" dirty="0">
                <a:latin typeface="微軟正黑體" panose="020B0604030504040204" pitchFamily="34" charset="-120"/>
                <a:ea typeface="微軟正黑體" panose="020B0604030504040204" pitchFamily="34" charset="-120"/>
              </a:rPr>
              <a:t>AI</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Agent </a:t>
            </a:r>
            <a:r>
              <a:rPr lang="zh-TW" altLang="en-US" dirty="0">
                <a:latin typeface="微軟正黑體" panose="020B0604030504040204" pitchFamily="34" charset="-120"/>
                <a:ea typeface="微軟正黑體" panose="020B0604030504040204" pitchFamily="34" charset="-120"/>
              </a:rPr>
              <a:t>是一個被廣泛使用的詞彙，故本課程中所講的 </a:t>
            </a:r>
            <a:r>
              <a:rPr lang="en-US" altLang="zh-TW" dirty="0">
                <a:latin typeface="微軟正黑體" panose="020B0604030504040204" pitchFamily="34" charset="-120"/>
                <a:ea typeface="微軟正黑體" panose="020B0604030504040204" pitchFamily="34" charset="-120"/>
              </a:rPr>
              <a:t>AI</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Agent </a:t>
            </a:r>
            <a:r>
              <a:rPr lang="zh-TW" altLang="en-US" dirty="0">
                <a:latin typeface="微軟正黑體" panose="020B0604030504040204" pitchFamily="34" charset="-120"/>
                <a:ea typeface="微軟正黑體" panose="020B0604030504040204" pitchFamily="34" charset="-120"/>
              </a:rPr>
              <a:t>不一定跟其他地方一樣</a:t>
            </a:r>
          </a:p>
        </p:txBody>
      </p:sp>
    </p:spTree>
    <p:extLst>
      <p:ext uri="{BB962C8B-B14F-4D97-AF65-F5344CB8AC3E}">
        <p14:creationId xmlns:p14="http://schemas.microsoft.com/office/powerpoint/2010/main" val="2480778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A7AAFE9-1EEF-6320-81C9-013329925AC6}"/>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從 </a:t>
            </a:r>
            <a:r>
              <a:rPr lang="en-US" altLang="zh-TW" dirty="0">
                <a:latin typeface="微軟正黑體" panose="020B0604030504040204" pitchFamily="34" charset="-120"/>
                <a:ea typeface="微軟正黑體" panose="020B0604030504040204" pitchFamily="34" charset="-120"/>
              </a:rPr>
              <a:t>LLM</a:t>
            </a:r>
            <a:r>
              <a:rPr lang="zh-TW" altLang="en-US" dirty="0">
                <a:latin typeface="微軟正黑體" panose="020B0604030504040204" pitchFamily="34" charset="-120"/>
                <a:ea typeface="微軟正黑體" panose="020B0604030504040204" pitchFamily="34" charset="-120"/>
              </a:rPr>
              <a:t> 的角度來看 </a:t>
            </a:r>
            <a:r>
              <a:rPr lang="en-US" altLang="zh-TW" dirty="0">
                <a:latin typeface="微軟正黑體" panose="020B0604030504040204" pitchFamily="34" charset="-120"/>
                <a:ea typeface="微軟正黑體" panose="020B0604030504040204" pitchFamily="34" charset="-120"/>
              </a:rPr>
              <a:t>Agent </a:t>
            </a:r>
            <a:r>
              <a:rPr lang="zh-TW" altLang="en-US" dirty="0">
                <a:latin typeface="微軟正黑體" panose="020B0604030504040204" pitchFamily="34" charset="-120"/>
                <a:ea typeface="微軟正黑體" panose="020B0604030504040204" pitchFamily="34" charset="-120"/>
              </a:rPr>
              <a:t>要解的問題</a:t>
            </a:r>
          </a:p>
        </p:txBody>
      </p:sp>
      <p:pic>
        <p:nvPicPr>
          <p:cNvPr id="4" name="Picture 2">
            <a:extLst>
              <a:ext uri="{FF2B5EF4-FFF2-40B4-BE49-F238E27FC236}">
                <a16:creationId xmlns:a16="http://schemas.microsoft.com/office/drawing/2014/main" id="{E7ACE622-DAB8-CB87-C700-BB539D0E01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8950" y="4239238"/>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CE5F14C-F689-EF3C-E3F6-98E65B430D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7750" y="1629751"/>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73FA5DB3-358F-BB63-2E56-49396D2D6C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4750" y="1629751"/>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圓角 7">
            <a:extLst>
              <a:ext uri="{FF2B5EF4-FFF2-40B4-BE49-F238E27FC236}">
                <a16:creationId xmlns:a16="http://schemas.microsoft.com/office/drawing/2014/main" id="{348709CB-D515-9FC5-630D-45DE0D7C6FE6}"/>
              </a:ext>
            </a:extLst>
          </p:cNvPr>
          <p:cNvSpPr/>
          <p:nvPr/>
        </p:nvSpPr>
        <p:spPr>
          <a:xfrm>
            <a:off x="-5850" y="3363182"/>
            <a:ext cx="1800000" cy="360000"/>
          </a:xfrm>
          <a:prstGeom prst="roundRect">
            <a:avLst/>
          </a:prstGeom>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goal</a:t>
            </a:r>
            <a:endParaRPr lang="zh-TW" altLang="en-US" sz="2400" dirty="0"/>
          </a:p>
        </p:txBody>
      </p:sp>
      <p:sp>
        <p:nvSpPr>
          <p:cNvPr id="9" name="矩形: 圓角 8">
            <a:extLst>
              <a:ext uri="{FF2B5EF4-FFF2-40B4-BE49-F238E27FC236}">
                <a16:creationId xmlns:a16="http://schemas.microsoft.com/office/drawing/2014/main" id="{75642F02-3377-0D43-3E1E-86FF7BAD0973}"/>
              </a:ext>
            </a:extLst>
          </p:cNvPr>
          <p:cNvSpPr/>
          <p:nvPr/>
        </p:nvSpPr>
        <p:spPr>
          <a:xfrm>
            <a:off x="1794150" y="3363182"/>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1</a:t>
            </a:r>
            <a:endParaRPr lang="zh-TW" altLang="en-US" sz="2400" dirty="0"/>
          </a:p>
        </p:txBody>
      </p:sp>
      <p:sp>
        <p:nvSpPr>
          <p:cNvPr id="10" name="矩形: 圓角 9">
            <a:extLst>
              <a:ext uri="{FF2B5EF4-FFF2-40B4-BE49-F238E27FC236}">
                <a16:creationId xmlns:a16="http://schemas.microsoft.com/office/drawing/2014/main" id="{918CD53F-4E3E-F7AE-9C47-D0A7D7125D5F}"/>
              </a:ext>
            </a:extLst>
          </p:cNvPr>
          <p:cNvSpPr/>
          <p:nvPr/>
        </p:nvSpPr>
        <p:spPr>
          <a:xfrm>
            <a:off x="5385450" y="3363182"/>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2</a:t>
            </a:r>
            <a:endParaRPr lang="zh-TW" altLang="en-US" sz="2400" dirty="0"/>
          </a:p>
        </p:txBody>
      </p:sp>
      <p:sp>
        <p:nvSpPr>
          <p:cNvPr id="12" name="矩形: 圓角 11">
            <a:extLst>
              <a:ext uri="{FF2B5EF4-FFF2-40B4-BE49-F238E27FC236}">
                <a16:creationId xmlns:a16="http://schemas.microsoft.com/office/drawing/2014/main" id="{92D9BBB2-6D88-5E2B-CF14-F1BF16843AD7}"/>
              </a:ext>
            </a:extLst>
          </p:cNvPr>
          <p:cNvSpPr/>
          <p:nvPr/>
        </p:nvSpPr>
        <p:spPr>
          <a:xfrm>
            <a:off x="3599325" y="3363182"/>
            <a:ext cx="180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1</a:t>
            </a:r>
            <a:endParaRPr lang="zh-TW" altLang="en-US" sz="2400" dirty="0"/>
          </a:p>
        </p:txBody>
      </p:sp>
      <p:sp>
        <p:nvSpPr>
          <p:cNvPr id="13" name="矩形: 圓角 12">
            <a:extLst>
              <a:ext uri="{FF2B5EF4-FFF2-40B4-BE49-F238E27FC236}">
                <a16:creationId xmlns:a16="http://schemas.microsoft.com/office/drawing/2014/main" id="{4F2F7D08-E7C3-0821-32ED-8126B45993FB}"/>
              </a:ext>
            </a:extLst>
          </p:cNvPr>
          <p:cNvSpPr/>
          <p:nvPr/>
        </p:nvSpPr>
        <p:spPr>
          <a:xfrm>
            <a:off x="7188450" y="3363182"/>
            <a:ext cx="180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2</a:t>
            </a:r>
            <a:endParaRPr lang="zh-TW" altLang="en-US" sz="2400" dirty="0"/>
          </a:p>
        </p:txBody>
      </p:sp>
      <p:sp>
        <p:nvSpPr>
          <p:cNvPr id="14" name="矩形: 圓角 13">
            <a:extLst>
              <a:ext uri="{FF2B5EF4-FFF2-40B4-BE49-F238E27FC236}">
                <a16:creationId xmlns:a16="http://schemas.microsoft.com/office/drawing/2014/main" id="{D54D9F67-496C-4054-EB96-1E030AED0805}"/>
              </a:ext>
            </a:extLst>
          </p:cNvPr>
          <p:cNvSpPr/>
          <p:nvPr/>
        </p:nvSpPr>
        <p:spPr>
          <a:xfrm>
            <a:off x="8988450" y="3363182"/>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3</a:t>
            </a:r>
            <a:endParaRPr lang="zh-TW" altLang="en-US" sz="2400" dirty="0"/>
          </a:p>
        </p:txBody>
      </p:sp>
      <p:sp>
        <p:nvSpPr>
          <p:cNvPr id="15" name="矩形: 圓角 14">
            <a:extLst>
              <a:ext uri="{FF2B5EF4-FFF2-40B4-BE49-F238E27FC236}">
                <a16:creationId xmlns:a16="http://schemas.microsoft.com/office/drawing/2014/main" id="{B5F5FB0A-7EC0-38CF-5352-9A6853C41551}"/>
              </a:ext>
            </a:extLst>
          </p:cNvPr>
          <p:cNvSpPr/>
          <p:nvPr/>
        </p:nvSpPr>
        <p:spPr>
          <a:xfrm>
            <a:off x="10788450" y="3363182"/>
            <a:ext cx="180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3</a:t>
            </a:r>
            <a:endParaRPr lang="zh-TW" altLang="en-US" sz="2400" dirty="0"/>
          </a:p>
        </p:txBody>
      </p:sp>
      <p:cxnSp>
        <p:nvCxnSpPr>
          <p:cNvPr id="20" name="直線單箭頭接點 19">
            <a:extLst>
              <a:ext uri="{FF2B5EF4-FFF2-40B4-BE49-F238E27FC236}">
                <a16:creationId xmlns:a16="http://schemas.microsoft.com/office/drawing/2014/main" id="{8788B546-B7B5-C96E-BDA4-45BC20B20FB5}"/>
              </a:ext>
            </a:extLst>
          </p:cNvPr>
          <p:cNvCxnSpPr/>
          <p:nvPr/>
        </p:nvCxnSpPr>
        <p:spPr>
          <a:xfrm flipV="1">
            <a:off x="4485450" y="2825021"/>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AF4919EE-59C7-A5C7-95C2-A612F17C7DB6}"/>
              </a:ext>
            </a:extLst>
          </p:cNvPr>
          <p:cNvCxnSpPr>
            <a:cxnSpLocks/>
          </p:cNvCxnSpPr>
          <p:nvPr/>
        </p:nvCxnSpPr>
        <p:spPr>
          <a:xfrm>
            <a:off x="5770500" y="2841261"/>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5ACA9603-7404-C205-44F5-00E454C2987E}"/>
              </a:ext>
            </a:extLst>
          </p:cNvPr>
          <p:cNvCxnSpPr/>
          <p:nvPr/>
        </p:nvCxnSpPr>
        <p:spPr>
          <a:xfrm flipV="1">
            <a:off x="8052450" y="2823497"/>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5AE0CB86-D149-E022-1DE5-0E908DE1C6AC}"/>
              </a:ext>
            </a:extLst>
          </p:cNvPr>
          <p:cNvCxnSpPr>
            <a:cxnSpLocks/>
          </p:cNvCxnSpPr>
          <p:nvPr/>
        </p:nvCxnSpPr>
        <p:spPr>
          <a:xfrm>
            <a:off x="9337500" y="2839737"/>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8C2A3FB8-BD73-9796-9043-690385762CA5}"/>
              </a:ext>
            </a:extLst>
          </p:cNvPr>
          <p:cNvCxnSpPr/>
          <p:nvPr/>
        </p:nvCxnSpPr>
        <p:spPr>
          <a:xfrm>
            <a:off x="2694150" y="3833637"/>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0EE6FCE1-16BE-9F9E-F7EA-4B4C6F7AFD63}"/>
              </a:ext>
            </a:extLst>
          </p:cNvPr>
          <p:cNvCxnSpPr>
            <a:cxnSpLocks/>
          </p:cNvCxnSpPr>
          <p:nvPr/>
        </p:nvCxnSpPr>
        <p:spPr>
          <a:xfrm flipV="1">
            <a:off x="3979200" y="3817397"/>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4780A919-5953-9EF0-00E3-FEA8569F7310}"/>
              </a:ext>
            </a:extLst>
          </p:cNvPr>
          <p:cNvCxnSpPr/>
          <p:nvPr/>
        </p:nvCxnSpPr>
        <p:spPr>
          <a:xfrm>
            <a:off x="6314850" y="3794193"/>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01470C96-74CE-A7F9-3FD7-3EDE1A202E19}"/>
              </a:ext>
            </a:extLst>
          </p:cNvPr>
          <p:cNvCxnSpPr>
            <a:cxnSpLocks/>
          </p:cNvCxnSpPr>
          <p:nvPr/>
        </p:nvCxnSpPr>
        <p:spPr>
          <a:xfrm flipV="1">
            <a:off x="7599900" y="3777953"/>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F856C249-AF04-62EB-24A6-E0572BCCEF79}"/>
              </a:ext>
            </a:extLst>
          </p:cNvPr>
          <p:cNvCxnSpPr/>
          <p:nvPr/>
        </p:nvCxnSpPr>
        <p:spPr>
          <a:xfrm>
            <a:off x="9857700" y="3794193"/>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66196CBA-3741-0C87-7EEE-571C871975DC}"/>
              </a:ext>
            </a:extLst>
          </p:cNvPr>
          <p:cNvCxnSpPr>
            <a:cxnSpLocks/>
          </p:cNvCxnSpPr>
          <p:nvPr/>
        </p:nvCxnSpPr>
        <p:spPr>
          <a:xfrm flipV="1">
            <a:off x="11142750" y="3777953"/>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文字方塊 32">
            <a:extLst>
              <a:ext uri="{FF2B5EF4-FFF2-40B4-BE49-F238E27FC236}">
                <a16:creationId xmlns:a16="http://schemas.microsoft.com/office/drawing/2014/main" id="{BFF49AD6-378B-B1E7-54E5-C8BC1BE5F065}"/>
              </a:ext>
            </a:extLst>
          </p:cNvPr>
          <p:cNvSpPr txBox="1"/>
          <p:nvPr/>
        </p:nvSpPr>
        <p:spPr>
          <a:xfrm>
            <a:off x="1053163" y="5036572"/>
            <a:ext cx="2021837" cy="523220"/>
          </a:xfrm>
          <a:prstGeom prst="rect">
            <a:avLst/>
          </a:prstGeom>
          <a:noFill/>
        </p:spPr>
        <p:txBody>
          <a:bodyPr wrap="square" rtlCol="0">
            <a:spAutoFit/>
          </a:bodyPr>
          <a:lstStyle/>
          <a:p>
            <a:pPr algn="r"/>
            <a:r>
              <a:rPr lang="en-US" altLang="zh-TW" sz="2800" b="1" dirty="0"/>
              <a:t>LLM</a:t>
            </a:r>
            <a:endParaRPr lang="zh-TW" altLang="en-US" sz="2800" b="1" dirty="0"/>
          </a:p>
        </p:txBody>
      </p:sp>
      <p:grpSp>
        <p:nvGrpSpPr>
          <p:cNvPr id="11" name="群組 10">
            <a:extLst>
              <a:ext uri="{FF2B5EF4-FFF2-40B4-BE49-F238E27FC236}">
                <a16:creationId xmlns:a16="http://schemas.microsoft.com/office/drawing/2014/main" id="{0A524425-79DB-AF09-F7C4-C950F0D59D65}"/>
              </a:ext>
            </a:extLst>
          </p:cNvPr>
          <p:cNvGrpSpPr/>
          <p:nvPr/>
        </p:nvGrpSpPr>
        <p:grpSpPr>
          <a:xfrm>
            <a:off x="4635913" y="4239238"/>
            <a:ext cx="3157037" cy="1342612"/>
            <a:chOff x="4635913" y="4239238"/>
            <a:chExt cx="3157037" cy="1342612"/>
          </a:xfrm>
        </p:grpSpPr>
        <p:pic>
          <p:nvPicPr>
            <p:cNvPr id="6" name="Picture 2">
              <a:extLst>
                <a:ext uri="{FF2B5EF4-FFF2-40B4-BE49-F238E27FC236}">
                  <a16:creationId xmlns:a16="http://schemas.microsoft.com/office/drawing/2014/main" id="{0BEF215A-0D14-8B9B-04DA-2B918043A1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3750" y="4239238"/>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35" name="文字方塊 34">
              <a:extLst>
                <a:ext uri="{FF2B5EF4-FFF2-40B4-BE49-F238E27FC236}">
                  <a16:creationId xmlns:a16="http://schemas.microsoft.com/office/drawing/2014/main" id="{B055CDF0-0C08-8D24-C7DC-2615A9DA8C5B}"/>
                </a:ext>
              </a:extLst>
            </p:cNvPr>
            <p:cNvSpPr txBox="1"/>
            <p:nvPr/>
          </p:nvSpPr>
          <p:spPr>
            <a:xfrm>
              <a:off x="4635913" y="5058630"/>
              <a:ext cx="2021837" cy="523220"/>
            </a:xfrm>
            <a:prstGeom prst="rect">
              <a:avLst/>
            </a:prstGeom>
            <a:noFill/>
          </p:spPr>
          <p:txBody>
            <a:bodyPr wrap="square" rtlCol="0">
              <a:spAutoFit/>
            </a:bodyPr>
            <a:lstStyle/>
            <a:p>
              <a:pPr algn="r"/>
              <a:r>
                <a:rPr lang="en-US" altLang="zh-TW" sz="2800" b="1" dirty="0"/>
                <a:t>LLM</a:t>
              </a:r>
              <a:endParaRPr lang="zh-TW" altLang="en-US" sz="2800" b="1" dirty="0"/>
            </a:p>
          </p:txBody>
        </p:sp>
      </p:grpSp>
      <p:grpSp>
        <p:nvGrpSpPr>
          <p:cNvPr id="17" name="群組 16">
            <a:extLst>
              <a:ext uri="{FF2B5EF4-FFF2-40B4-BE49-F238E27FC236}">
                <a16:creationId xmlns:a16="http://schemas.microsoft.com/office/drawing/2014/main" id="{21FC06FE-381F-3761-40B2-C9A2A5977E4D}"/>
              </a:ext>
            </a:extLst>
          </p:cNvPr>
          <p:cNvGrpSpPr/>
          <p:nvPr/>
        </p:nvGrpSpPr>
        <p:grpSpPr>
          <a:xfrm>
            <a:off x="8218800" y="4227878"/>
            <a:ext cx="3141150" cy="1315434"/>
            <a:chOff x="8218800" y="4227878"/>
            <a:chExt cx="3141150" cy="1315434"/>
          </a:xfrm>
        </p:grpSpPr>
        <p:pic>
          <p:nvPicPr>
            <p:cNvPr id="16" name="Picture 2">
              <a:extLst>
                <a:ext uri="{FF2B5EF4-FFF2-40B4-BE49-F238E27FC236}">
                  <a16:creationId xmlns:a16="http://schemas.microsoft.com/office/drawing/2014/main" id="{8774BEFC-8E57-D544-26B8-635C8E856A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0750" y="4227878"/>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36" name="文字方塊 35">
              <a:extLst>
                <a:ext uri="{FF2B5EF4-FFF2-40B4-BE49-F238E27FC236}">
                  <a16:creationId xmlns:a16="http://schemas.microsoft.com/office/drawing/2014/main" id="{39F68CE7-ECDE-BFD9-814B-62BF4F90EF45}"/>
                </a:ext>
              </a:extLst>
            </p:cNvPr>
            <p:cNvSpPr txBox="1"/>
            <p:nvPr/>
          </p:nvSpPr>
          <p:spPr>
            <a:xfrm>
              <a:off x="8218800" y="5020092"/>
              <a:ext cx="2021837" cy="523220"/>
            </a:xfrm>
            <a:prstGeom prst="rect">
              <a:avLst/>
            </a:prstGeom>
            <a:noFill/>
          </p:spPr>
          <p:txBody>
            <a:bodyPr wrap="square" rtlCol="0">
              <a:spAutoFit/>
            </a:bodyPr>
            <a:lstStyle/>
            <a:p>
              <a:pPr algn="r"/>
              <a:r>
                <a:rPr lang="en-US" altLang="zh-TW" sz="2800" b="1" dirty="0"/>
                <a:t>LLM</a:t>
              </a:r>
              <a:endParaRPr lang="zh-TW" altLang="en-US" sz="2800" b="1" dirty="0"/>
            </a:p>
          </p:txBody>
        </p:sp>
      </p:grpSp>
      <p:sp>
        <p:nvSpPr>
          <p:cNvPr id="37" name="文字方塊 36">
            <a:extLst>
              <a:ext uri="{FF2B5EF4-FFF2-40B4-BE49-F238E27FC236}">
                <a16:creationId xmlns:a16="http://schemas.microsoft.com/office/drawing/2014/main" id="{48C5D9AC-3B79-B5D7-F2AF-5F2FCA934609}"/>
              </a:ext>
            </a:extLst>
          </p:cNvPr>
          <p:cNvSpPr txBox="1"/>
          <p:nvPr/>
        </p:nvSpPr>
        <p:spPr>
          <a:xfrm>
            <a:off x="-479445" y="6024408"/>
            <a:ext cx="7245390" cy="523220"/>
          </a:xfrm>
          <a:prstGeom prst="rect">
            <a:avLst/>
          </a:prstGeom>
          <a:noFill/>
        </p:spPr>
        <p:txBody>
          <a:bodyPr wrap="square" rtlCol="0">
            <a:spAutoFit/>
          </a:bodyPr>
          <a:lstStyle/>
          <a:p>
            <a:pPr algn="ctr"/>
            <a:r>
              <a:rPr lang="zh-TW" altLang="en-US" sz="2800" b="1" dirty="0">
                <a:latin typeface="微軟正黑體" panose="020B0604030504040204" pitchFamily="34" charset="-120"/>
                <a:ea typeface="微軟正黑體" panose="020B0604030504040204" pitchFamily="34" charset="-120"/>
              </a:rPr>
              <a:t>一直都在做接龍</a:t>
            </a:r>
          </a:p>
        </p:txBody>
      </p:sp>
      <p:sp>
        <p:nvSpPr>
          <p:cNvPr id="38" name="右大括弧 37">
            <a:extLst>
              <a:ext uri="{FF2B5EF4-FFF2-40B4-BE49-F238E27FC236}">
                <a16:creationId xmlns:a16="http://schemas.microsoft.com/office/drawing/2014/main" id="{045694EC-9BF9-2C37-30B9-EC0DEC7C5D9C}"/>
              </a:ext>
            </a:extLst>
          </p:cNvPr>
          <p:cNvSpPr/>
          <p:nvPr/>
        </p:nvSpPr>
        <p:spPr>
          <a:xfrm rot="5400000">
            <a:off x="6695051" y="1069041"/>
            <a:ext cx="339685" cy="9453915"/>
          </a:xfrm>
          <a:prstGeom prst="rightBrace">
            <a:avLst>
              <a:gd name="adj1" fmla="val 47318"/>
              <a:gd name="adj2" fmla="val 8694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E8087D18-2CB4-1BAC-6D70-B1D3AFB8AA8E}"/>
              </a:ext>
            </a:extLst>
          </p:cNvPr>
          <p:cNvSpPr txBox="1"/>
          <p:nvPr/>
        </p:nvSpPr>
        <p:spPr>
          <a:xfrm>
            <a:off x="4708950" y="6022849"/>
            <a:ext cx="7245390" cy="523220"/>
          </a:xfrm>
          <a:prstGeom prst="rect">
            <a:avLst/>
          </a:prstGeom>
          <a:noFill/>
        </p:spPr>
        <p:txBody>
          <a:bodyPr wrap="square" rtlCol="0">
            <a:spAutoFit/>
          </a:bodyPr>
          <a:lstStyle/>
          <a:p>
            <a:pPr algn="ctr"/>
            <a:r>
              <a:rPr lang="en-US" altLang="zh-TW" sz="2800" b="1" dirty="0">
                <a:latin typeface="微軟正黑體" panose="020B0604030504040204" pitchFamily="34" charset="-120"/>
                <a:ea typeface="微軟正黑體" panose="020B0604030504040204" pitchFamily="34" charset="-120"/>
              </a:rPr>
              <a:t>AI Agent </a:t>
            </a:r>
            <a:r>
              <a:rPr lang="zh-TW" altLang="en-US" sz="2800" b="1" dirty="0">
                <a:latin typeface="微軟正黑體" panose="020B0604030504040204" pitchFamily="34" charset="-120"/>
                <a:ea typeface="微軟正黑體" panose="020B0604030504040204" pitchFamily="34" charset="-120"/>
              </a:rPr>
              <a:t>倚靠的是語言模型現有的能力</a:t>
            </a:r>
          </a:p>
        </p:txBody>
      </p:sp>
    </p:spTree>
    <p:extLst>
      <p:ext uri="{BB962C8B-B14F-4D97-AF65-F5344CB8AC3E}">
        <p14:creationId xmlns:p14="http://schemas.microsoft.com/office/powerpoint/2010/main" val="32366817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P spid="13" grpId="0" animBg="1"/>
      <p:bldP spid="14" grpId="0" animBg="1"/>
      <p:bldP spid="15" grpId="0" animBg="1"/>
      <p:bldP spid="33" grpId="0"/>
      <p:bldP spid="37" grpId="0"/>
      <p:bldP spid="38" grpId="0" animBg="1"/>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5FA50F0-B56F-1A80-E52D-44ECC9E75952}"/>
            </a:ext>
          </a:extLst>
        </p:cNvPr>
        <p:cNvGrpSpPr/>
        <p:nvPr/>
      </p:nvGrpSpPr>
      <p:grpSpPr>
        <a:xfrm>
          <a:off x="0" y="0"/>
          <a:ext cx="0" cy="0"/>
          <a:chOff x="0" y="0"/>
          <a:chExt cx="0" cy="0"/>
        </a:xfrm>
      </p:grpSpPr>
      <p:pic>
        <p:nvPicPr>
          <p:cNvPr id="5" name="Picture 4" descr="一張含有 地圖, 大自然 的圖片&#10;&#10;自動產生的描述">
            <a:extLst>
              <a:ext uri="{FF2B5EF4-FFF2-40B4-BE49-F238E27FC236}">
                <a16:creationId xmlns:a16="http://schemas.microsoft.com/office/drawing/2014/main" id="{13C46DE8-8571-589E-9EEC-CF33C38003E7}"/>
              </a:ext>
            </a:extLst>
          </p:cNvPr>
          <p:cNvPicPr>
            <a:picLocks noChangeAspect="1"/>
          </p:cNvPicPr>
          <p:nvPr/>
        </p:nvPicPr>
        <p:blipFill>
          <a:blip r:embed="rId2">
            <a:alphaModFix amt="40000"/>
          </a:blip>
          <a:srcRect t="1913" b="12860"/>
          <a:stretch/>
        </p:blipFill>
        <p:spPr>
          <a:xfrm>
            <a:off x="20" y="10"/>
            <a:ext cx="12191980" cy="6857990"/>
          </a:xfrm>
          <a:prstGeom prst="rect">
            <a:avLst/>
          </a:prstGeom>
        </p:spPr>
      </p:pic>
      <p:sp>
        <p:nvSpPr>
          <p:cNvPr id="2" name="標題 1">
            <a:extLst>
              <a:ext uri="{FF2B5EF4-FFF2-40B4-BE49-F238E27FC236}">
                <a16:creationId xmlns:a16="http://schemas.microsoft.com/office/drawing/2014/main" id="{3143AE71-BB09-F3FE-1FF3-EB1D6CC97FBE}"/>
              </a:ext>
            </a:extLst>
          </p:cNvPr>
          <p:cNvSpPr>
            <a:spLocks noGrp="1"/>
          </p:cNvSpPr>
          <p:nvPr>
            <p:ph type="ctrTitle"/>
          </p:nvPr>
        </p:nvSpPr>
        <p:spPr>
          <a:xfrm>
            <a:off x="965200" y="965200"/>
            <a:ext cx="10261600" cy="3564869"/>
          </a:xfrm>
        </p:spPr>
        <p:txBody>
          <a:bodyPr>
            <a:normAutofit/>
          </a:bodyPr>
          <a:lstStyle/>
          <a:p>
            <a:pPr algn="l"/>
            <a:br>
              <a:rPr lang="en-US" altLang="zh-TW" sz="8100" b="1" dirty="0">
                <a:ln w="22225">
                  <a:solidFill>
                    <a:schemeClr val="tx1"/>
                  </a:solidFill>
                  <a:miter lim="800000"/>
                </a:ln>
                <a:noFill/>
                <a:latin typeface="微軟正黑體" panose="020B0604030504040204" pitchFamily="34" charset="-120"/>
                <a:ea typeface="微軟正黑體" panose="020B0604030504040204" pitchFamily="34" charset="-120"/>
              </a:rPr>
            </a:br>
            <a:r>
              <a:rPr lang="zh-TW" altLang="en-US" sz="8100" b="1" dirty="0">
                <a:ln w="22225">
                  <a:solidFill>
                    <a:schemeClr val="tx1"/>
                  </a:solidFill>
                  <a:miter lim="800000"/>
                </a:ln>
                <a:noFill/>
                <a:latin typeface="微軟正黑體" panose="020B0604030504040204" pitchFamily="34" charset="-120"/>
                <a:ea typeface="微軟正黑體" panose="020B0604030504040204" pitchFamily="34" charset="-120"/>
              </a:rPr>
              <a:t>請注意在這堂課中</a:t>
            </a:r>
            <a:br>
              <a:rPr lang="en-US" altLang="zh-TW" sz="8100" b="1" dirty="0">
                <a:ln w="22225">
                  <a:solidFill>
                    <a:schemeClr val="tx1"/>
                  </a:solidFill>
                  <a:miter lim="800000"/>
                </a:ln>
                <a:noFill/>
                <a:latin typeface="微軟正黑體" panose="020B0604030504040204" pitchFamily="34" charset="-120"/>
                <a:ea typeface="微軟正黑體" panose="020B0604030504040204" pitchFamily="34" charset="-120"/>
              </a:rPr>
            </a:br>
            <a:r>
              <a:rPr lang="zh-TW" altLang="en-US" sz="8100" b="1" dirty="0">
                <a:ln w="22225">
                  <a:solidFill>
                    <a:schemeClr val="tx1"/>
                  </a:solidFill>
                  <a:miter lim="800000"/>
                </a:ln>
                <a:noFill/>
                <a:latin typeface="微軟正黑體" panose="020B0604030504040204" pitchFamily="34" charset="-120"/>
                <a:ea typeface="微軟正黑體" panose="020B0604030504040204" pitchFamily="34" charset="-120"/>
              </a:rPr>
              <a:t>沒有任何模型被訓練</a:t>
            </a:r>
          </a:p>
        </p:txBody>
      </p:sp>
      <p:sp>
        <p:nvSpPr>
          <p:cNvPr id="3" name="副標題 2">
            <a:extLst>
              <a:ext uri="{FF2B5EF4-FFF2-40B4-BE49-F238E27FC236}">
                <a16:creationId xmlns:a16="http://schemas.microsoft.com/office/drawing/2014/main" id="{AD39938A-EF94-FEFB-C632-C25558683BE0}"/>
              </a:ext>
            </a:extLst>
          </p:cNvPr>
          <p:cNvSpPr>
            <a:spLocks noGrp="1"/>
          </p:cNvSpPr>
          <p:nvPr>
            <p:ph type="subTitle" idx="1"/>
          </p:nvPr>
        </p:nvSpPr>
        <p:spPr>
          <a:xfrm>
            <a:off x="965200" y="4572002"/>
            <a:ext cx="10261600" cy="1202995"/>
          </a:xfrm>
        </p:spPr>
        <p:txBody>
          <a:bodyPr>
            <a:normAutofit/>
          </a:bodyPr>
          <a:lstStyle/>
          <a:p>
            <a:pPr algn="l"/>
            <a:endParaRPr lang="zh-TW" altLang="en-US" sz="3200"/>
          </a:p>
        </p:txBody>
      </p:sp>
    </p:spTree>
    <p:extLst>
      <p:ext uri="{BB962C8B-B14F-4D97-AF65-F5344CB8AC3E}">
        <p14:creationId xmlns:p14="http://schemas.microsoft.com/office/powerpoint/2010/main" val="407003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06C0AF3-6E62-194C-9BC4-E9F30897B5E8}"/>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AI</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Agent</a:t>
            </a:r>
            <a:r>
              <a:rPr lang="zh-TW" altLang="en-US" dirty="0">
                <a:latin typeface="微軟正黑體" panose="020B0604030504040204" pitchFamily="34" charset="-120"/>
                <a:ea typeface="微軟正黑體" panose="020B0604030504040204" pitchFamily="34" charset="-120"/>
              </a:rPr>
              <a:t> 不是最近才熱門</a:t>
            </a:r>
          </a:p>
        </p:txBody>
      </p:sp>
      <p:sp>
        <p:nvSpPr>
          <p:cNvPr id="3" name="內容版面配置區 2">
            <a:extLst>
              <a:ext uri="{FF2B5EF4-FFF2-40B4-BE49-F238E27FC236}">
                <a16:creationId xmlns:a16="http://schemas.microsoft.com/office/drawing/2014/main" id="{A0F6FB41-F3A1-25E7-A753-FF32C2493075}"/>
              </a:ext>
            </a:extLst>
          </p:cNvPr>
          <p:cNvSpPr>
            <a:spLocks noGrp="1"/>
          </p:cNvSpPr>
          <p:nvPr>
            <p:ph idx="1"/>
          </p:nvPr>
        </p:nvSpPr>
        <p:spPr/>
        <p:txBody>
          <a:bodyPr/>
          <a:lstStyle/>
          <a:p>
            <a:r>
              <a:rPr lang="en-US" altLang="zh-TW" dirty="0">
                <a:latin typeface="微軟正黑體" panose="020B0604030504040204" pitchFamily="34" charset="-120"/>
                <a:ea typeface="微軟正黑體" panose="020B0604030504040204" pitchFamily="34" charset="-120"/>
              </a:rPr>
              <a:t>2023</a:t>
            </a:r>
            <a:r>
              <a:rPr lang="zh-TW" altLang="en-US" dirty="0">
                <a:latin typeface="微軟正黑體" panose="020B0604030504040204" pitchFamily="34" charset="-120"/>
                <a:ea typeface="微軟正黑體" panose="020B0604030504040204" pitchFamily="34" charset="-120"/>
              </a:rPr>
              <a:t> 年春天曾經爆紅過一次</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zh-TW" altLang="en-US" dirty="0">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E8880719-B11D-3168-FE33-0D65A12A6A05}"/>
              </a:ext>
            </a:extLst>
          </p:cNvPr>
          <p:cNvPicPr>
            <a:picLocks noChangeAspect="1"/>
          </p:cNvPicPr>
          <p:nvPr/>
        </p:nvPicPr>
        <p:blipFill>
          <a:blip r:embed="rId3"/>
          <a:stretch>
            <a:fillRect/>
          </a:stretch>
        </p:blipFill>
        <p:spPr>
          <a:xfrm>
            <a:off x="5306389" y="2421606"/>
            <a:ext cx="6253288" cy="3890294"/>
          </a:xfrm>
          <a:prstGeom prst="rect">
            <a:avLst/>
          </a:prstGeom>
        </p:spPr>
      </p:pic>
      <p:sp>
        <p:nvSpPr>
          <p:cNvPr id="5" name="文字方塊 4">
            <a:extLst>
              <a:ext uri="{FF2B5EF4-FFF2-40B4-BE49-F238E27FC236}">
                <a16:creationId xmlns:a16="http://schemas.microsoft.com/office/drawing/2014/main" id="{DA12E7CD-1882-5DC7-A25C-FD2DF29E4451}"/>
              </a:ext>
            </a:extLst>
          </p:cNvPr>
          <p:cNvSpPr txBox="1"/>
          <p:nvPr/>
        </p:nvSpPr>
        <p:spPr>
          <a:xfrm>
            <a:off x="1367498" y="5274935"/>
            <a:ext cx="3657600" cy="646331"/>
          </a:xfrm>
          <a:prstGeom prst="rect">
            <a:avLst/>
          </a:prstGeom>
          <a:noFill/>
        </p:spPr>
        <p:txBody>
          <a:bodyPr wrap="square">
            <a:spAutoFit/>
          </a:bodyPr>
          <a:lstStyle/>
          <a:p>
            <a:r>
              <a:rPr lang="zh-TW" altLang="en-US" dirty="0"/>
              <a:t>https://youtu.be/eQNADlR0jSs?si=4yGZEluAUzKK2VD0</a:t>
            </a:r>
          </a:p>
        </p:txBody>
      </p:sp>
      <p:sp>
        <p:nvSpPr>
          <p:cNvPr id="7" name="文字方塊 6">
            <a:extLst>
              <a:ext uri="{FF2B5EF4-FFF2-40B4-BE49-F238E27FC236}">
                <a16:creationId xmlns:a16="http://schemas.microsoft.com/office/drawing/2014/main" id="{B6D2D337-6AD1-BBD2-37B0-BC6CB3302C1D}"/>
              </a:ext>
            </a:extLst>
          </p:cNvPr>
          <p:cNvSpPr txBox="1"/>
          <p:nvPr/>
        </p:nvSpPr>
        <p:spPr>
          <a:xfrm>
            <a:off x="1086207" y="2791490"/>
            <a:ext cx="3657600" cy="954107"/>
          </a:xfrm>
          <a:prstGeom prst="rect">
            <a:avLst/>
          </a:prstGeom>
          <a:noFill/>
        </p:spPr>
        <p:txBody>
          <a:bodyPr wrap="square">
            <a:spAutoFit/>
          </a:bodyPr>
          <a:lstStyle/>
          <a:p>
            <a:r>
              <a:rPr lang="en-US" altLang="zh-TW" sz="2800" dirty="0" err="1"/>
              <a:t>AutoGPT</a:t>
            </a:r>
            <a:r>
              <a:rPr lang="en-US" altLang="zh-TW" sz="2800" dirty="0"/>
              <a:t>, </a:t>
            </a:r>
            <a:r>
              <a:rPr lang="en-US" altLang="zh-TW" sz="2800" dirty="0" err="1"/>
              <a:t>AgentGPT</a:t>
            </a:r>
            <a:r>
              <a:rPr lang="en-US" altLang="zh-TW" sz="2800" dirty="0"/>
              <a:t>, </a:t>
            </a:r>
            <a:r>
              <a:rPr lang="en-US" altLang="zh-TW" sz="2800" dirty="0" err="1"/>
              <a:t>BabyAGI</a:t>
            </a:r>
            <a:r>
              <a:rPr lang="en-US" altLang="zh-TW" sz="2800" dirty="0"/>
              <a:t>, </a:t>
            </a:r>
            <a:r>
              <a:rPr lang="en-US" altLang="zh-TW" sz="2800" dirty="0" err="1"/>
              <a:t>Godmode</a:t>
            </a:r>
            <a:r>
              <a:rPr lang="en-US" altLang="zh-TW" sz="2800" dirty="0"/>
              <a:t> …</a:t>
            </a:r>
          </a:p>
        </p:txBody>
      </p:sp>
    </p:spTree>
    <p:extLst>
      <p:ext uri="{BB962C8B-B14F-4D97-AF65-F5344CB8AC3E}">
        <p14:creationId xmlns:p14="http://schemas.microsoft.com/office/powerpoint/2010/main" val="243229611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ECE3A5-8CA2-3B71-AF44-DC6F6407CE46}"/>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以 </a:t>
            </a:r>
            <a:r>
              <a:rPr lang="en-US" altLang="zh-TW" dirty="0">
                <a:latin typeface="微軟正黑體" panose="020B0604030504040204" pitchFamily="34" charset="-120"/>
                <a:ea typeface="微軟正黑體" panose="020B0604030504040204" pitchFamily="34" charset="-120"/>
              </a:rPr>
              <a:t>LLM</a:t>
            </a:r>
            <a:r>
              <a:rPr lang="zh-TW" altLang="en-US" dirty="0">
                <a:latin typeface="微軟正黑體" panose="020B0604030504040204" pitchFamily="34" charset="-120"/>
                <a:ea typeface="微軟正黑體" panose="020B0604030504040204" pitchFamily="34" charset="-120"/>
              </a:rPr>
              <a:t> 運行 </a:t>
            </a:r>
            <a:r>
              <a:rPr lang="en-US" altLang="zh-TW" dirty="0">
                <a:latin typeface="微軟正黑體" panose="020B0604030504040204" pitchFamily="34" charset="-120"/>
                <a:ea typeface="微軟正黑體" panose="020B0604030504040204" pitchFamily="34" charset="-120"/>
              </a:rPr>
              <a:t>AI</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Agent </a:t>
            </a:r>
            <a:r>
              <a:rPr lang="zh-TW" altLang="en-US" dirty="0">
                <a:latin typeface="微軟正黑體" panose="020B0604030504040204" pitchFamily="34" charset="-120"/>
                <a:ea typeface="微軟正黑體" panose="020B0604030504040204" pitchFamily="34" charset="-120"/>
              </a:rPr>
              <a:t>的優勢</a:t>
            </a:r>
          </a:p>
        </p:txBody>
      </p:sp>
      <p:sp>
        <p:nvSpPr>
          <p:cNvPr id="5" name="矩形: 圓角 4">
            <a:extLst>
              <a:ext uri="{FF2B5EF4-FFF2-40B4-BE49-F238E27FC236}">
                <a16:creationId xmlns:a16="http://schemas.microsoft.com/office/drawing/2014/main" id="{C23AD5D9-0843-C812-B5D3-9DD953783264}"/>
              </a:ext>
            </a:extLst>
          </p:cNvPr>
          <p:cNvSpPr/>
          <p:nvPr/>
        </p:nvSpPr>
        <p:spPr>
          <a:xfrm>
            <a:off x="4513654" y="2228796"/>
            <a:ext cx="1582346" cy="1028736"/>
          </a:xfrm>
          <a:prstGeom prst="round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Typical Agent</a:t>
            </a:r>
            <a:endParaRPr lang="zh-TW" altLang="en-US" sz="2400" dirty="0"/>
          </a:p>
        </p:txBody>
      </p:sp>
      <p:cxnSp>
        <p:nvCxnSpPr>
          <p:cNvPr id="6" name="直線單箭頭接點 5">
            <a:extLst>
              <a:ext uri="{FF2B5EF4-FFF2-40B4-BE49-F238E27FC236}">
                <a16:creationId xmlns:a16="http://schemas.microsoft.com/office/drawing/2014/main" id="{6062161C-36C7-9FFE-5CC9-629D402C4408}"/>
              </a:ext>
            </a:extLst>
          </p:cNvPr>
          <p:cNvCxnSpPr>
            <a:cxnSpLocks/>
          </p:cNvCxnSpPr>
          <p:nvPr/>
        </p:nvCxnSpPr>
        <p:spPr>
          <a:xfrm>
            <a:off x="3461852" y="2743128"/>
            <a:ext cx="99465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矩形: 圓角 7">
            <a:extLst>
              <a:ext uri="{FF2B5EF4-FFF2-40B4-BE49-F238E27FC236}">
                <a16:creationId xmlns:a16="http://schemas.microsoft.com/office/drawing/2014/main" id="{88668F1A-0052-5446-FD08-33304B43CEC3}"/>
              </a:ext>
            </a:extLst>
          </p:cNvPr>
          <p:cNvSpPr/>
          <p:nvPr/>
        </p:nvSpPr>
        <p:spPr>
          <a:xfrm>
            <a:off x="4513654" y="4481476"/>
            <a:ext cx="1582346" cy="1028736"/>
          </a:xfrm>
          <a:prstGeom prst="round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LLM Agent</a:t>
            </a:r>
            <a:endParaRPr lang="zh-TW" altLang="en-US" sz="2400" dirty="0"/>
          </a:p>
        </p:txBody>
      </p:sp>
      <p:sp>
        <p:nvSpPr>
          <p:cNvPr id="9" name="文字方塊 8">
            <a:extLst>
              <a:ext uri="{FF2B5EF4-FFF2-40B4-BE49-F238E27FC236}">
                <a16:creationId xmlns:a16="http://schemas.microsoft.com/office/drawing/2014/main" id="{1DA36C0C-787F-CCA0-31C3-AB1B811F2576}"/>
              </a:ext>
            </a:extLst>
          </p:cNvPr>
          <p:cNvSpPr txBox="1"/>
          <p:nvPr/>
        </p:nvSpPr>
        <p:spPr>
          <a:xfrm>
            <a:off x="4257077" y="3310235"/>
            <a:ext cx="2095500" cy="461665"/>
          </a:xfrm>
          <a:prstGeom prst="rect">
            <a:avLst/>
          </a:prstGeom>
          <a:noFill/>
        </p:spPr>
        <p:txBody>
          <a:bodyPr wrap="square" rtlCol="0">
            <a:spAutoFit/>
          </a:bodyPr>
          <a:lstStyle/>
          <a:p>
            <a:pPr algn="ctr"/>
            <a:r>
              <a:rPr lang="en-US" altLang="zh-TW" sz="2400" dirty="0"/>
              <a:t>AlphaGo</a:t>
            </a:r>
            <a:endParaRPr lang="zh-TW" altLang="en-US" sz="2400" dirty="0"/>
          </a:p>
        </p:txBody>
      </p:sp>
      <p:cxnSp>
        <p:nvCxnSpPr>
          <p:cNvPr id="13" name="直線單箭頭接點 12">
            <a:extLst>
              <a:ext uri="{FF2B5EF4-FFF2-40B4-BE49-F238E27FC236}">
                <a16:creationId xmlns:a16="http://schemas.microsoft.com/office/drawing/2014/main" id="{C3E2F322-4877-D5C0-FFBC-8DBAEEF6E57A}"/>
              </a:ext>
            </a:extLst>
          </p:cNvPr>
          <p:cNvCxnSpPr>
            <a:cxnSpLocks/>
          </p:cNvCxnSpPr>
          <p:nvPr/>
        </p:nvCxnSpPr>
        <p:spPr>
          <a:xfrm>
            <a:off x="3461852" y="4995772"/>
            <a:ext cx="99465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8E491F12-CA2F-2CD0-45AC-0AEA04058C1F}"/>
              </a:ext>
            </a:extLst>
          </p:cNvPr>
          <p:cNvCxnSpPr>
            <a:cxnSpLocks/>
          </p:cNvCxnSpPr>
          <p:nvPr/>
        </p:nvCxnSpPr>
        <p:spPr>
          <a:xfrm>
            <a:off x="6153150" y="2724006"/>
            <a:ext cx="99465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345F9E1B-D956-424B-D42E-2B89F9FFADCA}"/>
              </a:ext>
            </a:extLst>
          </p:cNvPr>
          <p:cNvCxnSpPr>
            <a:cxnSpLocks/>
          </p:cNvCxnSpPr>
          <p:nvPr/>
        </p:nvCxnSpPr>
        <p:spPr>
          <a:xfrm>
            <a:off x="6153150" y="4976650"/>
            <a:ext cx="99465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2">
            <a:extLst>
              <a:ext uri="{FF2B5EF4-FFF2-40B4-BE49-F238E27FC236}">
                <a16:creationId xmlns:a16="http://schemas.microsoft.com/office/drawing/2014/main" id="{F9360286-3CFD-6C0B-71B7-1975A01830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962" y="2133528"/>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972D74B1-5CFD-0C7F-07EC-075DB84D94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962" y="4376656"/>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8" name="文字方塊 17">
            <a:extLst>
              <a:ext uri="{FF2B5EF4-FFF2-40B4-BE49-F238E27FC236}">
                <a16:creationId xmlns:a16="http://schemas.microsoft.com/office/drawing/2014/main" id="{38855F5F-3470-19E5-9DC9-07345CA62135}"/>
              </a:ext>
            </a:extLst>
          </p:cNvPr>
          <p:cNvSpPr txBox="1"/>
          <p:nvPr/>
        </p:nvSpPr>
        <p:spPr>
          <a:xfrm>
            <a:off x="7204952" y="2474123"/>
            <a:ext cx="3139808"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事先設定好有限行為</a:t>
            </a:r>
            <a:endParaRPr lang="en-US" altLang="zh-TW" sz="2400" dirty="0">
              <a:latin typeface="微軟正黑體" panose="020B0604030504040204" pitchFamily="34" charset="-120"/>
              <a:ea typeface="微軟正黑體" panose="020B0604030504040204" pitchFamily="34" charset="-120"/>
            </a:endParaRPr>
          </a:p>
        </p:txBody>
      </p:sp>
      <p:sp>
        <p:nvSpPr>
          <p:cNvPr id="19" name="文字方塊 18">
            <a:extLst>
              <a:ext uri="{FF2B5EF4-FFF2-40B4-BE49-F238E27FC236}">
                <a16:creationId xmlns:a16="http://schemas.microsoft.com/office/drawing/2014/main" id="{8EC28707-459F-4B82-350C-F2AAFDF162DA}"/>
              </a:ext>
            </a:extLst>
          </p:cNvPr>
          <p:cNvSpPr txBox="1"/>
          <p:nvPr/>
        </p:nvSpPr>
        <p:spPr>
          <a:xfrm>
            <a:off x="7261492" y="4726839"/>
            <a:ext cx="2362200"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近乎無限的可能</a:t>
            </a:r>
          </a:p>
        </p:txBody>
      </p:sp>
      <p:sp>
        <p:nvSpPr>
          <p:cNvPr id="20" name="文字方塊 19">
            <a:extLst>
              <a:ext uri="{FF2B5EF4-FFF2-40B4-BE49-F238E27FC236}">
                <a16:creationId xmlns:a16="http://schemas.microsoft.com/office/drawing/2014/main" id="{B89D4AB8-5391-840C-C6EB-7CB5E74F4EEB}"/>
              </a:ext>
            </a:extLst>
          </p:cNvPr>
          <p:cNvSpPr txBox="1"/>
          <p:nvPr/>
        </p:nvSpPr>
        <p:spPr>
          <a:xfrm>
            <a:off x="7204952" y="2918170"/>
            <a:ext cx="3139808" cy="830997"/>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只能在棋盤上的 </a:t>
            </a:r>
            <a:r>
              <a:rPr lang="en-US" altLang="zh-TW" sz="2400" dirty="0">
                <a:latin typeface="微軟正黑體" panose="020B0604030504040204" pitchFamily="34" charset="-120"/>
                <a:ea typeface="微軟正黑體" panose="020B0604030504040204" pitchFamily="34" charset="-120"/>
              </a:rPr>
              <a:t>19x19 </a:t>
            </a:r>
            <a:r>
              <a:rPr lang="zh-TW" altLang="en-US" sz="2400" dirty="0">
                <a:latin typeface="微軟正黑體" panose="020B0604030504040204" pitchFamily="34" charset="-120"/>
                <a:ea typeface="微軟正黑體" panose="020B0604030504040204" pitchFamily="34" charset="-120"/>
              </a:rPr>
              <a:t>個位置落子</a:t>
            </a:r>
            <a:endParaRPr lang="en-US" altLang="zh-TW" sz="2400" dirty="0">
              <a:latin typeface="微軟正黑體" panose="020B0604030504040204" pitchFamily="34" charset="-120"/>
              <a:ea typeface="微軟正黑體" panose="020B0604030504040204" pitchFamily="34" charset="-120"/>
            </a:endParaRPr>
          </a:p>
        </p:txBody>
      </p:sp>
      <p:sp>
        <p:nvSpPr>
          <p:cNvPr id="21" name="文字方塊 20">
            <a:extLst>
              <a:ext uri="{FF2B5EF4-FFF2-40B4-BE49-F238E27FC236}">
                <a16:creationId xmlns:a16="http://schemas.microsoft.com/office/drawing/2014/main" id="{C1551309-9AD3-CD53-3C0D-CAF74150E913}"/>
              </a:ext>
            </a:extLst>
          </p:cNvPr>
          <p:cNvSpPr txBox="1"/>
          <p:nvPr/>
        </p:nvSpPr>
        <p:spPr>
          <a:xfrm>
            <a:off x="7273936" y="5222229"/>
            <a:ext cx="3139808"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可以使用工具</a:t>
            </a:r>
            <a:endParaRPr lang="en-US" altLang="zh-TW"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7554295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8" grpId="0"/>
      <p:bldP spid="19" grpId="0"/>
      <p:bldP spid="20" grpId="0"/>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BFB1462-6D1C-28F1-A7F4-105C338C2C1F}"/>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以 </a:t>
            </a:r>
            <a:r>
              <a:rPr lang="en-US" altLang="zh-TW" dirty="0">
                <a:latin typeface="微軟正黑體" panose="020B0604030504040204" pitchFamily="34" charset="-120"/>
                <a:ea typeface="微軟正黑體" panose="020B0604030504040204" pitchFamily="34" charset="-120"/>
              </a:rPr>
              <a:t>LLM</a:t>
            </a:r>
            <a:r>
              <a:rPr lang="zh-TW" altLang="en-US" dirty="0">
                <a:latin typeface="微軟正黑體" panose="020B0604030504040204" pitchFamily="34" charset="-120"/>
                <a:ea typeface="微軟正黑體" panose="020B0604030504040204" pitchFamily="34" charset="-120"/>
              </a:rPr>
              <a:t> 運行 </a:t>
            </a:r>
            <a:r>
              <a:rPr lang="en-US" altLang="zh-TW" dirty="0">
                <a:latin typeface="微軟正黑體" panose="020B0604030504040204" pitchFamily="34" charset="-120"/>
                <a:ea typeface="微軟正黑體" panose="020B0604030504040204" pitchFamily="34" charset="-120"/>
              </a:rPr>
              <a:t>AI</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Agent </a:t>
            </a:r>
            <a:r>
              <a:rPr lang="zh-TW" altLang="en-US" dirty="0">
                <a:latin typeface="微軟正黑體" panose="020B0604030504040204" pitchFamily="34" charset="-120"/>
                <a:ea typeface="微軟正黑體" panose="020B0604030504040204" pitchFamily="34" charset="-120"/>
              </a:rPr>
              <a:t>的優勢</a:t>
            </a:r>
            <a:endParaRPr lang="zh-TW" altLang="en-US" dirty="0"/>
          </a:p>
        </p:txBody>
      </p:sp>
      <p:pic>
        <p:nvPicPr>
          <p:cNvPr id="4" name="Picture 2">
            <a:extLst>
              <a:ext uri="{FF2B5EF4-FFF2-40B4-BE49-F238E27FC236}">
                <a16:creationId xmlns:a16="http://schemas.microsoft.com/office/drawing/2014/main" id="{2A51F5A9-AA2C-78F4-49D0-BD6BB60FEA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0292" y="2247899"/>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355435D1-2398-47FA-A29F-84CF2D7AE2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3809" y="2247900"/>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2" name="文字方塊 11">
            <a:extLst>
              <a:ext uri="{FF2B5EF4-FFF2-40B4-BE49-F238E27FC236}">
                <a16:creationId xmlns:a16="http://schemas.microsoft.com/office/drawing/2014/main" id="{4C94887F-556C-0016-F793-7C506BEBEF15}"/>
              </a:ext>
            </a:extLst>
          </p:cNvPr>
          <p:cNvSpPr txBox="1"/>
          <p:nvPr/>
        </p:nvSpPr>
        <p:spPr>
          <a:xfrm>
            <a:off x="1984743" y="2986746"/>
            <a:ext cx="2356105" cy="461665"/>
          </a:xfrm>
          <a:prstGeom prst="rect">
            <a:avLst/>
          </a:prstGeom>
          <a:noFill/>
        </p:spPr>
        <p:txBody>
          <a:bodyPr wrap="square" rtlCol="0">
            <a:spAutoFit/>
          </a:bodyPr>
          <a:lstStyle/>
          <a:p>
            <a:pPr algn="r"/>
            <a:r>
              <a:rPr lang="en-US" altLang="zh-TW" sz="2400" dirty="0"/>
              <a:t>AI</a:t>
            </a:r>
            <a:r>
              <a:rPr lang="zh-TW" altLang="en-US" sz="2400" dirty="0"/>
              <a:t> </a:t>
            </a:r>
            <a:r>
              <a:rPr lang="en-US" altLang="zh-TW" sz="2400" dirty="0"/>
              <a:t>programmer</a:t>
            </a:r>
            <a:endParaRPr lang="zh-TW" altLang="en-US" sz="2400" dirty="0"/>
          </a:p>
        </p:txBody>
      </p:sp>
      <p:cxnSp>
        <p:nvCxnSpPr>
          <p:cNvPr id="20" name="直線接點 19">
            <a:extLst>
              <a:ext uri="{FF2B5EF4-FFF2-40B4-BE49-F238E27FC236}">
                <a16:creationId xmlns:a16="http://schemas.microsoft.com/office/drawing/2014/main" id="{0A5BA40F-2A55-429E-7A34-1753DE7CFAA6}"/>
              </a:ext>
            </a:extLst>
          </p:cNvPr>
          <p:cNvCxnSpPr>
            <a:cxnSpLocks/>
          </p:cNvCxnSpPr>
          <p:nvPr/>
        </p:nvCxnSpPr>
        <p:spPr>
          <a:xfrm flipH="1">
            <a:off x="5728294" y="2886244"/>
            <a:ext cx="3663356" cy="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文字方塊 20">
            <a:extLst>
              <a:ext uri="{FF2B5EF4-FFF2-40B4-BE49-F238E27FC236}">
                <a16:creationId xmlns:a16="http://schemas.microsoft.com/office/drawing/2014/main" id="{F08AB6D4-9205-C225-B6B8-55FEA601BB6C}"/>
              </a:ext>
            </a:extLst>
          </p:cNvPr>
          <p:cNvSpPr txBox="1"/>
          <p:nvPr/>
        </p:nvSpPr>
        <p:spPr>
          <a:xfrm>
            <a:off x="6631602" y="2386479"/>
            <a:ext cx="1971040" cy="461665"/>
          </a:xfrm>
          <a:prstGeom prst="rect">
            <a:avLst/>
          </a:prstGeom>
          <a:noFill/>
        </p:spPr>
        <p:txBody>
          <a:bodyPr wrap="square" rtlCol="0">
            <a:spAutoFit/>
          </a:bodyPr>
          <a:lstStyle/>
          <a:p>
            <a:pPr algn="ctr"/>
            <a:r>
              <a:rPr lang="en-US" altLang="zh-TW" sz="2400" dirty="0"/>
              <a:t>Reward = </a:t>
            </a:r>
            <a:r>
              <a:rPr lang="en-US" altLang="zh-TW" sz="2400" dirty="0">
                <a:solidFill>
                  <a:srgbClr val="FF0000"/>
                </a:solidFill>
              </a:rPr>
              <a:t>-1</a:t>
            </a:r>
            <a:endParaRPr lang="zh-TW" altLang="en-US" sz="2400" dirty="0">
              <a:solidFill>
                <a:srgbClr val="FF0000"/>
              </a:solidFill>
            </a:endParaRPr>
          </a:p>
        </p:txBody>
      </p:sp>
      <p:pic>
        <p:nvPicPr>
          <p:cNvPr id="23" name="Picture 2">
            <a:extLst>
              <a:ext uri="{FF2B5EF4-FFF2-40B4-BE49-F238E27FC236}">
                <a16:creationId xmlns:a16="http://schemas.microsoft.com/office/drawing/2014/main" id="{B2DA808F-592B-4F7B-37D0-819FCB6874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0292" y="4624556"/>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500D890D-7CB8-DF5B-A517-907A1DDCA0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3809" y="4624557"/>
            <a:ext cx="1219200" cy="1219200"/>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直線接點 25">
            <a:extLst>
              <a:ext uri="{FF2B5EF4-FFF2-40B4-BE49-F238E27FC236}">
                <a16:creationId xmlns:a16="http://schemas.microsoft.com/office/drawing/2014/main" id="{01DE5AD5-9CAC-783A-E745-52A78E81997B}"/>
              </a:ext>
            </a:extLst>
          </p:cNvPr>
          <p:cNvCxnSpPr>
            <a:cxnSpLocks/>
          </p:cNvCxnSpPr>
          <p:nvPr/>
        </p:nvCxnSpPr>
        <p:spPr>
          <a:xfrm flipH="1">
            <a:off x="5728294" y="5262901"/>
            <a:ext cx="3663356" cy="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文字方塊 27">
            <a:extLst>
              <a:ext uri="{FF2B5EF4-FFF2-40B4-BE49-F238E27FC236}">
                <a16:creationId xmlns:a16="http://schemas.microsoft.com/office/drawing/2014/main" id="{137D6DBE-B995-20F4-E691-D8BF5B96E5B6}"/>
              </a:ext>
            </a:extLst>
          </p:cNvPr>
          <p:cNvSpPr txBox="1"/>
          <p:nvPr/>
        </p:nvSpPr>
        <p:spPr>
          <a:xfrm>
            <a:off x="952500" y="1937875"/>
            <a:ext cx="2356105" cy="523220"/>
          </a:xfrm>
          <a:prstGeom prst="rect">
            <a:avLst/>
          </a:prstGeom>
          <a:noFill/>
        </p:spPr>
        <p:txBody>
          <a:bodyPr wrap="square" rtlCol="0">
            <a:spAutoFit/>
          </a:bodyPr>
          <a:lstStyle/>
          <a:p>
            <a:r>
              <a:rPr lang="en-US" altLang="zh-TW" sz="2800" u="sng" dirty="0"/>
              <a:t>Typical Agent</a:t>
            </a:r>
            <a:endParaRPr lang="zh-TW" altLang="en-US" sz="2800" u="sng" dirty="0"/>
          </a:p>
        </p:txBody>
      </p:sp>
      <p:sp>
        <p:nvSpPr>
          <p:cNvPr id="29" name="文字方塊 28">
            <a:extLst>
              <a:ext uri="{FF2B5EF4-FFF2-40B4-BE49-F238E27FC236}">
                <a16:creationId xmlns:a16="http://schemas.microsoft.com/office/drawing/2014/main" id="{3A7D5600-9A1F-0C37-7290-1C5284734CE7}"/>
              </a:ext>
            </a:extLst>
          </p:cNvPr>
          <p:cNvSpPr txBox="1"/>
          <p:nvPr/>
        </p:nvSpPr>
        <p:spPr>
          <a:xfrm>
            <a:off x="952500" y="3987986"/>
            <a:ext cx="2356105" cy="523220"/>
          </a:xfrm>
          <a:prstGeom prst="rect">
            <a:avLst/>
          </a:prstGeom>
          <a:noFill/>
        </p:spPr>
        <p:txBody>
          <a:bodyPr wrap="square" rtlCol="0">
            <a:spAutoFit/>
          </a:bodyPr>
          <a:lstStyle/>
          <a:p>
            <a:r>
              <a:rPr lang="en-US" altLang="zh-TW" sz="2800" u="sng" dirty="0"/>
              <a:t>LLM Agent</a:t>
            </a:r>
            <a:endParaRPr lang="zh-TW" altLang="en-US" sz="2800" u="sng" dirty="0"/>
          </a:p>
        </p:txBody>
      </p:sp>
      <p:sp>
        <p:nvSpPr>
          <p:cNvPr id="30" name="文字方塊 29">
            <a:extLst>
              <a:ext uri="{FF2B5EF4-FFF2-40B4-BE49-F238E27FC236}">
                <a16:creationId xmlns:a16="http://schemas.microsoft.com/office/drawing/2014/main" id="{20CB6BA5-805A-06C7-838A-EB4BDF72AAD7}"/>
              </a:ext>
            </a:extLst>
          </p:cNvPr>
          <p:cNvSpPr txBox="1"/>
          <p:nvPr/>
        </p:nvSpPr>
        <p:spPr>
          <a:xfrm>
            <a:off x="9095659" y="1690688"/>
            <a:ext cx="2095500" cy="461665"/>
          </a:xfrm>
          <a:prstGeom prst="rect">
            <a:avLst/>
          </a:prstGeom>
          <a:noFill/>
        </p:spPr>
        <p:txBody>
          <a:bodyPr wrap="square" rtlCol="0">
            <a:spAutoFit/>
          </a:bodyPr>
          <a:lstStyle/>
          <a:p>
            <a:pPr algn="ctr"/>
            <a:r>
              <a:rPr lang="en-US" altLang="zh-TW" sz="2400" dirty="0"/>
              <a:t>Compile Error</a:t>
            </a:r>
            <a:endParaRPr lang="zh-TW" altLang="en-US" sz="2400" dirty="0"/>
          </a:p>
        </p:txBody>
      </p:sp>
      <p:sp>
        <p:nvSpPr>
          <p:cNvPr id="31" name="文字方塊 30">
            <a:extLst>
              <a:ext uri="{FF2B5EF4-FFF2-40B4-BE49-F238E27FC236}">
                <a16:creationId xmlns:a16="http://schemas.microsoft.com/office/drawing/2014/main" id="{0CCE5293-2B8A-62E4-6038-625185EE5A32}"/>
              </a:ext>
            </a:extLst>
          </p:cNvPr>
          <p:cNvSpPr txBox="1"/>
          <p:nvPr/>
        </p:nvSpPr>
        <p:spPr>
          <a:xfrm>
            <a:off x="9076609" y="4143840"/>
            <a:ext cx="2095500" cy="461665"/>
          </a:xfrm>
          <a:prstGeom prst="rect">
            <a:avLst/>
          </a:prstGeom>
          <a:noFill/>
        </p:spPr>
        <p:txBody>
          <a:bodyPr wrap="square" rtlCol="0">
            <a:spAutoFit/>
          </a:bodyPr>
          <a:lstStyle/>
          <a:p>
            <a:pPr algn="ctr"/>
            <a:r>
              <a:rPr lang="en-US" altLang="zh-TW" sz="2400" dirty="0"/>
              <a:t>Compile Error</a:t>
            </a:r>
            <a:endParaRPr lang="zh-TW" altLang="en-US" sz="2400" dirty="0"/>
          </a:p>
        </p:txBody>
      </p:sp>
      <p:sp>
        <p:nvSpPr>
          <p:cNvPr id="32" name="文字方塊 31">
            <a:extLst>
              <a:ext uri="{FF2B5EF4-FFF2-40B4-BE49-F238E27FC236}">
                <a16:creationId xmlns:a16="http://schemas.microsoft.com/office/drawing/2014/main" id="{9CFD1166-B031-221C-C814-6519EF1DEF28}"/>
              </a:ext>
            </a:extLst>
          </p:cNvPr>
          <p:cNvSpPr txBox="1"/>
          <p:nvPr/>
        </p:nvSpPr>
        <p:spPr>
          <a:xfrm>
            <a:off x="6437199" y="3015129"/>
            <a:ext cx="2445007"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為什麼是 </a:t>
            </a:r>
            <a:r>
              <a:rPr lang="en-US" altLang="zh-TW" sz="2400" dirty="0">
                <a:latin typeface="微軟正黑體" panose="020B0604030504040204" pitchFamily="34" charset="-120"/>
                <a:ea typeface="微軟正黑體" panose="020B0604030504040204" pitchFamily="34" charset="-120"/>
              </a:rPr>
              <a:t>-1???</a:t>
            </a:r>
            <a:endParaRPr lang="zh-TW" altLang="en-US" sz="2400" dirty="0">
              <a:latin typeface="微軟正黑體" panose="020B0604030504040204" pitchFamily="34" charset="-120"/>
              <a:ea typeface="微軟正黑體" panose="020B0604030504040204" pitchFamily="34" charset="-120"/>
            </a:endParaRPr>
          </a:p>
        </p:txBody>
      </p:sp>
      <p:pic>
        <p:nvPicPr>
          <p:cNvPr id="1026" name="Picture 2">
            <a:extLst>
              <a:ext uri="{FF2B5EF4-FFF2-40B4-BE49-F238E27FC236}">
                <a16:creationId xmlns:a16="http://schemas.microsoft.com/office/drawing/2014/main" id="{1D8E3D89-8431-F28B-D1F9-69923EA72F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0102" y="4409004"/>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33" name="文字方塊 32">
            <a:extLst>
              <a:ext uri="{FF2B5EF4-FFF2-40B4-BE49-F238E27FC236}">
                <a16:creationId xmlns:a16="http://schemas.microsoft.com/office/drawing/2014/main" id="{3BAF9E37-B8E4-B8BD-1F03-B3EF0E0EC810}"/>
              </a:ext>
            </a:extLst>
          </p:cNvPr>
          <p:cNvSpPr txBox="1"/>
          <p:nvPr/>
        </p:nvSpPr>
        <p:spPr>
          <a:xfrm>
            <a:off x="6437199" y="5612924"/>
            <a:ext cx="2445007"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更多資訊</a:t>
            </a:r>
          </a:p>
        </p:txBody>
      </p:sp>
      <p:sp>
        <p:nvSpPr>
          <p:cNvPr id="3" name="文字方塊 2">
            <a:extLst>
              <a:ext uri="{FF2B5EF4-FFF2-40B4-BE49-F238E27FC236}">
                <a16:creationId xmlns:a16="http://schemas.microsoft.com/office/drawing/2014/main" id="{BB86AFFE-7C18-D7E8-4689-05CEC58690E1}"/>
              </a:ext>
            </a:extLst>
          </p:cNvPr>
          <p:cNvSpPr txBox="1"/>
          <p:nvPr/>
        </p:nvSpPr>
        <p:spPr>
          <a:xfrm>
            <a:off x="1919891" y="5223852"/>
            <a:ext cx="2356105" cy="461665"/>
          </a:xfrm>
          <a:prstGeom prst="rect">
            <a:avLst/>
          </a:prstGeom>
          <a:noFill/>
        </p:spPr>
        <p:txBody>
          <a:bodyPr wrap="square" rtlCol="0">
            <a:spAutoFit/>
          </a:bodyPr>
          <a:lstStyle/>
          <a:p>
            <a:pPr algn="r"/>
            <a:r>
              <a:rPr lang="en-US" altLang="zh-TW" sz="2400" dirty="0"/>
              <a:t>AI</a:t>
            </a:r>
            <a:r>
              <a:rPr lang="zh-TW" altLang="en-US" sz="2400" dirty="0"/>
              <a:t> </a:t>
            </a:r>
            <a:r>
              <a:rPr lang="en-US" altLang="zh-TW" sz="2400" dirty="0"/>
              <a:t>programmer</a:t>
            </a:r>
            <a:endParaRPr lang="zh-TW" altLang="en-US" sz="2400" dirty="0"/>
          </a:p>
        </p:txBody>
      </p:sp>
    </p:spTree>
    <p:extLst>
      <p:ext uri="{BB962C8B-B14F-4D97-AF65-F5344CB8AC3E}">
        <p14:creationId xmlns:p14="http://schemas.microsoft.com/office/powerpoint/2010/main" val="402844607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1" grpId="0"/>
      <p:bldP spid="30" grpId="0"/>
      <p:bldP spid="31" grpId="0"/>
      <p:bldP spid="32" grpId="0"/>
      <p:bldP spid="33"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3562C-11BA-2F39-01EC-81CCAC6A445B}"/>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8232509E-8B15-D6AA-EE41-FE89E4F2E778}"/>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AI</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Agent </a:t>
            </a:r>
            <a:r>
              <a:rPr lang="zh-TW" altLang="en-US" dirty="0">
                <a:latin typeface="微軟正黑體" panose="020B0604030504040204" pitchFamily="34" charset="-120"/>
                <a:ea typeface="微軟正黑體" panose="020B0604030504040204" pitchFamily="34" charset="-120"/>
              </a:rPr>
              <a:t>舉例：</a:t>
            </a:r>
            <a:r>
              <a:rPr lang="en-US" altLang="zh-TW" dirty="0">
                <a:latin typeface="微軟正黑體" panose="020B0604030504040204" pitchFamily="34" charset="-120"/>
                <a:ea typeface="微軟正黑體" panose="020B0604030504040204" pitchFamily="34" charset="-120"/>
              </a:rPr>
              <a:t>AI</a:t>
            </a:r>
            <a:r>
              <a:rPr lang="zh-TW" altLang="en-US" dirty="0">
                <a:latin typeface="微軟正黑體" panose="020B0604030504040204" pitchFamily="34" charset="-120"/>
                <a:ea typeface="微軟正黑體" panose="020B0604030504040204" pitchFamily="34" charset="-120"/>
              </a:rPr>
              <a:t> 村民組成的虛擬村莊</a:t>
            </a:r>
          </a:p>
        </p:txBody>
      </p:sp>
      <p:sp>
        <p:nvSpPr>
          <p:cNvPr id="3" name="內容版面配置區 2">
            <a:extLst>
              <a:ext uri="{FF2B5EF4-FFF2-40B4-BE49-F238E27FC236}">
                <a16:creationId xmlns:a16="http://schemas.microsoft.com/office/drawing/2014/main" id="{49B033FB-2EA7-61F7-7703-BF646641C83E}"/>
              </a:ext>
            </a:extLst>
          </p:cNvPr>
          <p:cNvSpPr>
            <a:spLocks noGrp="1"/>
          </p:cNvSpPr>
          <p:nvPr>
            <p:ph idx="1"/>
          </p:nvPr>
        </p:nvSpPr>
        <p:spPr/>
        <p:txBody>
          <a:bodyPr>
            <a:normAutofit/>
          </a:bodyPr>
          <a:lstStyle/>
          <a:p>
            <a:endParaRPr lang="zh-TW" altLang="en-US" dirty="0"/>
          </a:p>
        </p:txBody>
      </p:sp>
      <p:pic>
        <p:nvPicPr>
          <p:cNvPr id="4" name="圖片 3">
            <a:extLst>
              <a:ext uri="{FF2B5EF4-FFF2-40B4-BE49-F238E27FC236}">
                <a16:creationId xmlns:a16="http://schemas.microsoft.com/office/drawing/2014/main" id="{5D54F451-5670-E354-2834-0ED7507FCD41}"/>
              </a:ext>
            </a:extLst>
          </p:cNvPr>
          <p:cNvPicPr>
            <a:picLocks noChangeAspect="1"/>
          </p:cNvPicPr>
          <p:nvPr/>
        </p:nvPicPr>
        <p:blipFill>
          <a:blip r:embed="rId3"/>
          <a:stretch>
            <a:fillRect/>
          </a:stretch>
        </p:blipFill>
        <p:spPr>
          <a:xfrm>
            <a:off x="1184186" y="1418044"/>
            <a:ext cx="9823628" cy="5166500"/>
          </a:xfrm>
          <a:prstGeom prst="rect">
            <a:avLst/>
          </a:prstGeom>
        </p:spPr>
      </p:pic>
      <p:sp>
        <p:nvSpPr>
          <p:cNvPr id="6" name="文字方塊 5">
            <a:extLst>
              <a:ext uri="{FF2B5EF4-FFF2-40B4-BE49-F238E27FC236}">
                <a16:creationId xmlns:a16="http://schemas.microsoft.com/office/drawing/2014/main" id="{AFF5FA1A-4306-39FA-5454-DACD8AB1578B}"/>
              </a:ext>
            </a:extLst>
          </p:cNvPr>
          <p:cNvSpPr txBox="1"/>
          <p:nvPr/>
        </p:nvSpPr>
        <p:spPr>
          <a:xfrm>
            <a:off x="8624596" y="361464"/>
            <a:ext cx="356740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333333"/>
                </a:solidFill>
                <a:effectLst/>
                <a:uLnTx/>
                <a:uFillTx/>
                <a:latin typeface="Arial" panose="020B0604020202020204" pitchFamily="34" charset="0"/>
                <a:ea typeface="新細明體" panose="02020500000000000000" pitchFamily="18" charset="-120"/>
                <a:cs typeface="+mn-cs"/>
              </a:rPr>
              <a:t>https://arxiv.org/abs/2304.03442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文字方塊 7">
            <a:extLst>
              <a:ext uri="{FF2B5EF4-FFF2-40B4-BE49-F238E27FC236}">
                <a16:creationId xmlns:a16="http://schemas.microsoft.com/office/drawing/2014/main" id="{EB3401E0-69A4-DC12-4880-6EB6998CB2F3}"/>
              </a:ext>
            </a:extLst>
          </p:cNvPr>
          <p:cNvSpPr txBox="1"/>
          <p:nvPr/>
        </p:nvSpPr>
        <p:spPr>
          <a:xfrm>
            <a:off x="6811347" y="45522"/>
            <a:ext cx="720323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https://youtu.be/G44Lkj7XDsA?si=cMbKG3tqPbIgnnBq</a:t>
            </a:r>
          </a:p>
        </p:txBody>
      </p:sp>
    </p:spTree>
    <p:extLst>
      <p:ext uri="{BB962C8B-B14F-4D97-AF65-F5344CB8AC3E}">
        <p14:creationId xmlns:p14="http://schemas.microsoft.com/office/powerpoint/2010/main" val="68267546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1A7EF-A6B5-9EFC-76FE-2DA0A020EEB5}"/>
            </a:ext>
          </a:extLst>
        </p:cNvPr>
        <p:cNvGrpSpPr/>
        <p:nvPr/>
      </p:nvGrpSpPr>
      <p:grpSpPr>
        <a:xfrm>
          <a:off x="0" y="0"/>
          <a:ext cx="0" cy="0"/>
          <a:chOff x="0" y="0"/>
          <a:chExt cx="0" cy="0"/>
        </a:xfrm>
      </p:grpSpPr>
      <p:pic>
        <p:nvPicPr>
          <p:cNvPr id="7" name="Picture 2">
            <a:extLst>
              <a:ext uri="{FF2B5EF4-FFF2-40B4-BE49-F238E27FC236}">
                <a16:creationId xmlns:a16="http://schemas.microsoft.com/office/drawing/2014/main" id="{0C22D3E1-E0A5-619A-99CA-F2DCD2AECC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2709" y="3441064"/>
            <a:ext cx="1219200" cy="12192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線接點 8">
            <a:extLst>
              <a:ext uri="{FF2B5EF4-FFF2-40B4-BE49-F238E27FC236}">
                <a16:creationId xmlns:a16="http://schemas.microsoft.com/office/drawing/2014/main" id="{B4BA85D7-D2A1-D11A-43CD-8D53645ED424}"/>
              </a:ext>
            </a:extLst>
          </p:cNvPr>
          <p:cNvCxnSpPr>
            <a:cxnSpLocks/>
          </p:cNvCxnSpPr>
          <p:nvPr/>
        </p:nvCxnSpPr>
        <p:spPr>
          <a:xfrm>
            <a:off x="3674110" y="5808980"/>
            <a:ext cx="2021840" cy="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id="{49E64540-10BC-58A3-8EA5-8812FDF8CE4A}"/>
              </a:ext>
            </a:extLst>
          </p:cNvPr>
          <p:cNvCxnSpPr>
            <a:cxnSpLocks/>
          </p:cNvCxnSpPr>
          <p:nvPr/>
        </p:nvCxnSpPr>
        <p:spPr>
          <a:xfrm>
            <a:off x="3653790" y="4726940"/>
            <a:ext cx="0" cy="108204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接點 10">
            <a:extLst>
              <a:ext uri="{FF2B5EF4-FFF2-40B4-BE49-F238E27FC236}">
                <a16:creationId xmlns:a16="http://schemas.microsoft.com/office/drawing/2014/main" id="{74CADCF5-F26E-B0F9-CF86-C74BEE80A614}"/>
              </a:ext>
            </a:extLst>
          </p:cNvPr>
          <p:cNvCxnSpPr>
            <a:cxnSpLocks/>
          </p:cNvCxnSpPr>
          <p:nvPr/>
        </p:nvCxnSpPr>
        <p:spPr>
          <a:xfrm flipV="1">
            <a:off x="8977630" y="4726940"/>
            <a:ext cx="0" cy="108204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5C646464-6440-F84F-DA58-EB9FD83D60D3}"/>
              </a:ext>
            </a:extLst>
          </p:cNvPr>
          <p:cNvCxnSpPr>
            <a:cxnSpLocks/>
          </p:cNvCxnSpPr>
          <p:nvPr/>
        </p:nvCxnSpPr>
        <p:spPr>
          <a:xfrm flipH="1">
            <a:off x="3674110" y="2100264"/>
            <a:ext cx="174616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F5BC4125-B074-4FAA-183C-63F639E5194A}"/>
              </a:ext>
            </a:extLst>
          </p:cNvPr>
          <p:cNvCxnSpPr>
            <a:cxnSpLocks/>
          </p:cNvCxnSpPr>
          <p:nvPr/>
        </p:nvCxnSpPr>
        <p:spPr>
          <a:xfrm flipH="1" flipV="1">
            <a:off x="8977630" y="2100264"/>
            <a:ext cx="0" cy="108204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4FFD904F-5323-2050-8602-1BB6D213BA63}"/>
              </a:ext>
            </a:extLst>
          </p:cNvPr>
          <p:cNvCxnSpPr>
            <a:cxnSpLocks/>
          </p:cNvCxnSpPr>
          <p:nvPr/>
        </p:nvCxnSpPr>
        <p:spPr>
          <a:xfrm flipH="1">
            <a:off x="3653790" y="2100264"/>
            <a:ext cx="0" cy="108204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3395C50F-EB91-CA6E-9F80-16D94551879B}"/>
              </a:ext>
            </a:extLst>
          </p:cNvPr>
          <p:cNvSpPr txBox="1"/>
          <p:nvPr/>
        </p:nvSpPr>
        <p:spPr>
          <a:xfrm>
            <a:off x="1385448" y="3182304"/>
            <a:ext cx="1016000" cy="461665"/>
          </a:xfrm>
          <a:prstGeom prst="rect">
            <a:avLst/>
          </a:prstGeom>
          <a:noFill/>
        </p:spPr>
        <p:txBody>
          <a:bodyPr wrap="square" rtlCol="0">
            <a:spAutoFit/>
          </a:bodyPr>
          <a:lstStyle/>
          <a:p>
            <a:pPr algn="r"/>
            <a:r>
              <a:rPr lang="en-US" altLang="zh-TW" sz="2400" dirty="0"/>
              <a:t>Goal</a:t>
            </a:r>
            <a:endParaRPr lang="zh-TW" altLang="en-US" sz="2400" dirty="0"/>
          </a:p>
        </p:txBody>
      </p:sp>
      <p:cxnSp>
        <p:nvCxnSpPr>
          <p:cNvPr id="16" name="直線單箭頭接點 15">
            <a:extLst>
              <a:ext uri="{FF2B5EF4-FFF2-40B4-BE49-F238E27FC236}">
                <a16:creationId xmlns:a16="http://schemas.microsoft.com/office/drawing/2014/main" id="{8965C233-0247-55AD-C945-4D537F664B60}"/>
              </a:ext>
            </a:extLst>
          </p:cNvPr>
          <p:cNvCxnSpPr>
            <a:cxnSpLocks/>
          </p:cNvCxnSpPr>
          <p:nvPr/>
        </p:nvCxnSpPr>
        <p:spPr>
          <a:xfrm>
            <a:off x="2401448" y="3541068"/>
            <a:ext cx="503002" cy="2308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D3634DE1-5819-4711-F5B5-B0FEAD8BF6AB}"/>
              </a:ext>
            </a:extLst>
          </p:cNvPr>
          <p:cNvSpPr txBox="1"/>
          <p:nvPr/>
        </p:nvSpPr>
        <p:spPr>
          <a:xfrm>
            <a:off x="5330190" y="5578147"/>
            <a:ext cx="1971040" cy="461665"/>
          </a:xfrm>
          <a:prstGeom prst="rect">
            <a:avLst/>
          </a:prstGeom>
          <a:noFill/>
        </p:spPr>
        <p:txBody>
          <a:bodyPr wrap="square" rtlCol="0">
            <a:spAutoFit/>
          </a:bodyPr>
          <a:lstStyle/>
          <a:p>
            <a:pPr algn="ctr"/>
            <a:r>
              <a:rPr lang="en-US" altLang="zh-TW" sz="2400" dirty="0"/>
              <a:t>Action</a:t>
            </a:r>
            <a:endParaRPr lang="zh-TW" altLang="en-US" sz="2400" dirty="0"/>
          </a:p>
        </p:txBody>
      </p:sp>
      <p:cxnSp>
        <p:nvCxnSpPr>
          <p:cNvPr id="18" name="直線接點 17">
            <a:extLst>
              <a:ext uri="{FF2B5EF4-FFF2-40B4-BE49-F238E27FC236}">
                <a16:creationId xmlns:a16="http://schemas.microsoft.com/office/drawing/2014/main" id="{5738B239-EACE-BA3A-193C-CE7023F86FDF}"/>
              </a:ext>
            </a:extLst>
          </p:cNvPr>
          <p:cNvCxnSpPr>
            <a:cxnSpLocks/>
          </p:cNvCxnSpPr>
          <p:nvPr/>
        </p:nvCxnSpPr>
        <p:spPr>
          <a:xfrm flipH="1">
            <a:off x="6930309" y="5808979"/>
            <a:ext cx="202700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D494A262-B1D8-4388-B2DD-F7A6B96FCB47}"/>
              </a:ext>
            </a:extLst>
          </p:cNvPr>
          <p:cNvSpPr txBox="1"/>
          <p:nvPr/>
        </p:nvSpPr>
        <p:spPr>
          <a:xfrm>
            <a:off x="5302824" y="1842360"/>
            <a:ext cx="1971040" cy="461665"/>
          </a:xfrm>
          <a:prstGeom prst="rect">
            <a:avLst/>
          </a:prstGeom>
          <a:noFill/>
        </p:spPr>
        <p:txBody>
          <a:bodyPr wrap="square" rtlCol="0">
            <a:spAutoFit/>
          </a:bodyPr>
          <a:lstStyle/>
          <a:p>
            <a:pPr algn="ctr"/>
            <a:r>
              <a:rPr lang="en-US" altLang="zh-TW" sz="2400" dirty="0"/>
              <a:t>Observation</a:t>
            </a:r>
            <a:endParaRPr lang="zh-TW" altLang="en-US" sz="2400" dirty="0"/>
          </a:p>
        </p:txBody>
      </p:sp>
      <p:cxnSp>
        <p:nvCxnSpPr>
          <p:cNvPr id="20" name="直線接點 19">
            <a:extLst>
              <a:ext uri="{FF2B5EF4-FFF2-40B4-BE49-F238E27FC236}">
                <a16:creationId xmlns:a16="http://schemas.microsoft.com/office/drawing/2014/main" id="{49108177-1DCD-F872-3936-60FF75413EBC}"/>
              </a:ext>
            </a:extLst>
          </p:cNvPr>
          <p:cNvCxnSpPr>
            <a:cxnSpLocks/>
          </p:cNvCxnSpPr>
          <p:nvPr/>
        </p:nvCxnSpPr>
        <p:spPr>
          <a:xfrm flipH="1">
            <a:off x="7178614" y="2100263"/>
            <a:ext cx="1754485" cy="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5" name="圖片 24">
            <a:extLst>
              <a:ext uri="{FF2B5EF4-FFF2-40B4-BE49-F238E27FC236}">
                <a16:creationId xmlns:a16="http://schemas.microsoft.com/office/drawing/2014/main" id="{828FB558-0F7D-D7E6-3DB1-C8F52D441139}"/>
              </a:ext>
            </a:extLst>
          </p:cNvPr>
          <p:cNvPicPr>
            <a:picLocks noChangeAspect="1"/>
          </p:cNvPicPr>
          <p:nvPr/>
        </p:nvPicPr>
        <p:blipFill>
          <a:blip r:embed="rId4"/>
          <a:stretch>
            <a:fillRect/>
          </a:stretch>
        </p:blipFill>
        <p:spPr>
          <a:xfrm>
            <a:off x="2913448" y="3200691"/>
            <a:ext cx="1352168" cy="1483023"/>
          </a:xfrm>
          <a:prstGeom prst="rect">
            <a:avLst/>
          </a:prstGeom>
        </p:spPr>
      </p:pic>
      <p:sp>
        <p:nvSpPr>
          <p:cNvPr id="26" name="文字方塊 25">
            <a:extLst>
              <a:ext uri="{FF2B5EF4-FFF2-40B4-BE49-F238E27FC236}">
                <a16:creationId xmlns:a16="http://schemas.microsoft.com/office/drawing/2014/main" id="{A4F4C1B2-604D-9B1E-F6C2-56FD5AD89F00}"/>
              </a:ext>
            </a:extLst>
          </p:cNvPr>
          <p:cNvSpPr txBox="1"/>
          <p:nvPr/>
        </p:nvSpPr>
        <p:spPr>
          <a:xfrm>
            <a:off x="111024" y="3656484"/>
            <a:ext cx="2456248" cy="830997"/>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舉辦情人節派對、準備考試 </a:t>
            </a:r>
            <a:r>
              <a:rPr lang="en-US" altLang="zh-TW" sz="2400" dirty="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pic>
        <p:nvPicPr>
          <p:cNvPr id="32" name="圖片 31">
            <a:extLst>
              <a:ext uri="{FF2B5EF4-FFF2-40B4-BE49-F238E27FC236}">
                <a16:creationId xmlns:a16="http://schemas.microsoft.com/office/drawing/2014/main" id="{AC3C64CD-3838-33B5-8E68-10DB4BD3DF9F}"/>
              </a:ext>
            </a:extLst>
          </p:cNvPr>
          <p:cNvPicPr>
            <a:picLocks noChangeAspect="1"/>
          </p:cNvPicPr>
          <p:nvPr/>
        </p:nvPicPr>
        <p:blipFill>
          <a:blip r:embed="rId5"/>
          <a:stretch>
            <a:fillRect/>
          </a:stretch>
        </p:blipFill>
        <p:spPr>
          <a:xfrm>
            <a:off x="3277695" y="61188"/>
            <a:ext cx="6081428" cy="1764437"/>
          </a:xfrm>
          <a:prstGeom prst="rect">
            <a:avLst/>
          </a:prstGeom>
        </p:spPr>
      </p:pic>
      <p:sp>
        <p:nvSpPr>
          <p:cNvPr id="33" name="文字方塊 32">
            <a:extLst>
              <a:ext uri="{FF2B5EF4-FFF2-40B4-BE49-F238E27FC236}">
                <a16:creationId xmlns:a16="http://schemas.microsoft.com/office/drawing/2014/main" id="{3BA56D5C-EC7C-AC1F-0D7E-656CBCA70558}"/>
              </a:ext>
            </a:extLst>
          </p:cNvPr>
          <p:cNvSpPr txBox="1"/>
          <p:nvPr/>
        </p:nvSpPr>
        <p:spPr>
          <a:xfrm>
            <a:off x="4718624" y="5061347"/>
            <a:ext cx="3166233" cy="461665"/>
          </a:xfrm>
          <a:prstGeom prst="rect">
            <a:avLst/>
          </a:prstGeom>
          <a:noFill/>
        </p:spPr>
        <p:txBody>
          <a:bodyPr wrap="square">
            <a:spAutoFit/>
          </a:bodyPr>
          <a:lstStyle/>
          <a:p>
            <a:pPr algn="ctr"/>
            <a:r>
              <a:rPr lang="en-US" altLang="zh-TW" sz="2400" dirty="0"/>
              <a:t>"getting ready for bed“</a:t>
            </a:r>
            <a:endParaRPr lang="zh-TW" altLang="en-US" sz="2400" dirty="0"/>
          </a:p>
        </p:txBody>
      </p:sp>
    </p:spTree>
    <p:extLst>
      <p:ext uri="{BB962C8B-B14F-4D97-AF65-F5344CB8AC3E}">
        <p14:creationId xmlns:p14="http://schemas.microsoft.com/office/powerpoint/2010/main" val="187275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2CA15F-44EA-B766-7120-2AD27CB2E9ED}"/>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AI</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Agent </a:t>
            </a:r>
            <a:r>
              <a:rPr lang="zh-TW" altLang="en-US" dirty="0">
                <a:latin typeface="微軟正黑體" panose="020B0604030504040204" pitchFamily="34" charset="-120"/>
                <a:ea typeface="微軟正黑體" panose="020B0604030504040204" pitchFamily="34" charset="-120"/>
              </a:rPr>
              <a:t>舉例：</a:t>
            </a:r>
            <a:r>
              <a:rPr lang="en-US" altLang="zh-TW" dirty="0">
                <a:latin typeface="微軟正黑體" panose="020B0604030504040204" pitchFamily="34" charset="-120"/>
                <a:ea typeface="微軟正黑體" panose="020B0604030504040204" pitchFamily="34" charset="-120"/>
              </a:rPr>
              <a:t>Minecraft </a:t>
            </a:r>
            <a:r>
              <a:rPr lang="zh-TW" altLang="en-US" dirty="0">
                <a:latin typeface="微軟正黑體" panose="020B0604030504040204" pitchFamily="34" charset="-120"/>
                <a:ea typeface="微軟正黑體" panose="020B0604030504040204" pitchFamily="34" charset="-120"/>
              </a:rPr>
              <a:t>中的 </a:t>
            </a:r>
            <a:r>
              <a:rPr lang="en-US" altLang="zh-TW" dirty="0">
                <a:latin typeface="微軟正黑體" panose="020B0604030504040204" pitchFamily="34" charset="-120"/>
                <a:ea typeface="微軟正黑體" panose="020B0604030504040204" pitchFamily="34" charset="-120"/>
              </a:rPr>
              <a:t>AI</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NPC</a:t>
            </a:r>
            <a:endParaRPr lang="zh-TW" altLang="en-US" dirty="0"/>
          </a:p>
        </p:txBody>
      </p:sp>
      <p:pic>
        <p:nvPicPr>
          <p:cNvPr id="5" name="圖片 4">
            <a:extLst>
              <a:ext uri="{FF2B5EF4-FFF2-40B4-BE49-F238E27FC236}">
                <a16:creationId xmlns:a16="http://schemas.microsoft.com/office/drawing/2014/main" id="{F017569D-6344-4914-B4A1-14FF62858C63}"/>
              </a:ext>
            </a:extLst>
          </p:cNvPr>
          <p:cNvPicPr>
            <a:picLocks noChangeAspect="1"/>
          </p:cNvPicPr>
          <p:nvPr/>
        </p:nvPicPr>
        <p:blipFill>
          <a:blip r:embed="rId2"/>
          <a:stretch>
            <a:fillRect/>
          </a:stretch>
        </p:blipFill>
        <p:spPr>
          <a:xfrm>
            <a:off x="2303578" y="1552342"/>
            <a:ext cx="7584843" cy="4721535"/>
          </a:xfrm>
          <a:prstGeom prst="rect">
            <a:avLst/>
          </a:prstGeom>
        </p:spPr>
      </p:pic>
      <p:sp>
        <p:nvSpPr>
          <p:cNvPr id="7" name="文字方塊 6">
            <a:extLst>
              <a:ext uri="{FF2B5EF4-FFF2-40B4-BE49-F238E27FC236}">
                <a16:creationId xmlns:a16="http://schemas.microsoft.com/office/drawing/2014/main" id="{AA630A9D-0F99-7421-4E1A-8BE512F8B148}"/>
              </a:ext>
            </a:extLst>
          </p:cNvPr>
          <p:cNvSpPr txBox="1"/>
          <p:nvPr/>
        </p:nvSpPr>
        <p:spPr>
          <a:xfrm>
            <a:off x="6939600" y="6311977"/>
            <a:ext cx="6091084" cy="369332"/>
          </a:xfrm>
          <a:prstGeom prst="rect">
            <a:avLst/>
          </a:prstGeom>
          <a:noFill/>
        </p:spPr>
        <p:txBody>
          <a:bodyPr wrap="square">
            <a:spAutoFit/>
          </a:bodyPr>
          <a:lstStyle/>
          <a:p>
            <a:r>
              <a:rPr lang="zh-TW" altLang="en-US" dirty="0"/>
              <a:t>https://www.youtube.com/watch?v=2tbaCn0Kl90</a:t>
            </a:r>
          </a:p>
        </p:txBody>
      </p:sp>
    </p:spTree>
    <p:extLst>
      <p:ext uri="{BB962C8B-B14F-4D97-AF65-F5344CB8AC3E}">
        <p14:creationId xmlns:p14="http://schemas.microsoft.com/office/powerpoint/2010/main" val="129671884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027420-526C-FBCD-6CC2-BB1830FD5939}"/>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AI</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Agent </a:t>
            </a:r>
            <a:r>
              <a:rPr lang="zh-TW" altLang="en-US" dirty="0">
                <a:latin typeface="微軟正黑體" panose="020B0604030504040204" pitchFamily="34" charset="-120"/>
                <a:ea typeface="微軟正黑體" panose="020B0604030504040204" pitchFamily="34" charset="-120"/>
              </a:rPr>
              <a:t>舉例：讓 </a:t>
            </a:r>
            <a:r>
              <a:rPr lang="en-US" altLang="zh-TW" dirty="0">
                <a:latin typeface="微軟正黑體" panose="020B0604030504040204" pitchFamily="34" charset="-120"/>
                <a:ea typeface="微軟正黑體" panose="020B0604030504040204" pitchFamily="34" charset="-120"/>
              </a:rPr>
              <a:t>AI</a:t>
            </a:r>
            <a:r>
              <a:rPr lang="zh-TW" altLang="en-US" dirty="0">
                <a:latin typeface="微軟正黑體" panose="020B0604030504040204" pitchFamily="34" charset="-120"/>
                <a:ea typeface="微軟正黑體" panose="020B0604030504040204" pitchFamily="34" charset="-120"/>
              </a:rPr>
              <a:t> 使用電腦</a:t>
            </a:r>
            <a:endParaRPr lang="zh-TW" altLang="en-US" dirty="0"/>
          </a:p>
        </p:txBody>
      </p:sp>
      <p:sp>
        <p:nvSpPr>
          <p:cNvPr id="3" name="內容版面配置區 2">
            <a:extLst>
              <a:ext uri="{FF2B5EF4-FFF2-40B4-BE49-F238E27FC236}">
                <a16:creationId xmlns:a16="http://schemas.microsoft.com/office/drawing/2014/main" id="{D7124040-8692-E3D0-E22F-1535F03B3B07}"/>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4E52FA6D-D0B6-E7BB-B62B-F6C9E04981CB}"/>
              </a:ext>
            </a:extLst>
          </p:cNvPr>
          <p:cNvPicPr>
            <a:picLocks noChangeAspect="1"/>
          </p:cNvPicPr>
          <p:nvPr/>
        </p:nvPicPr>
        <p:blipFill>
          <a:blip r:embed="rId2"/>
          <a:stretch>
            <a:fillRect/>
          </a:stretch>
        </p:blipFill>
        <p:spPr>
          <a:xfrm>
            <a:off x="3995202" y="1844026"/>
            <a:ext cx="7668695" cy="46488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文字方塊 6">
            <a:extLst>
              <a:ext uri="{FF2B5EF4-FFF2-40B4-BE49-F238E27FC236}">
                <a16:creationId xmlns:a16="http://schemas.microsoft.com/office/drawing/2014/main" id="{67027753-5B17-C789-74DE-3666EF97B861}"/>
              </a:ext>
            </a:extLst>
          </p:cNvPr>
          <p:cNvSpPr txBox="1"/>
          <p:nvPr/>
        </p:nvSpPr>
        <p:spPr>
          <a:xfrm>
            <a:off x="1051978" y="5467331"/>
            <a:ext cx="2729447" cy="954107"/>
          </a:xfrm>
          <a:prstGeom prst="rect">
            <a:avLst/>
          </a:prstGeom>
          <a:noFill/>
        </p:spPr>
        <p:txBody>
          <a:bodyPr wrap="square">
            <a:spAutoFit/>
          </a:bodyPr>
          <a:lstStyle/>
          <a:p>
            <a:r>
              <a:rPr lang="en-US" altLang="zh-TW" sz="2800" dirty="0">
                <a:latin typeface="微軟正黑體" panose="020B0604030504040204" pitchFamily="34" charset="-120"/>
                <a:ea typeface="微軟正黑體" panose="020B0604030504040204" pitchFamily="34" charset="-120"/>
              </a:rPr>
              <a:t>Computer Use, </a:t>
            </a:r>
          </a:p>
          <a:p>
            <a:r>
              <a:rPr lang="en-US" altLang="zh-TW" sz="2800" dirty="0">
                <a:latin typeface="微軟正黑體" panose="020B0604030504040204" pitchFamily="34" charset="-120"/>
                <a:ea typeface="微軟正黑體" panose="020B0604030504040204" pitchFamily="34" charset="-120"/>
              </a:rPr>
              <a:t>Operator </a:t>
            </a:r>
            <a:endParaRPr lang="zh-TW" altLang="en-US" sz="2800" dirty="0"/>
          </a:p>
        </p:txBody>
      </p:sp>
    </p:spTree>
    <p:extLst>
      <p:ext uri="{BB962C8B-B14F-4D97-AF65-F5344CB8AC3E}">
        <p14:creationId xmlns:p14="http://schemas.microsoft.com/office/powerpoint/2010/main" val="317298283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882F9-D3C1-ED19-CC1D-4577BAF1E606}"/>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DB25AF19-AB6B-1D05-0A8C-093EE1F3B02B}"/>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AI</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Agent </a:t>
            </a:r>
            <a:r>
              <a:rPr lang="zh-TW" altLang="en-US" dirty="0">
                <a:latin typeface="微軟正黑體" panose="020B0604030504040204" pitchFamily="34" charset="-120"/>
                <a:ea typeface="微軟正黑體" panose="020B0604030504040204" pitchFamily="34" charset="-120"/>
              </a:rPr>
              <a:t>舉例：讓 </a:t>
            </a:r>
            <a:r>
              <a:rPr lang="en-US" altLang="zh-TW" dirty="0">
                <a:latin typeface="微軟正黑體" panose="020B0604030504040204" pitchFamily="34" charset="-120"/>
                <a:ea typeface="微軟正黑體" panose="020B0604030504040204" pitchFamily="34" charset="-120"/>
              </a:rPr>
              <a:t>AI</a:t>
            </a:r>
            <a:r>
              <a:rPr lang="zh-TW" altLang="en-US" dirty="0">
                <a:latin typeface="微軟正黑體" panose="020B0604030504040204" pitchFamily="34" charset="-120"/>
                <a:ea typeface="微軟正黑體" panose="020B0604030504040204" pitchFamily="34" charset="-120"/>
              </a:rPr>
              <a:t> 使用電腦</a:t>
            </a:r>
            <a:endParaRPr lang="zh-TW" altLang="en-US" dirty="0"/>
          </a:p>
        </p:txBody>
      </p:sp>
      <p:pic>
        <p:nvPicPr>
          <p:cNvPr id="4" name="Picture 2">
            <a:extLst>
              <a:ext uri="{FF2B5EF4-FFF2-40B4-BE49-F238E27FC236}">
                <a16:creationId xmlns:a16="http://schemas.microsoft.com/office/drawing/2014/main" id="{877E92AA-C664-BDE6-D3E3-E6FD333A25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9192" y="3441063"/>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BD385F04-F99F-6ACF-7986-71967CA5AE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2709" y="3441064"/>
            <a:ext cx="1219200" cy="121920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線接點 7">
            <a:extLst>
              <a:ext uri="{FF2B5EF4-FFF2-40B4-BE49-F238E27FC236}">
                <a16:creationId xmlns:a16="http://schemas.microsoft.com/office/drawing/2014/main" id="{477E18A8-245F-8240-A49B-C04E91D4EE4B}"/>
              </a:ext>
            </a:extLst>
          </p:cNvPr>
          <p:cNvCxnSpPr>
            <a:cxnSpLocks/>
          </p:cNvCxnSpPr>
          <p:nvPr/>
        </p:nvCxnSpPr>
        <p:spPr>
          <a:xfrm>
            <a:off x="3674110" y="5808980"/>
            <a:ext cx="2021840" cy="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直線接點 8">
            <a:extLst>
              <a:ext uri="{FF2B5EF4-FFF2-40B4-BE49-F238E27FC236}">
                <a16:creationId xmlns:a16="http://schemas.microsoft.com/office/drawing/2014/main" id="{AA87789D-C46D-A38F-8722-21C6268AEFFD}"/>
              </a:ext>
            </a:extLst>
          </p:cNvPr>
          <p:cNvCxnSpPr>
            <a:cxnSpLocks/>
          </p:cNvCxnSpPr>
          <p:nvPr/>
        </p:nvCxnSpPr>
        <p:spPr>
          <a:xfrm>
            <a:off x="3653790" y="4726940"/>
            <a:ext cx="0" cy="108204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id="{3BAB8A21-7081-4E92-C314-7ECACB5B5A05}"/>
              </a:ext>
            </a:extLst>
          </p:cNvPr>
          <p:cNvCxnSpPr>
            <a:cxnSpLocks/>
          </p:cNvCxnSpPr>
          <p:nvPr/>
        </p:nvCxnSpPr>
        <p:spPr>
          <a:xfrm flipV="1">
            <a:off x="8977630" y="4726940"/>
            <a:ext cx="0" cy="108204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直線接點 10">
            <a:extLst>
              <a:ext uri="{FF2B5EF4-FFF2-40B4-BE49-F238E27FC236}">
                <a16:creationId xmlns:a16="http://schemas.microsoft.com/office/drawing/2014/main" id="{A038CFE2-7155-D519-819F-97ACC934F84E}"/>
              </a:ext>
            </a:extLst>
          </p:cNvPr>
          <p:cNvCxnSpPr>
            <a:cxnSpLocks/>
          </p:cNvCxnSpPr>
          <p:nvPr/>
        </p:nvCxnSpPr>
        <p:spPr>
          <a:xfrm flipH="1">
            <a:off x="3674110" y="2100264"/>
            <a:ext cx="174616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813CFAE9-05C3-A483-09F3-DE62DDABE8EE}"/>
              </a:ext>
            </a:extLst>
          </p:cNvPr>
          <p:cNvCxnSpPr>
            <a:cxnSpLocks/>
          </p:cNvCxnSpPr>
          <p:nvPr/>
        </p:nvCxnSpPr>
        <p:spPr>
          <a:xfrm flipH="1" flipV="1">
            <a:off x="8977630" y="2100264"/>
            <a:ext cx="0" cy="108204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EA6AC348-5D60-983E-8E4B-982EB2009242}"/>
              </a:ext>
            </a:extLst>
          </p:cNvPr>
          <p:cNvCxnSpPr>
            <a:cxnSpLocks/>
          </p:cNvCxnSpPr>
          <p:nvPr/>
        </p:nvCxnSpPr>
        <p:spPr>
          <a:xfrm flipH="1">
            <a:off x="3653790" y="2100264"/>
            <a:ext cx="0" cy="108204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9201CCE1-B1BB-94DE-6B24-232777A29DCF}"/>
              </a:ext>
            </a:extLst>
          </p:cNvPr>
          <p:cNvSpPr txBox="1"/>
          <p:nvPr/>
        </p:nvSpPr>
        <p:spPr>
          <a:xfrm>
            <a:off x="1385448" y="3182304"/>
            <a:ext cx="1016000" cy="461665"/>
          </a:xfrm>
          <a:prstGeom prst="rect">
            <a:avLst/>
          </a:prstGeom>
          <a:noFill/>
        </p:spPr>
        <p:txBody>
          <a:bodyPr wrap="square" rtlCol="0">
            <a:spAutoFit/>
          </a:bodyPr>
          <a:lstStyle/>
          <a:p>
            <a:pPr algn="r"/>
            <a:r>
              <a:rPr lang="en-US" altLang="zh-TW" sz="2400" dirty="0"/>
              <a:t>Goal</a:t>
            </a:r>
            <a:endParaRPr lang="zh-TW" altLang="en-US" sz="2400" dirty="0"/>
          </a:p>
        </p:txBody>
      </p:sp>
      <p:cxnSp>
        <p:nvCxnSpPr>
          <p:cNvPr id="15" name="直線單箭頭接點 14">
            <a:extLst>
              <a:ext uri="{FF2B5EF4-FFF2-40B4-BE49-F238E27FC236}">
                <a16:creationId xmlns:a16="http://schemas.microsoft.com/office/drawing/2014/main" id="{264BECB5-44F2-34A6-608D-5DE2D78B56A3}"/>
              </a:ext>
            </a:extLst>
          </p:cNvPr>
          <p:cNvCxnSpPr>
            <a:cxnSpLocks/>
          </p:cNvCxnSpPr>
          <p:nvPr/>
        </p:nvCxnSpPr>
        <p:spPr>
          <a:xfrm>
            <a:off x="2401448" y="3541068"/>
            <a:ext cx="503002" cy="2308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字方塊 15">
            <a:extLst>
              <a:ext uri="{FF2B5EF4-FFF2-40B4-BE49-F238E27FC236}">
                <a16:creationId xmlns:a16="http://schemas.microsoft.com/office/drawing/2014/main" id="{E76382C4-3A0A-965C-CFDF-0C3A0647625E}"/>
              </a:ext>
            </a:extLst>
          </p:cNvPr>
          <p:cNvSpPr txBox="1"/>
          <p:nvPr/>
        </p:nvSpPr>
        <p:spPr>
          <a:xfrm>
            <a:off x="5330190" y="5578147"/>
            <a:ext cx="1971040" cy="461665"/>
          </a:xfrm>
          <a:prstGeom prst="rect">
            <a:avLst/>
          </a:prstGeom>
          <a:noFill/>
        </p:spPr>
        <p:txBody>
          <a:bodyPr wrap="square" rtlCol="0">
            <a:spAutoFit/>
          </a:bodyPr>
          <a:lstStyle/>
          <a:p>
            <a:pPr algn="ctr"/>
            <a:r>
              <a:rPr lang="en-US" altLang="zh-TW" sz="2400" dirty="0"/>
              <a:t>Action</a:t>
            </a:r>
            <a:endParaRPr lang="zh-TW" altLang="en-US" sz="2400" dirty="0"/>
          </a:p>
        </p:txBody>
      </p:sp>
      <p:cxnSp>
        <p:nvCxnSpPr>
          <p:cNvPr id="17" name="直線接點 16">
            <a:extLst>
              <a:ext uri="{FF2B5EF4-FFF2-40B4-BE49-F238E27FC236}">
                <a16:creationId xmlns:a16="http://schemas.microsoft.com/office/drawing/2014/main" id="{624EAD42-BCEC-E406-5AD5-3F0C8A91E614}"/>
              </a:ext>
            </a:extLst>
          </p:cNvPr>
          <p:cNvCxnSpPr>
            <a:cxnSpLocks/>
          </p:cNvCxnSpPr>
          <p:nvPr/>
        </p:nvCxnSpPr>
        <p:spPr>
          <a:xfrm flipH="1">
            <a:off x="6930309" y="5808979"/>
            <a:ext cx="202700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6FEC7634-8CE8-9C96-9948-D87B63378F11}"/>
              </a:ext>
            </a:extLst>
          </p:cNvPr>
          <p:cNvSpPr txBox="1"/>
          <p:nvPr/>
        </p:nvSpPr>
        <p:spPr>
          <a:xfrm>
            <a:off x="5302824" y="1842360"/>
            <a:ext cx="1971040" cy="461665"/>
          </a:xfrm>
          <a:prstGeom prst="rect">
            <a:avLst/>
          </a:prstGeom>
          <a:noFill/>
        </p:spPr>
        <p:txBody>
          <a:bodyPr wrap="square" rtlCol="0">
            <a:spAutoFit/>
          </a:bodyPr>
          <a:lstStyle/>
          <a:p>
            <a:pPr algn="ctr"/>
            <a:r>
              <a:rPr lang="en-US" altLang="zh-TW" sz="2400" dirty="0"/>
              <a:t>Observation</a:t>
            </a:r>
            <a:endParaRPr lang="zh-TW" altLang="en-US" sz="2400" dirty="0"/>
          </a:p>
        </p:txBody>
      </p:sp>
      <p:cxnSp>
        <p:nvCxnSpPr>
          <p:cNvPr id="19" name="直線接點 18">
            <a:extLst>
              <a:ext uri="{FF2B5EF4-FFF2-40B4-BE49-F238E27FC236}">
                <a16:creationId xmlns:a16="http://schemas.microsoft.com/office/drawing/2014/main" id="{B47FE8A8-EEB0-E99B-6ED3-31088D8C2F0E}"/>
              </a:ext>
            </a:extLst>
          </p:cNvPr>
          <p:cNvCxnSpPr>
            <a:cxnSpLocks/>
          </p:cNvCxnSpPr>
          <p:nvPr/>
        </p:nvCxnSpPr>
        <p:spPr>
          <a:xfrm flipH="1">
            <a:off x="7178614" y="2100263"/>
            <a:ext cx="1754485" cy="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2B287CB0-9B80-31FC-D9BA-AD8503879C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9281" y="4278219"/>
            <a:ext cx="1415343" cy="141534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E38CB1B-F332-0ABB-D254-BE31AECD17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9281" y="2376976"/>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29" name="文字方塊 28">
            <a:extLst>
              <a:ext uri="{FF2B5EF4-FFF2-40B4-BE49-F238E27FC236}">
                <a16:creationId xmlns:a16="http://schemas.microsoft.com/office/drawing/2014/main" id="{E86ABC63-F037-A0E0-8F7E-5DE9EE261689}"/>
              </a:ext>
            </a:extLst>
          </p:cNvPr>
          <p:cNvSpPr txBox="1"/>
          <p:nvPr/>
        </p:nvSpPr>
        <p:spPr>
          <a:xfrm>
            <a:off x="466089" y="3578123"/>
            <a:ext cx="1921951" cy="830997"/>
          </a:xfrm>
          <a:prstGeom prst="rect">
            <a:avLst/>
          </a:prstGeom>
          <a:noFill/>
        </p:spPr>
        <p:txBody>
          <a:bodyPr wrap="square" rtlCol="0">
            <a:spAutoFit/>
          </a:bodyPr>
          <a:lstStyle/>
          <a:p>
            <a:pPr algn="r"/>
            <a:r>
              <a:rPr lang="zh-TW" altLang="en-US" sz="2400" dirty="0">
                <a:latin typeface="微軟正黑體" panose="020B0604030504040204" pitchFamily="34" charset="-120"/>
                <a:ea typeface="微軟正黑體" panose="020B0604030504040204" pitchFamily="34" charset="-120"/>
              </a:rPr>
              <a:t>訂披薩、</a:t>
            </a:r>
            <a:endParaRPr lang="en-US" altLang="zh-TW" sz="2400" dirty="0">
              <a:latin typeface="微軟正黑體" panose="020B0604030504040204" pitchFamily="34" charset="-120"/>
              <a:ea typeface="微軟正黑體" panose="020B0604030504040204" pitchFamily="34" charset="-120"/>
            </a:endParaRPr>
          </a:p>
          <a:p>
            <a:pPr algn="r"/>
            <a:r>
              <a:rPr lang="zh-TW" altLang="en-US" sz="2400" dirty="0">
                <a:latin typeface="微軟正黑體" panose="020B0604030504040204" pitchFamily="34" charset="-120"/>
                <a:ea typeface="微軟正黑體" panose="020B0604030504040204" pitchFamily="34" charset="-120"/>
              </a:rPr>
              <a:t>上網購物 </a:t>
            </a:r>
            <a:r>
              <a:rPr lang="en-US" altLang="zh-TW" sz="2400" dirty="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9981630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BB81D06-C4B7-7559-FBF1-0B846404D0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00" y="1253790"/>
            <a:ext cx="1504950" cy="15049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2B9C1131-E0D1-1E8C-2066-BE32CC9166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0441" y="1396664"/>
            <a:ext cx="1362075" cy="13620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C74D2826-9712-4291-7DED-06574A066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00" y="4191000"/>
            <a:ext cx="1504950" cy="15049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053A3882-B2B9-A780-369D-106DA2D854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0441" y="4333874"/>
            <a:ext cx="1362075" cy="1362076"/>
          </a:xfrm>
          <a:prstGeom prst="rect">
            <a:avLst/>
          </a:prstGeom>
          <a:noFill/>
          <a:extLst>
            <a:ext uri="{909E8E84-426E-40DD-AFC4-6F175D3DCCD1}">
              <a14:hiddenFill xmlns:a14="http://schemas.microsoft.com/office/drawing/2010/main">
                <a:solidFill>
                  <a:srgbClr val="FFFFFF"/>
                </a:solidFill>
              </a14:hiddenFill>
            </a:ext>
          </a:extLst>
        </p:spPr>
      </p:pic>
      <p:sp>
        <p:nvSpPr>
          <p:cNvPr id="7" name="語音泡泡: 圓角矩形 6">
            <a:extLst>
              <a:ext uri="{FF2B5EF4-FFF2-40B4-BE49-F238E27FC236}">
                <a16:creationId xmlns:a16="http://schemas.microsoft.com/office/drawing/2014/main" id="{4F4C76FB-B5AD-B8F8-7173-26450B63877A}"/>
              </a:ext>
            </a:extLst>
          </p:cNvPr>
          <p:cNvSpPr/>
          <p:nvPr/>
        </p:nvSpPr>
        <p:spPr>
          <a:xfrm>
            <a:off x="5467350" y="1047750"/>
            <a:ext cx="3409950" cy="697827"/>
          </a:xfrm>
          <a:prstGeom prst="wedgeRoundRectCallout">
            <a:avLst>
              <a:gd name="adj1" fmla="val -55403"/>
              <a:gd name="adj2" fmla="val 88194"/>
              <a:gd name="adj3" fmla="val 16667"/>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latin typeface="微軟正黑體" panose="020B0604030504040204" pitchFamily="34" charset="-120"/>
                <a:ea typeface="微軟正黑體" panose="020B0604030504040204" pitchFamily="34" charset="-120"/>
              </a:rPr>
              <a:t>AI</a:t>
            </a:r>
            <a:r>
              <a:rPr lang="zh-TW" altLang="en-US" sz="2400" dirty="0">
                <a:solidFill>
                  <a:schemeClr val="tx1"/>
                </a:solidFill>
                <a:latin typeface="微軟正黑體" panose="020B0604030504040204" pitchFamily="34" charset="-120"/>
                <a:ea typeface="微軟正黑體" panose="020B0604030504040204" pitchFamily="34" charset="-120"/>
              </a:rPr>
              <a:t> </a:t>
            </a:r>
            <a:r>
              <a:rPr lang="en-US" altLang="zh-TW" sz="2400" dirty="0">
                <a:solidFill>
                  <a:schemeClr val="tx1"/>
                </a:solidFill>
                <a:latin typeface="微軟正黑體" panose="020B0604030504040204" pitchFamily="34" charset="-120"/>
                <a:ea typeface="微軟正黑體" panose="020B0604030504040204" pitchFamily="34" charset="-120"/>
              </a:rPr>
              <a:t>Agent </a:t>
            </a:r>
            <a:r>
              <a:rPr lang="zh-TW" altLang="en-US" sz="2400" dirty="0">
                <a:solidFill>
                  <a:schemeClr val="tx1"/>
                </a:solidFill>
                <a:latin typeface="微軟正黑體" panose="020B0604030504040204" pitchFamily="34" charset="-120"/>
                <a:ea typeface="微軟正黑體" panose="020B0604030504040204" pitchFamily="34" charset="-120"/>
              </a:rPr>
              <a:t>的翻譯</a:t>
            </a:r>
          </a:p>
        </p:txBody>
      </p:sp>
      <p:sp>
        <p:nvSpPr>
          <p:cNvPr id="8" name="文字方塊 7">
            <a:extLst>
              <a:ext uri="{FF2B5EF4-FFF2-40B4-BE49-F238E27FC236}">
                <a16:creationId xmlns:a16="http://schemas.microsoft.com/office/drawing/2014/main" id="{2171374F-8E78-BF01-E425-B83813D0BB1B}"/>
              </a:ext>
            </a:extLst>
          </p:cNvPr>
          <p:cNvSpPr txBox="1"/>
          <p:nvPr/>
        </p:nvSpPr>
        <p:spPr>
          <a:xfrm>
            <a:off x="1066800" y="1056486"/>
            <a:ext cx="2266950" cy="954107"/>
          </a:xfrm>
          <a:prstGeom prst="rect">
            <a:avLst/>
          </a:prstGeom>
          <a:noFill/>
        </p:spPr>
        <p:txBody>
          <a:bodyPr wrap="square" rtlCol="0">
            <a:spAutoFit/>
          </a:bodyPr>
          <a:lstStyle/>
          <a:p>
            <a:r>
              <a:rPr lang="zh-TW" altLang="en-US" sz="2800" b="1" u="sng" dirty="0">
                <a:latin typeface="微軟正黑體" panose="020B0604030504040204" pitchFamily="34" charset="-120"/>
                <a:ea typeface="微軟正黑體" panose="020B0604030504040204" pitchFamily="34" charset="-120"/>
              </a:rPr>
              <a:t>今天使用 </a:t>
            </a:r>
            <a:r>
              <a:rPr lang="en-US" altLang="zh-TW" sz="2800" b="1" u="sng" dirty="0">
                <a:latin typeface="微軟正黑體" panose="020B0604030504040204" pitchFamily="34" charset="-120"/>
                <a:ea typeface="微軟正黑體" panose="020B0604030504040204" pitchFamily="34" charset="-120"/>
              </a:rPr>
              <a:t>AI</a:t>
            </a:r>
            <a:r>
              <a:rPr lang="zh-TW" altLang="en-US" sz="2800" b="1" u="sng" dirty="0">
                <a:latin typeface="微軟正黑體" panose="020B0604030504040204" pitchFamily="34" charset="-120"/>
                <a:ea typeface="微軟正黑體" panose="020B0604030504040204" pitchFamily="34" charset="-120"/>
              </a:rPr>
              <a:t> 的方式</a:t>
            </a:r>
          </a:p>
        </p:txBody>
      </p:sp>
      <p:sp>
        <p:nvSpPr>
          <p:cNvPr id="9" name="文字方塊 8">
            <a:extLst>
              <a:ext uri="{FF2B5EF4-FFF2-40B4-BE49-F238E27FC236}">
                <a16:creationId xmlns:a16="http://schemas.microsoft.com/office/drawing/2014/main" id="{FC77ADEE-9563-D55A-8CCA-D461CCA8C4E7}"/>
              </a:ext>
            </a:extLst>
          </p:cNvPr>
          <p:cNvSpPr txBox="1"/>
          <p:nvPr/>
        </p:nvSpPr>
        <p:spPr>
          <a:xfrm>
            <a:off x="1047750" y="4301192"/>
            <a:ext cx="2266950" cy="523220"/>
          </a:xfrm>
          <a:prstGeom prst="rect">
            <a:avLst/>
          </a:prstGeom>
          <a:noFill/>
        </p:spPr>
        <p:txBody>
          <a:bodyPr wrap="square" rtlCol="0">
            <a:spAutoFit/>
          </a:bodyPr>
          <a:lstStyle/>
          <a:p>
            <a:r>
              <a:rPr lang="en-US" altLang="zh-TW" sz="2800" b="1" u="sng" dirty="0">
                <a:latin typeface="微軟正黑體" panose="020B0604030504040204" pitchFamily="34" charset="-120"/>
                <a:ea typeface="微軟正黑體" panose="020B0604030504040204" pitchFamily="34" charset="-120"/>
              </a:rPr>
              <a:t>AI</a:t>
            </a:r>
            <a:r>
              <a:rPr lang="zh-TW" altLang="en-US" sz="2800" b="1" u="sng" dirty="0">
                <a:latin typeface="微軟正黑體" panose="020B0604030504040204" pitchFamily="34" charset="-120"/>
                <a:ea typeface="微軟正黑體" panose="020B0604030504040204" pitchFamily="34" charset="-120"/>
              </a:rPr>
              <a:t> </a:t>
            </a:r>
            <a:r>
              <a:rPr lang="en-US" altLang="zh-TW" sz="2800" b="1" u="sng" dirty="0">
                <a:latin typeface="微軟正黑體" panose="020B0604030504040204" pitchFamily="34" charset="-120"/>
                <a:ea typeface="微軟正黑體" panose="020B0604030504040204" pitchFamily="34" charset="-120"/>
              </a:rPr>
              <a:t>Agent </a:t>
            </a:r>
            <a:endParaRPr lang="zh-TW" altLang="en-US" sz="2800" b="1" u="sng" dirty="0">
              <a:latin typeface="微軟正黑體" panose="020B0604030504040204" pitchFamily="34" charset="-120"/>
              <a:ea typeface="微軟正黑體" panose="020B0604030504040204" pitchFamily="34" charset="-120"/>
            </a:endParaRPr>
          </a:p>
        </p:txBody>
      </p:sp>
      <p:sp>
        <p:nvSpPr>
          <p:cNvPr id="10" name="文字方塊 9">
            <a:extLst>
              <a:ext uri="{FF2B5EF4-FFF2-40B4-BE49-F238E27FC236}">
                <a16:creationId xmlns:a16="http://schemas.microsoft.com/office/drawing/2014/main" id="{56491C0E-13B4-F9DE-52CF-19228EB6C5D6}"/>
              </a:ext>
            </a:extLst>
          </p:cNvPr>
          <p:cNvSpPr txBox="1"/>
          <p:nvPr/>
        </p:nvSpPr>
        <p:spPr>
          <a:xfrm>
            <a:off x="1066800" y="2099771"/>
            <a:ext cx="2876550"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人類給予明確指令</a:t>
            </a:r>
          </a:p>
        </p:txBody>
      </p:sp>
      <p:sp>
        <p:nvSpPr>
          <p:cNvPr id="11" name="文字方塊 10">
            <a:extLst>
              <a:ext uri="{FF2B5EF4-FFF2-40B4-BE49-F238E27FC236}">
                <a16:creationId xmlns:a16="http://schemas.microsoft.com/office/drawing/2014/main" id="{79604738-4E9B-2CDD-B92D-8918E465321F}"/>
              </a:ext>
            </a:extLst>
          </p:cNvPr>
          <p:cNvSpPr txBox="1"/>
          <p:nvPr/>
        </p:nvSpPr>
        <p:spPr>
          <a:xfrm>
            <a:off x="1085850" y="4949020"/>
            <a:ext cx="2266950"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人類給予目標</a:t>
            </a:r>
          </a:p>
        </p:txBody>
      </p:sp>
      <p:sp>
        <p:nvSpPr>
          <p:cNvPr id="12" name="文字方塊 11">
            <a:extLst>
              <a:ext uri="{FF2B5EF4-FFF2-40B4-BE49-F238E27FC236}">
                <a16:creationId xmlns:a16="http://schemas.microsoft.com/office/drawing/2014/main" id="{69CF0B62-9086-20FF-CFAE-564592C1F39D}"/>
              </a:ext>
            </a:extLst>
          </p:cNvPr>
          <p:cNvSpPr txBox="1"/>
          <p:nvPr/>
        </p:nvSpPr>
        <p:spPr>
          <a:xfrm>
            <a:off x="1066800" y="5465117"/>
            <a:ext cx="3067050"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AI</a:t>
            </a:r>
            <a:r>
              <a:rPr lang="zh-TW" altLang="en-US" sz="2400" dirty="0">
                <a:latin typeface="微軟正黑體" panose="020B0604030504040204" pitchFamily="34" charset="-120"/>
                <a:ea typeface="微軟正黑體" panose="020B0604030504040204" pitchFamily="34" charset="-120"/>
              </a:rPr>
              <a:t> 自己想辦法達成</a:t>
            </a:r>
          </a:p>
        </p:txBody>
      </p:sp>
      <p:sp>
        <p:nvSpPr>
          <p:cNvPr id="13" name="語音泡泡: 圓角矩形 12">
            <a:extLst>
              <a:ext uri="{FF2B5EF4-FFF2-40B4-BE49-F238E27FC236}">
                <a16:creationId xmlns:a16="http://schemas.microsoft.com/office/drawing/2014/main" id="{8AFD1721-19AA-82E0-635B-F509CCB99511}"/>
              </a:ext>
            </a:extLst>
          </p:cNvPr>
          <p:cNvSpPr/>
          <p:nvPr/>
        </p:nvSpPr>
        <p:spPr>
          <a:xfrm>
            <a:off x="5467350" y="2363659"/>
            <a:ext cx="3409950" cy="697827"/>
          </a:xfrm>
          <a:prstGeom prst="wedgeRoundRectCallout">
            <a:avLst>
              <a:gd name="adj1" fmla="val 61357"/>
              <a:gd name="adj2" fmla="val -48301"/>
              <a:gd name="adj3" fmla="val 16667"/>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「人工智慧代理人」</a:t>
            </a:r>
          </a:p>
        </p:txBody>
      </p:sp>
      <p:sp>
        <p:nvSpPr>
          <p:cNvPr id="14" name="語音泡泡: 圓角矩形 13">
            <a:extLst>
              <a:ext uri="{FF2B5EF4-FFF2-40B4-BE49-F238E27FC236}">
                <a16:creationId xmlns:a16="http://schemas.microsoft.com/office/drawing/2014/main" id="{27CA0390-F8FA-FEED-9945-7C260A230C17}"/>
              </a:ext>
            </a:extLst>
          </p:cNvPr>
          <p:cNvSpPr/>
          <p:nvPr/>
        </p:nvSpPr>
        <p:spPr>
          <a:xfrm>
            <a:off x="5467350" y="3953885"/>
            <a:ext cx="3409950" cy="697827"/>
          </a:xfrm>
          <a:prstGeom prst="wedgeRoundRectCallout">
            <a:avLst>
              <a:gd name="adj1" fmla="val -55403"/>
              <a:gd name="adj2" fmla="val 88194"/>
              <a:gd name="adj3" fmla="val 16667"/>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latin typeface="微軟正黑體" panose="020B0604030504040204" pitchFamily="34" charset="-120"/>
                <a:ea typeface="微軟正黑體" panose="020B0604030504040204" pitchFamily="34" charset="-120"/>
              </a:rPr>
              <a:t>(</a:t>
            </a:r>
            <a:r>
              <a:rPr lang="zh-TW" altLang="en-US" sz="2400" dirty="0">
                <a:solidFill>
                  <a:schemeClr val="tx1"/>
                </a:solidFill>
                <a:latin typeface="微軟正黑體" panose="020B0604030504040204" pitchFamily="34" charset="-120"/>
                <a:ea typeface="微軟正黑體" panose="020B0604030504040204" pitchFamily="34" charset="-120"/>
              </a:rPr>
              <a:t>解決某個研究問題</a:t>
            </a:r>
            <a:r>
              <a:rPr lang="en-US" altLang="zh-TW" sz="2400" dirty="0">
                <a:solidFill>
                  <a:schemeClr val="tx1"/>
                </a:solidFill>
                <a:latin typeface="微軟正黑體" panose="020B0604030504040204" pitchFamily="34" charset="-120"/>
                <a:ea typeface="微軟正黑體" panose="020B0604030504040204" pitchFamily="34" charset="-120"/>
              </a:rPr>
              <a:t>)</a:t>
            </a:r>
            <a:endParaRPr lang="zh-TW" altLang="en-US" sz="2400" dirty="0">
              <a:solidFill>
                <a:schemeClr val="tx1"/>
              </a:solidFill>
              <a:latin typeface="微軟正黑體" panose="020B0604030504040204" pitchFamily="34" charset="-120"/>
              <a:ea typeface="微軟正黑體" panose="020B0604030504040204" pitchFamily="34" charset="-120"/>
            </a:endParaRPr>
          </a:p>
        </p:txBody>
      </p:sp>
      <p:sp>
        <p:nvSpPr>
          <p:cNvPr id="15" name="語音泡泡: 圓角矩形 14">
            <a:extLst>
              <a:ext uri="{FF2B5EF4-FFF2-40B4-BE49-F238E27FC236}">
                <a16:creationId xmlns:a16="http://schemas.microsoft.com/office/drawing/2014/main" id="{2EB3A647-A6CF-3EB0-B79E-28628036C944}"/>
              </a:ext>
            </a:extLst>
          </p:cNvPr>
          <p:cNvSpPr/>
          <p:nvPr/>
        </p:nvSpPr>
        <p:spPr>
          <a:xfrm>
            <a:off x="5429250" y="5112424"/>
            <a:ext cx="3409950" cy="697827"/>
          </a:xfrm>
          <a:prstGeom prst="wedgeRoundRectCallout">
            <a:avLst>
              <a:gd name="adj1" fmla="val 61357"/>
              <a:gd name="adj2" fmla="val -48301"/>
              <a:gd name="adj3" fmla="val 16667"/>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假設 </a:t>
            </a:r>
            <a:r>
              <a:rPr lang="en-US" altLang="zh-TW" sz="2400" dirty="0">
                <a:solidFill>
                  <a:schemeClr val="tx1"/>
                </a:solidFill>
                <a:latin typeface="微軟正黑體" panose="020B0604030504040204" pitchFamily="34" charset="-120"/>
                <a:ea typeface="微軟正黑體" panose="020B0604030504040204" pitchFamily="34" charset="-120"/>
              </a:rPr>
              <a:t>… </a:t>
            </a:r>
            <a:r>
              <a:rPr lang="zh-TW" altLang="en-US" sz="2400" dirty="0">
                <a:solidFill>
                  <a:schemeClr val="tx1"/>
                </a:solidFill>
                <a:latin typeface="微軟正黑體" panose="020B0604030504040204" pitchFamily="34" charset="-120"/>
                <a:ea typeface="微軟正黑體" panose="020B0604030504040204" pitchFamily="34" charset="-120"/>
              </a:rPr>
              <a:t>實驗 </a:t>
            </a:r>
            <a:r>
              <a:rPr lang="en-US" altLang="zh-TW" sz="2400" dirty="0">
                <a:solidFill>
                  <a:schemeClr val="tx1"/>
                </a:solidFill>
                <a:latin typeface="微軟正黑體" panose="020B0604030504040204" pitchFamily="34" charset="-120"/>
                <a:ea typeface="微軟正黑體" panose="020B0604030504040204" pitchFamily="34" charset="-120"/>
              </a:rPr>
              <a:t>… </a:t>
            </a:r>
            <a:r>
              <a:rPr lang="zh-TW" altLang="en-US" sz="2400" dirty="0">
                <a:solidFill>
                  <a:schemeClr val="tx1"/>
                </a:solidFill>
                <a:latin typeface="微軟正黑體" panose="020B0604030504040204" pitchFamily="34" charset="-120"/>
                <a:ea typeface="微軟正黑體" panose="020B0604030504040204" pitchFamily="34" charset="-120"/>
              </a:rPr>
              <a:t>分析</a:t>
            </a:r>
          </a:p>
        </p:txBody>
      </p:sp>
      <p:sp>
        <p:nvSpPr>
          <p:cNvPr id="18" name="文字方塊 17">
            <a:extLst>
              <a:ext uri="{FF2B5EF4-FFF2-40B4-BE49-F238E27FC236}">
                <a16:creationId xmlns:a16="http://schemas.microsoft.com/office/drawing/2014/main" id="{8C02C79F-EB88-194D-9DFB-8AF0894F026F}"/>
              </a:ext>
            </a:extLst>
          </p:cNvPr>
          <p:cNvSpPr txBox="1"/>
          <p:nvPr/>
        </p:nvSpPr>
        <p:spPr>
          <a:xfrm>
            <a:off x="5282685" y="5894754"/>
            <a:ext cx="3947755"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需要多步驟、靈活調整計畫</a:t>
            </a:r>
          </a:p>
        </p:txBody>
      </p:sp>
      <p:sp>
        <p:nvSpPr>
          <p:cNvPr id="19" name="文字方塊 18">
            <a:extLst>
              <a:ext uri="{FF2B5EF4-FFF2-40B4-BE49-F238E27FC236}">
                <a16:creationId xmlns:a16="http://schemas.microsoft.com/office/drawing/2014/main" id="{E2F703A4-14F7-ABB6-949A-A37E82EF71D8}"/>
              </a:ext>
            </a:extLst>
          </p:cNvPr>
          <p:cNvSpPr txBox="1"/>
          <p:nvPr/>
        </p:nvSpPr>
        <p:spPr>
          <a:xfrm>
            <a:off x="1099065" y="2628274"/>
            <a:ext cx="1931006" cy="830997"/>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AI</a:t>
            </a:r>
            <a:r>
              <a:rPr lang="zh-TW" altLang="en-US" sz="2400" dirty="0">
                <a:latin typeface="微軟正黑體" panose="020B0604030504040204" pitchFamily="34" charset="-120"/>
                <a:ea typeface="微軟正黑體" panose="020B0604030504040204" pitchFamily="34" charset="-120"/>
              </a:rPr>
              <a:t> 一個口令一個動作</a:t>
            </a:r>
          </a:p>
        </p:txBody>
      </p:sp>
    </p:spTree>
    <p:extLst>
      <p:ext uri="{BB962C8B-B14F-4D97-AF65-F5344CB8AC3E}">
        <p14:creationId xmlns:p14="http://schemas.microsoft.com/office/powerpoint/2010/main" val="334838109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p:bldP spid="12" grpId="0"/>
      <p:bldP spid="13" grpId="0" animBg="1"/>
      <p:bldP spid="14" grpId="0" animBg="1"/>
      <p:bldP spid="15" grpId="0" animBg="1"/>
      <p:bldP spid="18"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A24BA3-2B97-BD64-A67D-D9D75BC169F6}"/>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AI</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Agent </a:t>
            </a:r>
            <a:r>
              <a:rPr lang="zh-TW" altLang="en-US" dirty="0">
                <a:latin typeface="微軟正黑體" panose="020B0604030504040204" pitchFamily="34" charset="-120"/>
                <a:ea typeface="微軟正黑體" panose="020B0604030504040204" pitchFamily="34" charset="-120"/>
              </a:rPr>
              <a:t>舉例：讓 </a:t>
            </a:r>
            <a:r>
              <a:rPr lang="en-US" altLang="zh-TW" dirty="0">
                <a:latin typeface="微軟正黑體" panose="020B0604030504040204" pitchFamily="34" charset="-120"/>
                <a:ea typeface="微軟正黑體" panose="020B0604030504040204" pitchFamily="34" charset="-120"/>
              </a:rPr>
              <a:t>AI</a:t>
            </a:r>
            <a:r>
              <a:rPr lang="zh-TW" altLang="en-US" dirty="0">
                <a:latin typeface="微軟正黑體" panose="020B0604030504040204" pitchFamily="34" charset="-120"/>
                <a:ea typeface="微軟正黑體" panose="020B0604030504040204" pitchFamily="34" charset="-120"/>
              </a:rPr>
              <a:t> 使用電腦</a:t>
            </a:r>
            <a:endParaRPr lang="zh-TW" altLang="en-US" dirty="0"/>
          </a:p>
        </p:txBody>
      </p:sp>
      <p:sp>
        <p:nvSpPr>
          <p:cNvPr id="3" name="內容版面配置區 2">
            <a:extLst>
              <a:ext uri="{FF2B5EF4-FFF2-40B4-BE49-F238E27FC236}">
                <a16:creationId xmlns:a16="http://schemas.microsoft.com/office/drawing/2014/main" id="{CB2EDDE0-CD68-B71E-AB8A-B979B63EA6CC}"/>
              </a:ext>
            </a:extLst>
          </p:cNvPr>
          <p:cNvSpPr>
            <a:spLocks noGrp="1"/>
          </p:cNvSpPr>
          <p:nvPr>
            <p:ph idx="1"/>
          </p:nvPr>
        </p:nvSpPr>
        <p:spPr>
          <a:xfrm>
            <a:off x="838200" y="1825625"/>
            <a:ext cx="6005052" cy="4351338"/>
          </a:xfrm>
        </p:spPr>
        <p:txBody>
          <a:bodyPr>
            <a:normAutofit/>
          </a:bodyPr>
          <a:lstStyle/>
          <a:p>
            <a:r>
              <a:rPr lang="en-US" altLang="zh-TW" sz="2400" dirty="0"/>
              <a:t>World of Bits: An Open-Domain Platform for Web-Based Agents (ICML, 2017)</a:t>
            </a:r>
            <a:endParaRPr lang="zh-TW" altLang="en-US" sz="2400" dirty="0"/>
          </a:p>
          <a:p>
            <a:endParaRPr lang="zh-TW" altLang="en-US" sz="2400" dirty="0"/>
          </a:p>
        </p:txBody>
      </p:sp>
      <p:pic>
        <p:nvPicPr>
          <p:cNvPr id="5" name="圖片 4">
            <a:extLst>
              <a:ext uri="{FF2B5EF4-FFF2-40B4-BE49-F238E27FC236}">
                <a16:creationId xmlns:a16="http://schemas.microsoft.com/office/drawing/2014/main" id="{9F9DFE70-F6F3-9DFB-BD8B-8B5DC27A34FE}"/>
              </a:ext>
            </a:extLst>
          </p:cNvPr>
          <p:cNvPicPr>
            <a:picLocks noChangeAspect="1"/>
          </p:cNvPicPr>
          <p:nvPr/>
        </p:nvPicPr>
        <p:blipFill>
          <a:blip r:embed="rId2"/>
          <a:stretch>
            <a:fillRect/>
          </a:stretch>
        </p:blipFill>
        <p:spPr>
          <a:xfrm>
            <a:off x="361134" y="4250950"/>
            <a:ext cx="11469731" cy="2106988"/>
          </a:xfrm>
          <a:prstGeom prst="rect">
            <a:avLst/>
          </a:prstGeom>
        </p:spPr>
      </p:pic>
      <p:pic>
        <p:nvPicPr>
          <p:cNvPr id="7" name="圖片 6">
            <a:extLst>
              <a:ext uri="{FF2B5EF4-FFF2-40B4-BE49-F238E27FC236}">
                <a16:creationId xmlns:a16="http://schemas.microsoft.com/office/drawing/2014/main" id="{2C4491DE-DE79-0329-8D6D-72087C0DD62E}"/>
              </a:ext>
            </a:extLst>
          </p:cNvPr>
          <p:cNvPicPr>
            <a:picLocks noChangeAspect="1"/>
          </p:cNvPicPr>
          <p:nvPr/>
        </p:nvPicPr>
        <p:blipFill>
          <a:blip r:embed="rId3"/>
          <a:stretch>
            <a:fillRect/>
          </a:stretch>
        </p:blipFill>
        <p:spPr>
          <a:xfrm>
            <a:off x="7172490" y="1602630"/>
            <a:ext cx="4658375" cy="2648320"/>
          </a:xfrm>
          <a:prstGeom prst="rect">
            <a:avLst/>
          </a:prstGeom>
        </p:spPr>
      </p:pic>
    </p:spTree>
    <p:extLst>
      <p:ext uri="{BB962C8B-B14F-4D97-AF65-F5344CB8AC3E}">
        <p14:creationId xmlns:p14="http://schemas.microsoft.com/office/powerpoint/2010/main" val="277801204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字方塊 12">
            <a:extLst>
              <a:ext uri="{FF2B5EF4-FFF2-40B4-BE49-F238E27FC236}">
                <a16:creationId xmlns:a16="http://schemas.microsoft.com/office/drawing/2014/main" id="{00C4B1AC-2AD2-FBCA-A271-44EB3E8C2DDC}"/>
              </a:ext>
            </a:extLst>
          </p:cNvPr>
          <p:cNvSpPr txBox="1"/>
          <p:nvPr/>
        </p:nvSpPr>
        <p:spPr>
          <a:xfrm>
            <a:off x="504128" y="6140481"/>
            <a:ext cx="6372224" cy="375552"/>
          </a:xfrm>
          <a:prstGeom prst="rect">
            <a:avLst/>
          </a:prstGeom>
          <a:noFill/>
        </p:spPr>
        <p:txBody>
          <a:bodyPr wrap="square">
            <a:spAutoFit/>
          </a:bodyPr>
          <a:lstStyle/>
          <a:p>
            <a:pPr algn="l">
              <a:lnSpc>
                <a:spcPts val="2099"/>
              </a:lnSpc>
              <a:spcAft>
                <a:spcPts val="900"/>
              </a:spcAft>
            </a:pPr>
            <a:r>
              <a:rPr lang="en-US" altLang="zh-TW" sz="2400" dirty="0" err="1"/>
              <a:t>WebArena</a:t>
            </a:r>
            <a:endParaRPr lang="en-US" altLang="zh-TW" sz="2400" dirty="0"/>
          </a:p>
        </p:txBody>
      </p:sp>
      <p:sp>
        <p:nvSpPr>
          <p:cNvPr id="2" name="標題 1">
            <a:extLst>
              <a:ext uri="{FF2B5EF4-FFF2-40B4-BE49-F238E27FC236}">
                <a16:creationId xmlns:a16="http://schemas.microsoft.com/office/drawing/2014/main" id="{CBF34C08-D145-7DE5-49A0-A8C86FADA17A}"/>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AI</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Agent </a:t>
            </a:r>
            <a:r>
              <a:rPr lang="zh-TW" altLang="en-US" dirty="0">
                <a:latin typeface="微軟正黑體" panose="020B0604030504040204" pitchFamily="34" charset="-120"/>
                <a:ea typeface="微軟正黑體" panose="020B0604030504040204" pitchFamily="34" charset="-120"/>
              </a:rPr>
              <a:t>舉例：讓 </a:t>
            </a:r>
            <a:r>
              <a:rPr lang="en-US" altLang="zh-TW" dirty="0">
                <a:latin typeface="微軟正黑體" panose="020B0604030504040204" pitchFamily="34" charset="-120"/>
                <a:ea typeface="微軟正黑體" panose="020B0604030504040204" pitchFamily="34" charset="-120"/>
              </a:rPr>
              <a:t>AI</a:t>
            </a:r>
            <a:r>
              <a:rPr lang="zh-TW" altLang="en-US" dirty="0">
                <a:latin typeface="微軟正黑體" panose="020B0604030504040204" pitchFamily="34" charset="-120"/>
                <a:ea typeface="微軟正黑體" panose="020B0604030504040204" pitchFamily="34" charset="-120"/>
              </a:rPr>
              <a:t> 使用電腦</a:t>
            </a:r>
            <a:endParaRPr lang="zh-TW" altLang="en-US" dirty="0"/>
          </a:p>
        </p:txBody>
      </p:sp>
      <p:sp>
        <p:nvSpPr>
          <p:cNvPr id="3" name="內容版面配置區 2">
            <a:extLst>
              <a:ext uri="{FF2B5EF4-FFF2-40B4-BE49-F238E27FC236}">
                <a16:creationId xmlns:a16="http://schemas.microsoft.com/office/drawing/2014/main" id="{D12E91F9-E068-6064-51EA-F04208C3EA8D}"/>
              </a:ext>
            </a:extLst>
          </p:cNvPr>
          <p:cNvSpPr>
            <a:spLocks noGrp="1"/>
          </p:cNvSpPr>
          <p:nvPr>
            <p:ph idx="1"/>
          </p:nvPr>
        </p:nvSpPr>
        <p:spPr/>
        <p:txBody>
          <a:bodyPr/>
          <a:lstStyle/>
          <a:p>
            <a:endParaRPr lang="en-US" altLang="zh-TW" dirty="0"/>
          </a:p>
          <a:p>
            <a:endParaRPr lang="zh-TW" altLang="en-US" dirty="0"/>
          </a:p>
        </p:txBody>
      </p:sp>
      <p:sp>
        <p:nvSpPr>
          <p:cNvPr id="7" name="文字方塊 6">
            <a:extLst>
              <a:ext uri="{FF2B5EF4-FFF2-40B4-BE49-F238E27FC236}">
                <a16:creationId xmlns:a16="http://schemas.microsoft.com/office/drawing/2014/main" id="{E2BBF3DC-B9E4-05F3-1228-0819EED5E592}"/>
              </a:ext>
            </a:extLst>
          </p:cNvPr>
          <p:cNvSpPr txBox="1"/>
          <p:nvPr/>
        </p:nvSpPr>
        <p:spPr>
          <a:xfrm>
            <a:off x="361949" y="2554796"/>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https://arxiv.org/abs/2306.06070</a:t>
            </a:r>
          </a:p>
        </p:txBody>
      </p:sp>
      <p:sp>
        <p:nvSpPr>
          <p:cNvPr id="8" name="文字方塊 7">
            <a:extLst>
              <a:ext uri="{FF2B5EF4-FFF2-40B4-BE49-F238E27FC236}">
                <a16:creationId xmlns:a16="http://schemas.microsoft.com/office/drawing/2014/main" id="{F2EACC27-4CBC-87B1-D0D3-D6AC8E6D5ADB}"/>
              </a:ext>
            </a:extLst>
          </p:cNvPr>
          <p:cNvSpPr txBox="1"/>
          <p:nvPr/>
        </p:nvSpPr>
        <p:spPr>
          <a:xfrm>
            <a:off x="361949" y="2109724"/>
            <a:ext cx="2120010" cy="461665"/>
          </a:xfrm>
          <a:prstGeom prst="rect">
            <a:avLst/>
          </a:prstGeom>
          <a:noFill/>
        </p:spPr>
        <p:txBody>
          <a:bodyPr wrap="square">
            <a:spAutoFit/>
          </a:bodyPr>
          <a:lstStyle/>
          <a:p>
            <a:r>
              <a:rPr lang="en-US" altLang="zh-TW" sz="2400" dirty="0"/>
              <a:t>Mind2Web</a:t>
            </a:r>
            <a:endParaRPr lang="zh-TW" altLang="en-US" sz="2400" dirty="0"/>
          </a:p>
        </p:txBody>
      </p:sp>
      <p:pic>
        <p:nvPicPr>
          <p:cNvPr id="10" name="圖片 9">
            <a:extLst>
              <a:ext uri="{FF2B5EF4-FFF2-40B4-BE49-F238E27FC236}">
                <a16:creationId xmlns:a16="http://schemas.microsoft.com/office/drawing/2014/main" id="{3FD74555-D5E2-FC18-2693-AEB8B4E6DE28}"/>
              </a:ext>
            </a:extLst>
          </p:cNvPr>
          <p:cNvPicPr>
            <a:picLocks noChangeAspect="1"/>
          </p:cNvPicPr>
          <p:nvPr/>
        </p:nvPicPr>
        <p:blipFill>
          <a:blip r:embed="rId3"/>
          <a:stretch>
            <a:fillRect/>
          </a:stretch>
        </p:blipFill>
        <p:spPr>
          <a:xfrm>
            <a:off x="443610" y="4086697"/>
            <a:ext cx="6143563" cy="1890327"/>
          </a:xfrm>
          <a:prstGeom prst="rect">
            <a:avLst/>
          </a:prstGeom>
        </p:spPr>
      </p:pic>
      <p:sp>
        <p:nvSpPr>
          <p:cNvPr id="11" name="文字方塊 10">
            <a:extLst>
              <a:ext uri="{FF2B5EF4-FFF2-40B4-BE49-F238E27FC236}">
                <a16:creationId xmlns:a16="http://schemas.microsoft.com/office/drawing/2014/main" id="{FC5D9701-6EF8-3282-A02E-8CDD9374B404}"/>
              </a:ext>
            </a:extLst>
          </p:cNvPr>
          <p:cNvSpPr txBox="1"/>
          <p:nvPr/>
        </p:nvSpPr>
        <p:spPr>
          <a:xfrm>
            <a:off x="2124075" y="6161832"/>
            <a:ext cx="6372224" cy="369332"/>
          </a:xfrm>
          <a:prstGeom prst="rect">
            <a:avLst/>
          </a:prstGeom>
          <a:noFill/>
        </p:spPr>
        <p:txBody>
          <a:bodyPr wrap="square">
            <a:spAutoFit/>
          </a:bodyPr>
          <a:lstStyle/>
          <a:p>
            <a:r>
              <a:rPr lang="zh-TW" altLang="en-US" dirty="0"/>
              <a:t>https://arxiv.org/abs/2307.13854</a:t>
            </a:r>
          </a:p>
        </p:txBody>
      </p:sp>
      <p:pic>
        <p:nvPicPr>
          <p:cNvPr id="15" name="圖片 14">
            <a:extLst>
              <a:ext uri="{FF2B5EF4-FFF2-40B4-BE49-F238E27FC236}">
                <a16:creationId xmlns:a16="http://schemas.microsoft.com/office/drawing/2014/main" id="{BBA4D40F-AED3-C727-5BF4-ADCE566763D8}"/>
              </a:ext>
            </a:extLst>
          </p:cNvPr>
          <p:cNvPicPr>
            <a:picLocks noChangeAspect="1"/>
          </p:cNvPicPr>
          <p:nvPr/>
        </p:nvPicPr>
        <p:blipFill>
          <a:blip r:embed="rId4"/>
          <a:stretch>
            <a:fillRect/>
          </a:stretch>
        </p:blipFill>
        <p:spPr>
          <a:xfrm>
            <a:off x="3690240" y="1614497"/>
            <a:ext cx="8058150" cy="1956174"/>
          </a:xfrm>
          <a:prstGeom prst="rect">
            <a:avLst/>
          </a:prstGeom>
        </p:spPr>
      </p:pic>
      <p:pic>
        <p:nvPicPr>
          <p:cNvPr id="17" name="圖片 16">
            <a:extLst>
              <a:ext uri="{FF2B5EF4-FFF2-40B4-BE49-F238E27FC236}">
                <a16:creationId xmlns:a16="http://schemas.microsoft.com/office/drawing/2014/main" id="{C66D4D57-53F5-0051-9A8E-AAED34C48158}"/>
              </a:ext>
            </a:extLst>
          </p:cNvPr>
          <p:cNvPicPr>
            <a:picLocks noChangeAspect="1"/>
          </p:cNvPicPr>
          <p:nvPr/>
        </p:nvPicPr>
        <p:blipFill>
          <a:blip r:embed="rId5"/>
          <a:stretch>
            <a:fillRect/>
          </a:stretch>
        </p:blipFill>
        <p:spPr>
          <a:xfrm>
            <a:off x="6981763" y="3921798"/>
            <a:ext cx="4637402" cy="2220124"/>
          </a:xfrm>
          <a:prstGeom prst="rect">
            <a:avLst/>
          </a:prstGeom>
        </p:spPr>
      </p:pic>
      <p:sp>
        <p:nvSpPr>
          <p:cNvPr id="18" name="文字方塊 17">
            <a:extLst>
              <a:ext uri="{FF2B5EF4-FFF2-40B4-BE49-F238E27FC236}">
                <a16:creationId xmlns:a16="http://schemas.microsoft.com/office/drawing/2014/main" id="{A0121896-E9E1-CBEE-6B62-13264063C562}"/>
              </a:ext>
            </a:extLst>
          </p:cNvPr>
          <p:cNvSpPr txBox="1"/>
          <p:nvPr/>
        </p:nvSpPr>
        <p:spPr>
          <a:xfrm>
            <a:off x="8666415" y="6196013"/>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https://arxiv.org/abs/2401.13649</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8536CD06-2328-ACBF-A1B3-DA51440F4BE1}"/>
              </a:ext>
            </a:extLst>
          </p:cNvPr>
          <p:cNvSpPr txBox="1"/>
          <p:nvPr/>
        </p:nvSpPr>
        <p:spPr>
          <a:xfrm>
            <a:off x="6457949" y="6196873"/>
            <a:ext cx="2247901" cy="375552"/>
          </a:xfrm>
          <a:prstGeom prst="rect">
            <a:avLst/>
          </a:prstGeom>
          <a:noFill/>
        </p:spPr>
        <p:txBody>
          <a:bodyPr wrap="square">
            <a:spAutoFit/>
          </a:bodyPr>
          <a:lstStyle/>
          <a:p>
            <a:pPr algn="l">
              <a:lnSpc>
                <a:spcPts val="2099"/>
              </a:lnSpc>
              <a:spcAft>
                <a:spcPts val="900"/>
              </a:spcAft>
            </a:pPr>
            <a:r>
              <a:rPr lang="en-US" altLang="zh-TW" sz="2400" dirty="0" err="1"/>
              <a:t>VisualWebArena</a:t>
            </a:r>
            <a:endParaRPr lang="en-US" altLang="zh-TW" sz="2400" dirty="0"/>
          </a:p>
        </p:txBody>
      </p:sp>
    </p:spTree>
    <p:extLst>
      <p:ext uri="{BB962C8B-B14F-4D97-AF65-F5344CB8AC3E}">
        <p14:creationId xmlns:p14="http://schemas.microsoft.com/office/powerpoint/2010/main" val="320021813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ED3744-8C01-94A1-C72D-E7F2DDBC3EE7}"/>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AI</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Agent </a:t>
            </a:r>
            <a:r>
              <a:rPr lang="zh-TW" altLang="en-US" dirty="0">
                <a:latin typeface="微軟正黑體" panose="020B0604030504040204" pitchFamily="34" charset="-120"/>
                <a:ea typeface="微軟正黑體" panose="020B0604030504040204" pitchFamily="34" charset="-120"/>
              </a:rPr>
              <a:t>舉例：用 </a:t>
            </a:r>
            <a:r>
              <a:rPr lang="en-US" altLang="zh-TW" dirty="0">
                <a:latin typeface="微軟正黑體" panose="020B0604030504040204" pitchFamily="34" charset="-120"/>
                <a:ea typeface="微軟正黑體" panose="020B0604030504040204" pitchFamily="34" charset="-120"/>
              </a:rPr>
              <a:t>AI</a:t>
            </a:r>
            <a:r>
              <a:rPr lang="zh-TW" altLang="en-US" dirty="0">
                <a:latin typeface="微軟正黑體" panose="020B0604030504040204" pitchFamily="34" charset="-120"/>
                <a:ea typeface="微軟正黑體" panose="020B0604030504040204" pitchFamily="34" charset="-120"/>
              </a:rPr>
              <a:t> 訓練模型</a:t>
            </a:r>
            <a:endParaRPr lang="zh-TW" altLang="en-US" dirty="0"/>
          </a:p>
        </p:txBody>
      </p:sp>
      <p:pic>
        <p:nvPicPr>
          <p:cNvPr id="4" name="Picture 2">
            <a:extLst>
              <a:ext uri="{FF2B5EF4-FFF2-40B4-BE49-F238E27FC236}">
                <a16:creationId xmlns:a16="http://schemas.microsoft.com/office/drawing/2014/main" id="{C28C669D-C876-9E6B-4876-6BCAFFCEDD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8950" y="4239238"/>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E48F821F-0949-44F5-C90E-E42823A3AE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3750" y="4239238"/>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圓角 7">
            <a:extLst>
              <a:ext uri="{FF2B5EF4-FFF2-40B4-BE49-F238E27FC236}">
                <a16:creationId xmlns:a16="http://schemas.microsoft.com/office/drawing/2014/main" id="{B0E54F9F-118E-750C-C37A-0329B8C9127E}"/>
              </a:ext>
            </a:extLst>
          </p:cNvPr>
          <p:cNvSpPr/>
          <p:nvPr/>
        </p:nvSpPr>
        <p:spPr>
          <a:xfrm>
            <a:off x="-5850" y="3363182"/>
            <a:ext cx="1800000" cy="360000"/>
          </a:xfrm>
          <a:prstGeom prst="roundRect">
            <a:avLst/>
          </a:prstGeom>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goal</a:t>
            </a:r>
            <a:endParaRPr lang="zh-TW" altLang="en-US" sz="2400" dirty="0"/>
          </a:p>
        </p:txBody>
      </p:sp>
      <p:sp>
        <p:nvSpPr>
          <p:cNvPr id="9" name="矩形: 圓角 8">
            <a:extLst>
              <a:ext uri="{FF2B5EF4-FFF2-40B4-BE49-F238E27FC236}">
                <a16:creationId xmlns:a16="http://schemas.microsoft.com/office/drawing/2014/main" id="{439982F4-F642-51ED-AB36-4ABBEC2872CE}"/>
              </a:ext>
            </a:extLst>
          </p:cNvPr>
          <p:cNvSpPr/>
          <p:nvPr/>
        </p:nvSpPr>
        <p:spPr>
          <a:xfrm>
            <a:off x="1794150" y="3363182"/>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1</a:t>
            </a:r>
            <a:endParaRPr lang="zh-TW" altLang="en-US" sz="2400" dirty="0"/>
          </a:p>
        </p:txBody>
      </p:sp>
      <p:sp>
        <p:nvSpPr>
          <p:cNvPr id="10" name="矩形: 圓角 9">
            <a:extLst>
              <a:ext uri="{FF2B5EF4-FFF2-40B4-BE49-F238E27FC236}">
                <a16:creationId xmlns:a16="http://schemas.microsoft.com/office/drawing/2014/main" id="{84DFDA17-1A95-8849-ED87-A0C555DCA3E2}"/>
              </a:ext>
            </a:extLst>
          </p:cNvPr>
          <p:cNvSpPr/>
          <p:nvPr/>
        </p:nvSpPr>
        <p:spPr>
          <a:xfrm>
            <a:off x="5385450" y="3363182"/>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2</a:t>
            </a:r>
            <a:endParaRPr lang="zh-TW" altLang="en-US" sz="2400" dirty="0"/>
          </a:p>
        </p:txBody>
      </p:sp>
      <p:sp>
        <p:nvSpPr>
          <p:cNvPr id="11" name="矩形: 圓角 10">
            <a:extLst>
              <a:ext uri="{FF2B5EF4-FFF2-40B4-BE49-F238E27FC236}">
                <a16:creationId xmlns:a16="http://schemas.microsoft.com/office/drawing/2014/main" id="{65A7C026-B298-3807-B67F-3CB7EF032BCE}"/>
              </a:ext>
            </a:extLst>
          </p:cNvPr>
          <p:cNvSpPr/>
          <p:nvPr/>
        </p:nvSpPr>
        <p:spPr>
          <a:xfrm>
            <a:off x="3599325" y="3363182"/>
            <a:ext cx="180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1</a:t>
            </a:r>
            <a:endParaRPr lang="zh-TW" altLang="en-US" sz="2400" dirty="0"/>
          </a:p>
        </p:txBody>
      </p:sp>
      <p:sp>
        <p:nvSpPr>
          <p:cNvPr id="12" name="矩形: 圓角 11">
            <a:extLst>
              <a:ext uri="{FF2B5EF4-FFF2-40B4-BE49-F238E27FC236}">
                <a16:creationId xmlns:a16="http://schemas.microsoft.com/office/drawing/2014/main" id="{60532426-8E12-DC04-2A83-1DD9D1930313}"/>
              </a:ext>
            </a:extLst>
          </p:cNvPr>
          <p:cNvSpPr/>
          <p:nvPr/>
        </p:nvSpPr>
        <p:spPr>
          <a:xfrm>
            <a:off x="7188450" y="3363182"/>
            <a:ext cx="180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2</a:t>
            </a:r>
            <a:endParaRPr lang="zh-TW" altLang="en-US" sz="2400" dirty="0"/>
          </a:p>
        </p:txBody>
      </p:sp>
      <p:sp>
        <p:nvSpPr>
          <p:cNvPr id="13" name="矩形: 圓角 12">
            <a:extLst>
              <a:ext uri="{FF2B5EF4-FFF2-40B4-BE49-F238E27FC236}">
                <a16:creationId xmlns:a16="http://schemas.microsoft.com/office/drawing/2014/main" id="{6967EF97-A467-E755-41E6-0B6270EFCCC1}"/>
              </a:ext>
            </a:extLst>
          </p:cNvPr>
          <p:cNvSpPr/>
          <p:nvPr/>
        </p:nvSpPr>
        <p:spPr>
          <a:xfrm>
            <a:off x="8988450" y="3363182"/>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3</a:t>
            </a:r>
            <a:endParaRPr lang="zh-TW" altLang="en-US" sz="2400" dirty="0"/>
          </a:p>
        </p:txBody>
      </p:sp>
      <p:sp>
        <p:nvSpPr>
          <p:cNvPr id="14" name="矩形: 圓角 13">
            <a:extLst>
              <a:ext uri="{FF2B5EF4-FFF2-40B4-BE49-F238E27FC236}">
                <a16:creationId xmlns:a16="http://schemas.microsoft.com/office/drawing/2014/main" id="{7AB71A71-93BB-31DB-D510-E698BAB68703}"/>
              </a:ext>
            </a:extLst>
          </p:cNvPr>
          <p:cNvSpPr/>
          <p:nvPr/>
        </p:nvSpPr>
        <p:spPr>
          <a:xfrm>
            <a:off x="10788450" y="3363182"/>
            <a:ext cx="180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3</a:t>
            </a:r>
            <a:endParaRPr lang="zh-TW" altLang="en-US" sz="2400" dirty="0"/>
          </a:p>
        </p:txBody>
      </p:sp>
      <p:pic>
        <p:nvPicPr>
          <p:cNvPr id="15" name="Picture 2">
            <a:extLst>
              <a:ext uri="{FF2B5EF4-FFF2-40B4-BE49-F238E27FC236}">
                <a16:creationId xmlns:a16="http://schemas.microsoft.com/office/drawing/2014/main" id="{86F4D985-BAE9-12D9-F64D-70763E6A1C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0750" y="4227878"/>
            <a:ext cx="1219200" cy="1219201"/>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群組 19">
            <a:extLst>
              <a:ext uri="{FF2B5EF4-FFF2-40B4-BE49-F238E27FC236}">
                <a16:creationId xmlns:a16="http://schemas.microsoft.com/office/drawing/2014/main" id="{F8CC576A-80C7-6A36-F812-D085C2C74286}"/>
              </a:ext>
            </a:extLst>
          </p:cNvPr>
          <p:cNvGrpSpPr/>
          <p:nvPr/>
        </p:nvGrpSpPr>
        <p:grpSpPr>
          <a:xfrm flipV="1">
            <a:off x="2694150" y="3777953"/>
            <a:ext cx="8897700" cy="452923"/>
            <a:chOff x="2770350" y="3222261"/>
            <a:chExt cx="8897700" cy="452923"/>
          </a:xfrm>
        </p:grpSpPr>
        <p:cxnSp>
          <p:nvCxnSpPr>
            <p:cNvPr id="21" name="直線單箭頭接點 20">
              <a:extLst>
                <a:ext uri="{FF2B5EF4-FFF2-40B4-BE49-F238E27FC236}">
                  <a16:creationId xmlns:a16="http://schemas.microsoft.com/office/drawing/2014/main" id="{537B8EF9-63DC-2C03-E602-98D011373439}"/>
                </a:ext>
              </a:extLst>
            </p:cNvPr>
            <p:cNvCxnSpPr/>
            <p:nvPr/>
          </p:nvCxnSpPr>
          <p:spPr>
            <a:xfrm flipV="1">
              <a:off x="2770350" y="3222261"/>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9215C520-238D-A7D5-9516-CC636B9EA5FF}"/>
                </a:ext>
              </a:extLst>
            </p:cNvPr>
            <p:cNvCxnSpPr>
              <a:cxnSpLocks/>
            </p:cNvCxnSpPr>
            <p:nvPr/>
          </p:nvCxnSpPr>
          <p:spPr>
            <a:xfrm>
              <a:off x="4055400" y="3238501"/>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A8495582-CFF9-8A94-C900-3FFA5DA77E48}"/>
                </a:ext>
              </a:extLst>
            </p:cNvPr>
            <p:cNvCxnSpPr/>
            <p:nvPr/>
          </p:nvCxnSpPr>
          <p:spPr>
            <a:xfrm flipV="1">
              <a:off x="6391050" y="3261705"/>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F80A62E4-4EE4-40AE-71F7-333B08E1676D}"/>
                </a:ext>
              </a:extLst>
            </p:cNvPr>
            <p:cNvCxnSpPr>
              <a:cxnSpLocks/>
            </p:cNvCxnSpPr>
            <p:nvPr/>
          </p:nvCxnSpPr>
          <p:spPr>
            <a:xfrm>
              <a:off x="7676100" y="3277945"/>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29D3AA55-DA75-907B-21B4-0A60261EB810}"/>
                </a:ext>
              </a:extLst>
            </p:cNvPr>
            <p:cNvCxnSpPr/>
            <p:nvPr/>
          </p:nvCxnSpPr>
          <p:spPr>
            <a:xfrm flipV="1">
              <a:off x="9933900" y="3261705"/>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23993223-CE61-CEE1-3E7C-746C6FA920E8}"/>
                </a:ext>
              </a:extLst>
            </p:cNvPr>
            <p:cNvCxnSpPr>
              <a:cxnSpLocks/>
            </p:cNvCxnSpPr>
            <p:nvPr/>
          </p:nvCxnSpPr>
          <p:spPr>
            <a:xfrm>
              <a:off x="11218950" y="3277945"/>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7" name="文字方塊 26">
            <a:extLst>
              <a:ext uri="{FF2B5EF4-FFF2-40B4-BE49-F238E27FC236}">
                <a16:creationId xmlns:a16="http://schemas.microsoft.com/office/drawing/2014/main" id="{830D6F68-F284-839B-E13D-00BEEEF5178D}"/>
              </a:ext>
            </a:extLst>
          </p:cNvPr>
          <p:cNvSpPr txBox="1"/>
          <p:nvPr/>
        </p:nvSpPr>
        <p:spPr>
          <a:xfrm>
            <a:off x="1053163" y="5036572"/>
            <a:ext cx="2021837" cy="523220"/>
          </a:xfrm>
          <a:prstGeom prst="rect">
            <a:avLst/>
          </a:prstGeom>
          <a:noFill/>
        </p:spPr>
        <p:txBody>
          <a:bodyPr wrap="square" rtlCol="0">
            <a:spAutoFit/>
          </a:bodyPr>
          <a:lstStyle/>
          <a:p>
            <a:pPr algn="r"/>
            <a:r>
              <a:rPr lang="en-US" altLang="zh-TW" sz="2800" b="1" dirty="0"/>
              <a:t>LLM</a:t>
            </a:r>
            <a:endParaRPr lang="zh-TW" altLang="en-US" sz="2800" b="1" dirty="0"/>
          </a:p>
        </p:txBody>
      </p:sp>
      <p:sp>
        <p:nvSpPr>
          <p:cNvPr id="28" name="文字方塊 27">
            <a:extLst>
              <a:ext uri="{FF2B5EF4-FFF2-40B4-BE49-F238E27FC236}">
                <a16:creationId xmlns:a16="http://schemas.microsoft.com/office/drawing/2014/main" id="{6A98FD17-77E7-95AD-A68D-F2B01FA8D569}"/>
              </a:ext>
            </a:extLst>
          </p:cNvPr>
          <p:cNvSpPr txBox="1"/>
          <p:nvPr/>
        </p:nvSpPr>
        <p:spPr>
          <a:xfrm>
            <a:off x="4635913" y="5058630"/>
            <a:ext cx="2021837" cy="523220"/>
          </a:xfrm>
          <a:prstGeom prst="rect">
            <a:avLst/>
          </a:prstGeom>
          <a:noFill/>
        </p:spPr>
        <p:txBody>
          <a:bodyPr wrap="square" rtlCol="0">
            <a:spAutoFit/>
          </a:bodyPr>
          <a:lstStyle/>
          <a:p>
            <a:pPr algn="r"/>
            <a:r>
              <a:rPr lang="en-US" altLang="zh-TW" sz="2800" b="1" dirty="0"/>
              <a:t>LLM</a:t>
            </a:r>
            <a:endParaRPr lang="zh-TW" altLang="en-US" sz="2800" b="1" dirty="0"/>
          </a:p>
        </p:txBody>
      </p:sp>
      <p:sp>
        <p:nvSpPr>
          <p:cNvPr id="29" name="文字方塊 28">
            <a:extLst>
              <a:ext uri="{FF2B5EF4-FFF2-40B4-BE49-F238E27FC236}">
                <a16:creationId xmlns:a16="http://schemas.microsoft.com/office/drawing/2014/main" id="{21830557-2576-0708-E415-401A1D0D7832}"/>
              </a:ext>
            </a:extLst>
          </p:cNvPr>
          <p:cNvSpPr txBox="1"/>
          <p:nvPr/>
        </p:nvSpPr>
        <p:spPr>
          <a:xfrm>
            <a:off x="8218800" y="5020092"/>
            <a:ext cx="2021837" cy="523220"/>
          </a:xfrm>
          <a:prstGeom prst="rect">
            <a:avLst/>
          </a:prstGeom>
          <a:noFill/>
        </p:spPr>
        <p:txBody>
          <a:bodyPr wrap="square" rtlCol="0">
            <a:spAutoFit/>
          </a:bodyPr>
          <a:lstStyle/>
          <a:p>
            <a:pPr algn="r"/>
            <a:r>
              <a:rPr lang="en-US" altLang="zh-TW" sz="2800" b="1" dirty="0"/>
              <a:t>LLM</a:t>
            </a:r>
            <a:endParaRPr lang="zh-TW" altLang="en-US" sz="2800" b="1" dirty="0"/>
          </a:p>
        </p:txBody>
      </p:sp>
      <p:sp>
        <p:nvSpPr>
          <p:cNvPr id="30" name="文字方塊 29">
            <a:extLst>
              <a:ext uri="{FF2B5EF4-FFF2-40B4-BE49-F238E27FC236}">
                <a16:creationId xmlns:a16="http://schemas.microsoft.com/office/drawing/2014/main" id="{2339F116-077C-3451-8CCD-CF437D5A749A}"/>
              </a:ext>
            </a:extLst>
          </p:cNvPr>
          <p:cNvSpPr txBox="1"/>
          <p:nvPr/>
        </p:nvSpPr>
        <p:spPr>
          <a:xfrm>
            <a:off x="0" y="2314063"/>
            <a:ext cx="1794825" cy="830997"/>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過 </a:t>
            </a:r>
            <a:r>
              <a:rPr lang="en-US" altLang="zh-TW" sz="2400" dirty="0">
                <a:latin typeface="微軟正黑體" panose="020B0604030504040204" pitchFamily="34" charset="-120"/>
                <a:ea typeface="微軟正黑體" panose="020B0604030504040204" pitchFamily="34" charset="-120"/>
              </a:rPr>
              <a:t>Strong Baseline</a:t>
            </a:r>
            <a:endParaRPr lang="zh-TW" altLang="en-US" sz="2400" dirty="0">
              <a:latin typeface="微軟正黑體" panose="020B0604030504040204" pitchFamily="34" charset="-120"/>
              <a:ea typeface="微軟正黑體" panose="020B0604030504040204" pitchFamily="34" charset="-120"/>
            </a:endParaRPr>
          </a:p>
        </p:txBody>
      </p:sp>
      <p:pic>
        <p:nvPicPr>
          <p:cNvPr id="3074" name="Picture 2">
            <a:extLst>
              <a:ext uri="{FF2B5EF4-FFF2-40B4-BE49-F238E27FC236}">
                <a16:creationId xmlns:a16="http://schemas.microsoft.com/office/drawing/2014/main" id="{D74D8A09-94D0-7A4E-07DA-51910FCE03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4081" y="2078846"/>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047E5175-8C57-110D-BBA3-2CF62F7DCE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9725" y="2047954"/>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B3A1F98D-F8D9-157A-E9CA-49A7DDBD7E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05250" y="2000742"/>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a:extLst>
              <a:ext uri="{FF2B5EF4-FFF2-40B4-BE49-F238E27FC236}">
                <a16:creationId xmlns:a16="http://schemas.microsoft.com/office/drawing/2014/main" id="{E4FA1AB6-CEB5-30DB-1B0A-8021D5868C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9400" y="2033561"/>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a:extLst>
              <a:ext uri="{FF2B5EF4-FFF2-40B4-BE49-F238E27FC236}">
                <a16:creationId xmlns:a16="http://schemas.microsoft.com/office/drawing/2014/main" id="{0A1B3E7A-D2E1-55AB-AE91-FA1B763876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29718" y="2000742"/>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34" name="文字方塊 33">
            <a:extLst>
              <a:ext uri="{FF2B5EF4-FFF2-40B4-BE49-F238E27FC236}">
                <a16:creationId xmlns:a16="http://schemas.microsoft.com/office/drawing/2014/main" id="{DCE5FFFB-12AE-E271-BF1C-99F80F2F0796}"/>
              </a:ext>
            </a:extLst>
          </p:cNvPr>
          <p:cNvSpPr txBox="1"/>
          <p:nvPr/>
        </p:nvSpPr>
        <p:spPr>
          <a:xfrm>
            <a:off x="486427" y="5603604"/>
            <a:ext cx="6314302" cy="461665"/>
          </a:xfrm>
          <a:prstGeom prst="rect">
            <a:avLst/>
          </a:prstGeom>
          <a:noFill/>
        </p:spPr>
        <p:txBody>
          <a:bodyPr wrap="square">
            <a:spAutoFit/>
          </a:bodyPr>
          <a:lstStyle/>
          <a:p>
            <a:r>
              <a:rPr lang="zh-TW" altLang="en-US" sz="2400" dirty="0"/>
              <a:t>AIDE: The Machine Learning Engineer Agent</a:t>
            </a:r>
          </a:p>
        </p:txBody>
      </p:sp>
      <p:sp>
        <p:nvSpPr>
          <p:cNvPr id="36" name="文字方塊 35">
            <a:extLst>
              <a:ext uri="{FF2B5EF4-FFF2-40B4-BE49-F238E27FC236}">
                <a16:creationId xmlns:a16="http://schemas.microsoft.com/office/drawing/2014/main" id="{7997E2F6-F674-F7C7-97EF-9FAA415B6178}"/>
              </a:ext>
            </a:extLst>
          </p:cNvPr>
          <p:cNvSpPr txBox="1"/>
          <p:nvPr/>
        </p:nvSpPr>
        <p:spPr>
          <a:xfrm>
            <a:off x="6121995" y="5690422"/>
            <a:ext cx="6314302" cy="369332"/>
          </a:xfrm>
          <a:prstGeom prst="rect">
            <a:avLst/>
          </a:prstGeom>
          <a:noFill/>
        </p:spPr>
        <p:txBody>
          <a:bodyPr wrap="square">
            <a:spAutoFit/>
          </a:bodyPr>
          <a:lstStyle/>
          <a:p>
            <a:r>
              <a:rPr lang="zh-TW" altLang="en-US" dirty="0"/>
              <a:t>https://arxiv.org/abs/2502.13138</a:t>
            </a:r>
          </a:p>
        </p:txBody>
      </p:sp>
      <p:sp>
        <p:nvSpPr>
          <p:cNvPr id="38" name="文字方塊 37">
            <a:extLst>
              <a:ext uri="{FF2B5EF4-FFF2-40B4-BE49-F238E27FC236}">
                <a16:creationId xmlns:a16="http://schemas.microsoft.com/office/drawing/2014/main" id="{39A8AC15-B0DE-297E-7708-1A04BEB67208}"/>
              </a:ext>
            </a:extLst>
          </p:cNvPr>
          <p:cNvSpPr txBox="1"/>
          <p:nvPr/>
        </p:nvSpPr>
        <p:spPr>
          <a:xfrm>
            <a:off x="8268228" y="6401953"/>
            <a:ext cx="3973200" cy="375552"/>
          </a:xfrm>
          <a:prstGeom prst="rect">
            <a:avLst/>
          </a:prstGeom>
          <a:noFill/>
        </p:spPr>
        <p:txBody>
          <a:bodyPr wrap="square">
            <a:spAutoFit/>
          </a:bodyPr>
          <a:lstStyle/>
          <a:p>
            <a:r>
              <a:rPr lang="en-US" altLang="zh-TW" dirty="0"/>
              <a:t>https://arxiv.org/abs/2410.20424</a:t>
            </a:r>
            <a:endParaRPr lang="zh-TW" altLang="en-US" dirty="0"/>
          </a:p>
        </p:txBody>
      </p:sp>
      <p:sp>
        <p:nvSpPr>
          <p:cNvPr id="40" name="文字方塊 39">
            <a:extLst>
              <a:ext uri="{FF2B5EF4-FFF2-40B4-BE49-F238E27FC236}">
                <a16:creationId xmlns:a16="http://schemas.microsoft.com/office/drawing/2014/main" id="{69EA29C1-BD02-2C37-5A50-97A396A24E9B}"/>
              </a:ext>
            </a:extLst>
          </p:cNvPr>
          <p:cNvSpPr txBox="1"/>
          <p:nvPr/>
        </p:nvSpPr>
        <p:spPr>
          <a:xfrm>
            <a:off x="486427" y="6094081"/>
            <a:ext cx="14180432" cy="375552"/>
          </a:xfrm>
          <a:prstGeom prst="rect">
            <a:avLst/>
          </a:prstGeom>
          <a:noFill/>
        </p:spPr>
        <p:txBody>
          <a:bodyPr wrap="square">
            <a:spAutoFit/>
          </a:bodyPr>
          <a:lstStyle/>
          <a:p>
            <a:pPr algn="l">
              <a:lnSpc>
                <a:spcPts val="2099"/>
              </a:lnSpc>
              <a:spcAft>
                <a:spcPts val="900"/>
              </a:spcAft>
            </a:pPr>
            <a:r>
              <a:rPr lang="en-US" altLang="zh-TW" sz="2400" dirty="0" err="1"/>
              <a:t>AutoKaggle</a:t>
            </a:r>
            <a:r>
              <a:rPr lang="en-US" altLang="zh-TW" sz="2400" dirty="0"/>
              <a:t>: A Multi-Agent Framework for Autonomous Data Science Competitions</a:t>
            </a:r>
          </a:p>
        </p:txBody>
      </p:sp>
    </p:spTree>
    <p:extLst>
      <p:ext uri="{BB962C8B-B14F-4D97-AF65-F5344CB8AC3E}">
        <p14:creationId xmlns:p14="http://schemas.microsoft.com/office/powerpoint/2010/main" val="324371159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1FC0A9-3004-4796-81F0-90D33B83D8A7}"/>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AI</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Agent </a:t>
            </a:r>
            <a:r>
              <a:rPr lang="zh-TW" altLang="en-US" dirty="0">
                <a:latin typeface="微軟正黑體" panose="020B0604030504040204" pitchFamily="34" charset="-120"/>
                <a:ea typeface="微軟正黑體" panose="020B0604030504040204" pitchFamily="34" charset="-120"/>
              </a:rPr>
              <a:t>舉例：用 </a:t>
            </a:r>
            <a:r>
              <a:rPr lang="en-US" altLang="zh-TW" dirty="0">
                <a:latin typeface="微軟正黑體" panose="020B0604030504040204" pitchFamily="34" charset="-120"/>
                <a:ea typeface="微軟正黑體" panose="020B0604030504040204" pitchFamily="34" charset="-120"/>
              </a:rPr>
              <a:t>AI</a:t>
            </a:r>
            <a:r>
              <a:rPr lang="zh-TW" altLang="en-US" dirty="0">
                <a:latin typeface="微軟正黑體" panose="020B0604030504040204" pitchFamily="34" charset="-120"/>
                <a:ea typeface="微軟正黑體" panose="020B0604030504040204" pitchFamily="34" charset="-120"/>
              </a:rPr>
              <a:t> 做研究</a:t>
            </a:r>
            <a:endParaRPr lang="zh-TW" altLang="en-US" dirty="0"/>
          </a:p>
        </p:txBody>
      </p:sp>
      <p:sp>
        <p:nvSpPr>
          <p:cNvPr id="3" name="內容版面配置區 2">
            <a:extLst>
              <a:ext uri="{FF2B5EF4-FFF2-40B4-BE49-F238E27FC236}">
                <a16:creationId xmlns:a16="http://schemas.microsoft.com/office/drawing/2014/main" id="{017003BF-FBEF-AB3E-E16A-8F76085AE80A}"/>
              </a:ext>
            </a:extLst>
          </p:cNvPr>
          <p:cNvSpPr>
            <a:spLocks noGrp="1"/>
          </p:cNvSpPr>
          <p:nvPr>
            <p:ph idx="1"/>
          </p:nvPr>
        </p:nvSpPr>
        <p:spPr/>
        <p:txBody>
          <a:bodyPr/>
          <a:lstStyle/>
          <a:p>
            <a:endParaRPr lang="en-US" altLang="zh-TW" b="1" i="0" dirty="0">
              <a:solidFill>
                <a:srgbClr val="202124"/>
              </a:solidFill>
              <a:effectLst/>
              <a:latin typeface="Google Sans"/>
            </a:endParaRPr>
          </a:p>
        </p:txBody>
      </p:sp>
      <p:sp>
        <p:nvSpPr>
          <p:cNvPr id="5" name="文字方塊 4">
            <a:extLst>
              <a:ext uri="{FF2B5EF4-FFF2-40B4-BE49-F238E27FC236}">
                <a16:creationId xmlns:a16="http://schemas.microsoft.com/office/drawing/2014/main" id="{BE6214E1-735E-1606-92CA-546C27FF75A7}"/>
              </a:ext>
            </a:extLst>
          </p:cNvPr>
          <p:cNvSpPr txBox="1"/>
          <p:nvPr/>
        </p:nvSpPr>
        <p:spPr>
          <a:xfrm>
            <a:off x="639462" y="6333407"/>
            <a:ext cx="1091307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https://research.google/blog/accelerating-scientific-breakthroughs-with-an-ai-co-scientist/</a:t>
            </a:r>
            <a:endParaRPr lang="zh-TW" altLang="en-US" dirty="0"/>
          </a:p>
        </p:txBody>
      </p:sp>
      <p:pic>
        <p:nvPicPr>
          <p:cNvPr id="5126" name="Picture 6" descr="AICoScientist-2-Overview">
            <a:extLst>
              <a:ext uri="{FF2B5EF4-FFF2-40B4-BE49-F238E27FC236}">
                <a16:creationId xmlns:a16="http://schemas.microsoft.com/office/drawing/2014/main" id="{BD55AB3B-73CC-9579-2EA4-0E7527C01D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1509713"/>
            <a:ext cx="11906250" cy="466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73488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3F53E4-799C-D753-5E84-6262FC80EC97}"/>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邁向更加真實的互動情境</a:t>
            </a:r>
          </a:p>
        </p:txBody>
      </p:sp>
      <p:sp>
        <p:nvSpPr>
          <p:cNvPr id="8" name="矩形: 圓角 7">
            <a:extLst>
              <a:ext uri="{FF2B5EF4-FFF2-40B4-BE49-F238E27FC236}">
                <a16:creationId xmlns:a16="http://schemas.microsoft.com/office/drawing/2014/main" id="{926DCD93-5863-A66E-4302-6188E27A67C2}"/>
              </a:ext>
            </a:extLst>
          </p:cNvPr>
          <p:cNvSpPr/>
          <p:nvPr/>
        </p:nvSpPr>
        <p:spPr>
          <a:xfrm>
            <a:off x="260850" y="2658332"/>
            <a:ext cx="1800000" cy="360000"/>
          </a:xfrm>
          <a:prstGeom prst="roundRect">
            <a:avLst/>
          </a:prstGeom>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goal</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矩形: 圓角 8">
            <a:extLst>
              <a:ext uri="{FF2B5EF4-FFF2-40B4-BE49-F238E27FC236}">
                <a16:creationId xmlns:a16="http://schemas.microsoft.com/office/drawing/2014/main" id="{6C4566C7-5666-38B1-98E0-8DC194CC4549}"/>
              </a:ext>
            </a:extLst>
          </p:cNvPr>
          <p:cNvSpPr/>
          <p:nvPr/>
        </p:nvSpPr>
        <p:spPr>
          <a:xfrm>
            <a:off x="2060850" y="2658332"/>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obs</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1</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矩形: 圓角 9">
            <a:extLst>
              <a:ext uri="{FF2B5EF4-FFF2-40B4-BE49-F238E27FC236}">
                <a16:creationId xmlns:a16="http://schemas.microsoft.com/office/drawing/2014/main" id="{BE2F7699-9C20-67B4-66D5-A92F8CDFE970}"/>
              </a:ext>
            </a:extLst>
          </p:cNvPr>
          <p:cNvSpPr/>
          <p:nvPr/>
        </p:nvSpPr>
        <p:spPr>
          <a:xfrm>
            <a:off x="5652150" y="2658332"/>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obs</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2</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矩形: 圓角 10">
            <a:extLst>
              <a:ext uri="{FF2B5EF4-FFF2-40B4-BE49-F238E27FC236}">
                <a16:creationId xmlns:a16="http://schemas.microsoft.com/office/drawing/2014/main" id="{D12BEEF8-C55B-982A-AC19-0C4E684910E2}"/>
              </a:ext>
            </a:extLst>
          </p:cNvPr>
          <p:cNvSpPr/>
          <p:nvPr/>
        </p:nvSpPr>
        <p:spPr>
          <a:xfrm>
            <a:off x="3866025" y="2658332"/>
            <a:ext cx="180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action 1</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2F683669-52F8-0706-68B9-A0AC3B857068}"/>
              </a:ext>
            </a:extLst>
          </p:cNvPr>
          <p:cNvSpPr/>
          <p:nvPr/>
        </p:nvSpPr>
        <p:spPr>
          <a:xfrm>
            <a:off x="7455150" y="2658332"/>
            <a:ext cx="180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action 2</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3" name="矩形: 圓角 12">
            <a:extLst>
              <a:ext uri="{FF2B5EF4-FFF2-40B4-BE49-F238E27FC236}">
                <a16:creationId xmlns:a16="http://schemas.microsoft.com/office/drawing/2014/main" id="{7ACB42CA-564D-E9FB-5906-BB0739CED4A2}"/>
              </a:ext>
            </a:extLst>
          </p:cNvPr>
          <p:cNvSpPr/>
          <p:nvPr/>
        </p:nvSpPr>
        <p:spPr>
          <a:xfrm>
            <a:off x="9255150" y="2658332"/>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obs</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3</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47E66764-CC40-61AF-CC77-737E05A23AD2}"/>
              </a:ext>
            </a:extLst>
          </p:cNvPr>
          <p:cNvSpPr/>
          <p:nvPr/>
        </p:nvSpPr>
        <p:spPr>
          <a:xfrm>
            <a:off x="11055150" y="2658332"/>
            <a:ext cx="180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action 3</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0" name="文字方塊 29">
            <a:extLst>
              <a:ext uri="{FF2B5EF4-FFF2-40B4-BE49-F238E27FC236}">
                <a16:creationId xmlns:a16="http://schemas.microsoft.com/office/drawing/2014/main" id="{4D6A8B57-290D-D081-6D13-BFD9BDAAC5E9}"/>
              </a:ext>
            </a:extLst>
          </p:cNvPr>
          <p:cNvSpPr txBox="1"/>
          <p:nvPr/>
        </p:nvSpPr>
        <p:spPr>
          <a:xfrm>
            <a:off x="260850" y="1943677"/>
            <a:ext cx="17913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回合制互動</a:t>
            </a:r>
          </a:p>
        </p:txBody>
      </p:sp>
      <p:sp>
        <p:nvSpPr>
          <p:cNvPr id="31" name="文字方塊 30">
            <a:extLst>
              <a:ext uri="{FF2B5EF4-FFF2-40B4-BE49-F238E27FC236}">
                <a16:creationId xmlns:a16="http://schemas.microsoft.com/office/drawing/2014/main" id="{0E647139-B5A5-5E1D-8C9E-8F1A3C2E6D18}"/>
              </a:ext>
            </a:extLst>
          </p:cNvPr>
          <p:cNvSpPr txBox="1"/>
          <p:nvPr/>
        </p:nvSpPr>
        <p:spPr>
          <a:xfrm>
            <a:off x="260850" y="3478726"/>
            <a:ext cx="17913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即時互動</a:t>
            </a:r>
          </a:p>
        </p:txBody>
      </p:sp>
      <p:sp>
        <p:nvSpPr>
          <p:cNvPr id="32" name="矩形: 圓角 31">
            <a:extLst>
              <a:ext uri="{FF2B5EF4-FFF2-40B4-BE49-F238E27FC236}">
                <a16:creationId xmlns:a16="http://schemas.microsoft.com/office/drawing/2014/main" id="{BD196FFD-6FA0-B122-DE5F-AEF4164BC925}"/>
              </a:ext>
            </a:extLst>
          </p:cNvPr>
          <p:cNvSpPr/>
          <p:nvPr/>
        </p:nvSpPr>
        <p:spPr>
          <a:xfrm>
            <a:off x="260850" y="4668415"/>
            <a:ext cx="1800000" cy="360000"/>
          </a:xfrm>
          <a:prstGeom prst="roundRect">
            <a:avLst/>
          </a:prstGeom>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goal</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3" name="矩形: 圓角 32">
            <a:extLst>
              <a:ext uri="{FF2B5EF4-FFF2-40B4-BE49-F238E27FC236}">
                <a16:creationId xmlns:a16="http://schemas.microsoft.com/office/drawing/2014/main" id="{627EA31A-CD14-2E4C-B625-BA36BF4EF25F}"/>
              </a:ext>
            </a:extLst>
          </p:cNvPr>
          <p:cNvSpPr/>
          <p:nvPr/>
        </p:nvSpPr>
        <p:spPr>
          <a:xfrm>
            <a:off x="2060849" y="4274295"/>
            <a:ext cx="1277437"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obs</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1</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矩形: 圓角 33">
            <a:extLst>
              <a:ext uri="{FF2B5EF4-FFF2-40B4-BE49-F238E27FC236}">
                <a16:creationId xmlns:a16="http://schemas.microsoft.com/office/drawing/2014/main" id="{5AA8212F-6F1D-70B3-A296-02B636005E3F}"/>
              </a:ext>
            </a:extLst>
          </p:cNvPr>
          <p:cNvSpPr/>
          <p:nvPr/>
        </p:nvSpPr>
        <p:spPr>
          <a:xfrm>
            <a:off x="3338286" y="5148524"/>
            <a:ext cx="1611085"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action 1</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5" name="矩形: 圓角 34">
            <a:extLst>
              <a:ext uri="{FF2B5EF4-FFF2-40B4-BE49-F238E27FC236}">
                <a16:creationId xmlns:a16="http://schemas.microsoft.com/office/drawing/2014/main" id="{DC479E08-A7D5-BFA9-3309-3DF83520CA9D}"/>
              </a:ext>
            </a:extLst>
          </p:cNvPr>
          <p:cNvSpPr/>
          <p:nvPr/>
        </p:nvSpPr>
        <p:spPr>
          <a:xfrm>
            <a:off x="4470401" y="4274295"/>
            <a:ext cx="2501897" cy="360000"/>
          </a:xfrm>
          <a:prstGeom prst="roundRect">
            <a:avLst/>
          </a:prstGeom>
          <a:solidFill>
            <a:schemeClr val="accent1">
              <a:lumMod val="40000"/>
              <a:lumOff val="6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obs</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2</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6" name="矩形: 圓角 35">
            <a:extLst>
              <a:ext uri="{FF2B5EF4-FFF2-40B4-BE49-F238E27FC236}">
                <a16:creationId xmlns:a16="http://schemas.microsoft.com/office/drawing/2014/main" id="{5F00FA24-75EB-48CC-D146-746545C20295}"/>
              </a:ext>
            </a:extLst>
          </p:cNvPr>
          <p:cNvSpPr/>
          <p:nvPr/>
        </p:nvSpPr>
        <p:spPr>
          <a:xfrm>
            <a:off x="5243566" y="5148524"/>
            <a:ext cx="1903815" cy="360000"/>
          </a:xfrm>
          <a:prstGeom prst="roundRect">
            <a:avLst/>
          </a:prstGeom>
          <a:solidFill>
            <a:schemeClr val="accent4">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action 2</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9" name="文字方塊 38">
            <a:extLst>
              <a:ext uri="{FF2B5EF4-FFF2-40B4-BE49-F238E27FC236}">
                <a16:creationId xmlns:a16="http://schemas.microsoft.com/office/drawing/2014/main" id="{F149E785-6C0F-5FFB-7CE2-31738EF3C235}"/>
              </a:ext>
            </a:extLst>
          </p:cNvPr>
          <p:cNvSpPr txBox="1"/>
          <p:nvPr/>
        </p:nvSpPr>
        <p:spPr>
          <a:xfrm>
            <a:off x="3421680" y="5946310"/>
            <a:ext cx="333375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立刻轉換行動</a:t>
            </a:r>
          </a:p>
        </p:txBody>
      </p:sp>
      <p:cxnSp>
        <p:nvCxnSpPr>
          <p:cNvPr id="41" name="直線單箭頭接點 40">
            <a:extLst>
              <a:ext uri="{FF2B5EF4-FFF2-40B4-BE49-F238E27FC236}">
                <a16:creationId xmlns:a16="http://schemas.microsoft.com/office/drawing/2014/main" id="{8426E8EF-8A13-6DDC-0526-DFBD01790B02}"/>
              </a:ext>
            </a:extLst>
          </p:cNvPr>
          <p:cNvCxnSpPr>
            <a:cxnSpLocks/>
          </p:cNvCxnSpPr>
          <p:nvPr/>
        </p:nvCxnSpPr>
        <p:spPr>
          <a:xfrm flipV="1">
            <a:off x="5107605" y="5385393"/>
            <a:ext cx="0" cy="56091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文字方塊 2">
            <a:extLst>
              <a:ext uri="{FF2B5EF4-FFF2-40B4-BE49-F238E27FC236}">
                <a16:creationId xmlns:a16="http://schemas.microsoft.com/office/drawing/2014/main" id="{9E3BA6FA-1633-F6B6-4D39-5582255885F6}"/>
              </a:ext>
            </a:extLst>
          </p:cNvPr>
          <p:cNvSpPr txBox="1"/>
          <p:nvPr/>
        </p:nvSpPr>
        <p:spPr>
          <a:xfrm>
            <a:off x="8613601" y="4625304"/>
            <a:ext cx="3035100" cy="523220"/>
          </a:xfrm>
          <a:prstGeom prst="rect">
            <a:avLst/>
          </a:prstGeom>
          <a:noFill/>
        </p:spPr>
        <p:txBody>
          <a:bodyPr wrap="square" rtlCol="0">
            <a:spAutoFit/>
          </a:bodyPr>
          <a:lstStyle/>
          <a:p>
            <a:r>
              <a:rPr lang="zh-TW" altLang="en-US" sz="2800" dirty="0">
                <a:latin typeface="微軟正黑體" panose="020B0604030504040204" pitchFamily="34" charset="-120"/>
                <a:ea typeface="微軟正黑體" panose="020B0604030504040204" pitchFamily="34" charset="-120"/>
              </a:rPr>
              <a:t>例如：語音對話</a:t>
            </a:r>
          </a:p>
        </p:txBody>
      </p:sp>
    </p:spTree>
    <p:extLst>
      <p:ext uri="{BB962C8B-B14F-4D97-AF65-F5344CB8AC3E}">
        <p14:creationId xmlns:p14="http://schemas.microsoft.com/office/powerpoint/2010/main" val="408208768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animBg="1"/>
      <p:bldP spid="34" grpId="0" animBg="1"/>
      <p:bldP spid="35" grpId="0" animBg="1"/>
      <p:bldP spid="36" grpId="0" animBg="1"/>
      <p:bldP spid="39"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CEDCDF-4E95-F07B-5234-2EAD901F3B53}"/>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邁向更加真實的互動情境</a:t>
            </a:r>
            <a:endParaRPr lang="zh-TW" altLang="en-US" dirty="0"/>
          </a:p>
        </p:txBody>
      </p:sp>
      <p:cxnSp>
        <p:nvCxnSpPr>
          <p:cNvPr id="4" name="直線接點 3">
            <a:extLst>
              <a:ext uri="{FF2B5EF4-FFF2-40B4-BE49-F238E27FC236}">
                <a16:creationId xmlns:a16="http://schemas.microsoft.com/office/drawing/2014/main" id="{FE1DEC4A-F4EB-B3FD-01B8-75C69ACD0FB1}"/>
              </a:ext>
            </a:extLst>
          </p:cNvPr>
          <p:cNvCxnSpPr>
            <a:cxnSpLocks/>
          </p:cNvCxnSpPr>
          <p:nvPr/>
        </p:nvCxnSpPr>
        <p:spPr>
          <a:xfrm>
            <a:off x="2053041" y="5051556"/>
            <a:ext cx="959907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直線接點 4">
            <a:extLst>
              <a:ext uri="{FF2B5EF4-FFF2-40B4-BE49-F238E27FC236}">
                <a16:creationId xmlns:a16="http://schemas.microsoft.com/office/drawing/2014/main" id="{B5DDC192-4BB9-48CA-72E5-322DE150A2C2}"/>
              </a:ext>
            </a:extLst>
          </p:cNvPr>
          <p:cNvCxnSpPr>
            <a:cxnSpLocks/>
          </p:cNvCxnSpPr>
          <p:nvPr/>
        </p:nvCxnSpPr>
        <p:spPr>
          <a:xfrm>
            <a:off x="2053041" y="3181807"/>
            <a:ext cx="9648306" cy="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B9DA093D-10A7-5204-21A7-D8450BADA5EB}"/>
              </a:ext>
            </a:extLst>
          </p:cNvPr>
          <p:cNvSpPr txBox="1"/>
          <p:nvPr/>
        </p:nvSpPr>
        <p:spPr>
          <a:xfrm>
            <a:off x="913757" y="3712165"/>
            <a:ext cx="773723"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User</a:t>
            </a:r>
          </a:p>
        </p:txBody>
      </p:sp>
      <p:pic>
        <p:nvPicPr>
          <p:cNvPr id="8" name="Google Shape;106;p16">
            <a:extLst>
              <a:ext uri="{FF2B5EF4-FFF2-40B4-BE49-F238E27FC236}">
                <a16:creationId xmlns:a16="http://schemas.microsoft.com/office/drawing/2014/main" id="{243DE93A-B49D-A2D2-FBFC-60DF6B61666D}"/>
              </a:ext>
            </a:extLst>
          </p:cNvPr>
          <p:cNvPicPr preferRelativeResize="0"/>
          <p:nvPr/>
        </p:nvPicPr>
        <p:blipFill>
          <a:blip r:embed="rId2">
            <a:alphaModFix/>
            <a:duotone>
              <a:schemeClr val="accent2">
                <a:shade val="45000"/>
                <a:satMod val="135000"/>
              </a:schemeClr>
              <a:prstClr val="white"/>
            </a:duotone>
          </a:blip>
          <a:stretch>
            <a:fillRect/>
          </a:stretch>
        </p:blipFill>
        <p:spPr>
          <a:xfrm flipH="1">
            <a:off x="2303892" y="2865090"/>
            <a:ext cx="2416081" cy="628753"/>
          </a:xfrm>
          <a:prstGeom prst="rect">
            <a:avLst/>
          </a:prstGeom>
          <a:noFill/>
          <a:ln>
            <a:noFill/>
          </a:ln>
        </p:spPr>
      </p:pic>
      <p:sp>
        <p:nvSpPr>
          <p:cNvPr id="9" name="文字方塊 8">
            <a:extLst>
              <a:ext uri="{FF2B5EF4-FFF2-40B4-BE49-F238E27FC236}">
                <a16:creationId xmlns:a16="http://schemas.microsoft.com/office/drawing/2014/main" id="{9032F1AD-2F17-03BA-4FC5-3DE2F97E8691}"/>
              </a:ext>
            </a:extLst>
          </p:cNvPr>
          <p:cNvSpPr txBox="1"/>
          <p:nvPr/>
        </p:nvSpPr>
        <p:spPr>
          <a:xfrm>
            <a:off x="2250961" y="2733233"/>
            <a:ext cx="77372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tell</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40809546-740E-05F9-271C-64B2AE84022D}"/>
              </a:ext>
            </a:extLst>
          </p:cNvPr>
          <p:cNvSpPr txBox="1"/>
          <p:nvPr/>
        </p:nvSpPr>
        <p:spPr>
          <a:xfrm>
            <a:off x="2759519" y="2733233"/>
            <a:ext cx="77372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文字方塊 10">
            <a:extLst>
              <a:ext uri="{FF2B5EF4-FFF2-40B4-BE49-F238E27FC236}">
                <a16:creationId xmlns:a16="http://schemas.microsoft.com/office/drawing/2014/main" id="{5BA09770-9530-BC11-5960-B33C7DB970AE}"/>
              </a:ext>
            </a:extLst>
          </p:cNvPr>
          <p:cNvSpPr txBox="1"/>
          <p:nvPr/>
        </p:nvSpPr>
        <p:spPr>
          <a:xfrm>
            <a:off x="3205227" y="2733233"/>
            <a:ext cx="77372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2" name="文字方塊 11">
            <a:extLst>
              <a:ext uri="{FF2B5EF4-FFF2-40B4-BE49-F238E27FC236}">
                <a16:creationId xmlns:a16="http://schemas.microsoft.com/office/drawing/2014/main" id="{7E47CEAC-9B77-B110-5D15-5E1335D1D38A}"/>
              </a:ext>
            </a:extLst>
          </p:cNvPr>
          <p:cNvSpPr txBox="1"/>
          <p:nvPr/>
        </p:nvSpPr>
        <p:spPr>
          <a:xfrm>
            <a:off x="3616103" y="2733233"/>
            <a:ext cx="103185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story</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3" name="Google Shape;106;p16">
            <a:extLst>
              <a:ext uri="{FF2B5EF4-FFF2-40B4-BE49-F238E27FC236}">
                <a16:creationId xmlns:a16="http://schemas.microsoft.com/office/drawing/2014/main" id="{DC8D8FB9-9768-B660-3049-56F9C55E728F}"/>
              </a:ext>
            </a:extLst>
          </p:cNvPr>
          <p:cNvPicPr preferRelativeResize="0"/>
          <p:nvPr/>
        </p:nvPicPr>
        <p:blipFill>
          <a:blip r:embed="rId2">
            <a:alphaModFix/>
          </a:blip>
          <a:stretch>
            <a:fillRect/>
          </a:stretch>
        </p:blipFill>
        <p:spPr>
          <a:xfrm flipH="1">
            <a:off x="4746762" y="4751759"/>
            <a:ext cx="4400552" cy="628753"/>
          </a:xfrm>
          <a:prstGeom prst="rect">
            <a:avLst/>
          </a:prstGeom>
          <a:noFill/>
          <a:ln>
            <a:noFill/>
          </a:ln>
        </p:spPr>
      </p:pic>
      <p:pic>
        <p:nvPicPr>
          <p:cNvPr id="14" name="Google Shape;106;p16">
            <a:extLst>
              <a:ext uri="{FF2B5EF4-FFF2-40B4-BE49-F238E27FC236}">
                <a16:creationId xmlns:a16="http://schemas.microsoft.com/office/drawing/2014/main" id="{DA99BD4C-E519-0DB6-B633-0BE6CDC3B001}"/>
              </a:ext>
            </a:extLst>
          </p:cNvPr>
          <p:cNvPicPr preferRelativeResize="0"/>
          <p:nvPr/>
        </p:nvPicPr>
        <p:blipFill>
          <a:blip r:embed="rId2">
            <a:alphaModFix/>
            <a:duotone>
              <a:schemeClr val="accent2">
                <a:shade val="45000"/>
                <a:satMod val="135000"/>
              </a:schemeClr>
              <a:prstClr val="white"/>
            </a:duotone>
          </a:blip>
          <a:stretch>
            <a:fillRect/>
          </a:stretch>
        </p:blipFill>
        <p:spPr>
          <a:xfrm flipH="1">
            <a:off x="6724733" y="2865326"/>
            <a:ext cx="317381" cy="628753"/>
          </a:xfrm>
          <a:prstGeom prst="rect">
            <a:avLst/>
          </a:prstGeom>
          <a:noFill/>
          <a:ln>
            <a:noFill/>
          </a:ln>
        </p:spPr>
      </p:pic>
      <p:sp>
        <p:nvSpPr>
          <p:cNvPr id="16" name="文字方塊 15">
            <a:extLst>
              <a:ext uri="{FF2B5EF4-FFF2-40B4-BE49-F238E27FC236}">
                <a16:creationId xmlns:a16="http://schemas.microsoft.com/office/drawing/2014/main" id="{2F17FF4B-92AB-1633-56F8-8FD1A9156C93}"/>
              </a:ext>
            </a:extLst>
          </p:cNvPr>
          <p:cNvSpPr txBox="1"/>
          <p:nvPr/>
        </p:nvSpPr>
        <p:spPr>
          <a:xfrm>
            <a:off x="6046869" y="2733233"/>
            <a:ext cx="171795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ok</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7" name="Google Shape;106;p16">
            <a:extLst>
              <a:ext uri="{FF2B5EF4-FFF2-40B4-BE49-F238E27FC236}">
                <a16:creationId xmlns:a16="http://schemas.microsoft.com/office/drawing/2014/main" id="{E6FABB09-7487-B42A-A01D-FD8E4DD21010}"/>
              </a:ext>
            </a:extLst>
          </p:cNvPr>
          <p:cNvPicPr preferRelativeResize="0"/>
          <p:nvPr/>
        </p:nvPicPr>
        <p:blipFill>
          <a:blip r:embed="rId2">
            <a:alphaModFix/>
            <a:duotone>
              <a:schemeClr val="accent2">
                <a:shade val="45000"/>
                <a:satMod val="135000"/>
              </a:schemeClr>
              <a:prstClr val="white"/>
            </a:duotone>
          </a:blip>
          <a:stretch>
            <a:fillRect/>
          </a:stretch>
        </p:blipFill>
        <p:spPr>
          <a:xfrm flipH="1">
            <a:off x="8462805" y="2885344"/>
            <a:ext cx="3076854" cy="628753"/>
          </a:xfrm>
          <a:prstGeom prst="rect">
            <a:avLst/>
          </a:prstGeom>
          <a:noFill/>
          <a:ln>
            <a:noFill/>
          </a:ln>
        </p:spPr>
      </p:pic>
      <p:sp>
        <p:nvSpPr>
          <p:cNvPr id="18" name="文字方塊 17">
            <a:extLst>
              <a:ext uri="{FF2B5EF4-FFF2-40B4-BE49-F238E27FC236}">
                <a16:creationId xmlns:a16="http://schemas.microsoft.com/office/drawing/2014/main" id="{126E68CA-7FC8-72A9-D49A-A50A7F1B2022}"/>
              </a:ext>
            </a:extLst>
          </p:cNvPr>
          <p:cNvSpPr txBox="1"/>
          <p:nvPr/>
        </p:nvSpPr>
        <p:spPr>
          <a:xfrm>
            <a:off x="8433832" y="2733233"/>
            <a:ext cx="3267515"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stop  I   don’t     like   the story</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9" name="Picture 2">
            <a:extLst>
              <a:ext uri="{FF2B5EF4-FFF2-40B4-BE49-F238E27FC236}">
                <a16:creationId xmlns:a16="http://schemas.microsoft.com/office/drawing/2014/main" id="{BD9FB59D-8A6C-7189-7C61-D5D85C3ACD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119" y="4350957"/>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9C72679B-1128-5DCD-B62E-FB06E7D692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924" y="2492965"/>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圓角 20">
            <a:extLst>
              <a:ext uri="{FF2B5EF4-FFF2-40B4-BE49-F238E27FC236}">
                <a16:creationId xmlns:a16="http://schemas.microsoft.com/office/drawing/2014/main" id="{DB9FFF2C-07A8-89D5-3B7E-ACDFA246DE53}"/>
              </a:ext>
            </a:extLst>
          </p:cNvPr>
          <p:cNvSpPr/>
          <p:nvPr/>
        </p:nvSpPr>
        <p:spPr>
          <a:xfrm>
            <a:off x="2053041" y="2211045"/>
            <a:ext cx="2779714"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obs</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1</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2" name="矩形: 圓角 21">
            <a:extLst>
              <a:ext uri="{FF2B5EF4-FFF2-40B4-BE49-F238E27FC236}">
                <a16:creationId xmlns:a16="http://schemas.microsoft.com/office/drawing/2014/main" id="{829EB153-12CD-3A5B-DE9D-C45CEF71285E}"/>
              </a:ext>
            </a:extLst>
          </p:cNvPr>
          <p:cNvSpPr/>
          <p:nvPr/>
        </p:nvSpPr>
        <p:spPr>
          <a:xfrm>
            <a:off x="4832755" y="5477559"/>
            <a:ext cx="4314559"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action 1</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3" name="矩形: 圓角 22">
            <a:extLst>
              <a:ext uri="{FF2B5EF4-FFF2-40B4-BE49-F238E27FC236}">
                <a16:creationId xmlns:a16="http://schemas.microsoft.com/office/drawing/2014/main" id="{4138EC04-A310-219C-3AF6-01887CC7F9AB}"/>
              </a:ext>
            </a:extLst>
          </p:cNvPr>
          <p:cNvSpPr/>
          <p:nvPr/>
        </p:nvSpPr>
        <p:spPr>
          <a:xfrm>
            <a:off x="9811467" y="5472234"/>
            <a:ext cx="2610585" cy="360000"/>
          </a:xfrm>
          <a:prstGeom prst="roundRect">
            <a:avLst/>
          </a:prstGeom>
          <a:solidFill>
            <a:schemeClr val="accent4">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action 2</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4" name="矩形: 圓角 23">
            <a:extLst>
              <a:ext uri="{FF2B5EF4-FFF2-40B4-BE49-F238E27FC236}">
                <a16:creationId xmlns:a16="http://schemas.microsoft.com/office/drawing/2014/main" id="{7D2240F7-AAFB-88D1-DF66-C03AA85B2AC0}"/>
              </a:ext>
            </a:extLst>
          </p:cNvPr>
          <p:cNvSpPr/>
          <p:nvPr/>
        </p:nvSpPr>
        <p:spPr>
          <a:xfrm>
            <a:off x="8462805" y="2214816"/>
            <a:ext cx="3783624" cy="360000"/>
          </a:xfrm>
          <a:prstGeom prst="roundRect">
            <a:avLst/>
          </a:prstGeom>
          <a:solidFill>
            <a:schemeClr val="accent6">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obs</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lang="en-US" altLang="zh-TW" sz="2400" dirty="0">
                <a:solidFill>
                  <a:prstClr val="black"/>
                </a:solidFill>
                <a:latin typeface="Calibri" panose="020F0502020204030204"/>
                <a:ea typeface="新細明體" panose="02020500000000000000" pitchFamily="18" charset="-120"/>
              </a:rPr>
              <a:t>3</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 name="矩形: 圓角 2">
            <a:extLst>
              <a:ext uri="{FF2B5EF4-FFF2-40B4-BE49-F238E27FC236}">
                <a16:creationId xmlns:a16="http://schemas.microsoft.com/office/drawing/2014/main" id="{A80D4B0C-4BBB-A53E-B207-E7B264A5EF85}"/>
              </a:ext>
            </a:extLst>
          </p:cNvPr>
          <p:cNvSpPr/>
          <p:nvPr/>
        </p:nvSpPr>
        <p:spPr>
          <a:xfrm>
            <a:off x="6378630" y="2205955"/>
            <a:ext cx="1222807" cy="360000"/>
          </a:xfrm>
          <a:prstGeom prst="roundRect">
            <a:avLst/>
          </a:prstGeom>
          <a:solidFill>
            <a:schemeClr val="accent1">
              <a:lumMod val="40000"/>
              <a:lumOff val="6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obs</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2</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6" name="Google Shape;106;p16">
            <a:extLst>
              <a:ext uri="{FF2B5EF4-FFF2-40B4-BE49-F238E27FC236}">
                <a16:creationId xmlns:a16="http://schemas.microsoft.com/office/drawing/2014/main" id="{815CA799-C18A-1D35-CD1D-4417BFA2E489}"/>
              </a:ext>
            </a:extLst>
          </p:cNvPr>
          <p:cNvPicPr preferRelativeResize="0"/>
          <p:nvPr/>
        </p:nvPicPr>
        <p:blipFill>
          <a:blip r:embed="rId2">
            <a:alphaModFix/>
          </a:blip>
          <a:stretch>
            <a:fillRect/>
          </a:stretch>
        </p:blipFill>
        <p:spPr>
          <a:xfrm flipH="1">
            <a:off x="9831474" y="4764061"/>
            <a:ext cx="4400552" cy="628753"/>
          </a:xfrm>
          <a:prstGeom prst="rect">
            <a:avLst/>
          </a:prstGeom>
          <a:noFill/>
          <a:ln>
            <a:noFill/>
          </a:ln>
        </p:spPr>
      </p:pic>
      <p:sp>
        <p:nvSpPr>
          <p:cNvPr id="15" name="文字方塊 14">
            <a:extLst>
              <a:ext uri="{FF2B5EF4-FFF2-40B4-BE49-F238E27FC236}">
                <a16:creationId xmlns:a16="http://schemas.microsoft.com/office/drawing/2014/main" id="{5863A990-BF48-9ED9-B5F4-9186F3A5D674}"/>
              </a:ext>
            </a:extLst>
          </p:cNvPr>
          <p:cNvSpPr txBox="1"/>
          <p:nvPr/>
        </p:nvSpPr>
        <p:spPr>
          <a:xfrm>
            <a:off x="4832755" y="4472840"/>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Once upon a time       in  a    small    village </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6" name="文字方塊 25">
            <a:extLst>
              <a:ext uri="{FF2B5EF4-FFF2-40B4-BE49-F238E27FC236}">
                <a16:creationId xmlns:a16="http://schemas.microsoft.com/office/drawing/2014/main" id="{697D31BB-3A6F-426B-62A2-1E0DAC7256F4}"/>
              </a:ext>
            </a:extLst>
          </p:cNvPr>
          <p:cNvSpPr txBox="1"/>
          <p:nvPr/>
        </p:nvSpPr>
        <p:spPr>
          <a:xfrm>
            <a:off x="9963620" y="4431772"/>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solidFill>
                  <a:prstClr val="black"/>
                </a:solidFill>
                <a:latin typeface="Calibri" panose="020F0502020204030204"/>
                <a:ea typeface="新細明體" panose="02020500000000000000" pitchFamily="18" charset="-120"/>
              </a:rPr>
              <a:t>Sorry</a:t>
            </a:r>
            <a:r>
              <a:rPr lang="zh-TW" altLang="en-US" dirty="0">
                <a:solidFill>
                  <a:prstClr val="black"/>
                </a:solidFill>
                <a:latin typeface="Calibri" panose="020F0502020204030204"/>
                <a:ea typeface="新細明體" panose="02020500000000000000" pitchFamily="18" charset="-120"/>
              </a:rPr>
              <a:t> </a:t>
            </a:r>
            <a:r>
              <a:rPr lang="en-US" altLang="zh-TW" dirty="0">
                <a:solidFill>
                  <a:prstClr val="black"/>
                </a:solidFill>
                <a:latin typeface="Calibri" panose="020F0502020204030204"/>
                <a:ea typeface="新細明體" panose="02020500000000000000" pitchFamily="18" charset="-120"/>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06195578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210A63-29F2-F2D0-01BC-E9CCE36D5659}"/>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邁向更加真實的互動情境</a:t>
            </a:r>
            <a:endParaRPr lang="zh-TW" altLang="en-US" dirty="0"/>
          </a:p>
        </p:txBody>
      </p:sp>
      <p:pic>
        <p:nvPicPr>
          <p:cNvPr id="5" name="圖片 4">
            <a:extLst>
              <a:ext uri="{FF2B5EF4-FFF2-40B4-BE49-F238E27FC236}">
                <a16:creationId xmlns:a16="http://schemas.microsoft.com/office/drawing/2014/main" id="{6B708B35-00F5-04D7-233A-2965BE4372B7}"/>
              </a:ext>
            </a:extLst>
          </p:cNvPr>
          <p:cNvPicPr>
            <a:picLocks noChangeAspect="1"/>
          </p:cNvPicPr>
          <p:nvPr/>
        </p:nvPicPr>
        <p:blipFill>
          <a:blip r:embed="rId3"/>
          <a:stretch>
            <a:fillRect/>
          </a:stretch>
        </p:blipFill>
        <p:spPr>
          <a:xfrm>
            <a:off x="1123412" y="1911238"/>
            <a:ext cx="9945176" cy="4393258"/>
          </a:xfrm>
          <a:prstGeom prst="rect">
            <a:avLst/>
          </a:prstGeom>
        </p:spPr>
      </p:pic>
      <p:sp>
        <p:nvSpPr>
          <p:cNvPr id="7" name="文字方塊 6">
            <a:extLst>
              <a:ext uri="{FF2B5EF4-FFF2-40B4-BE49-F238E27FC236}">
                <a16:creationId xmlns:a16="http://schemas.microsoft.com/office/drawing/2014/main" id="{1EAD60B7-4112-C933-8D15-D6942BD50836}"/>
              </a:ext>
            </a:extLst>
          </p:cNvPr>
          <p:cNvSpPr txBox="1"/>
          <p:nvPr/>
        </p:nvSpPr>
        <p:spPr>
          <a:xfrm>
            <a:off x="8305800" y="176768"/>
            <a:ext cx="3600450" cy="369332"/>
          </a:xfrm>
          <a:prstGeom prst="rect">
            <a:avLst/>
          </a:prstGeom>
          <a:noFill/>
        </p:spPr>
        <p:txBody>
          <a:bodyPr wrap="square">
            <a:spAutoFit/>
          </a:bodyPr>
          <a:lstStyle/>
          <a:p>
            <a:r>
              <a:rPr lang="zh-TW" altLang="en-US" dirty="0"/>
              <a:t>https://arxiv.org/abs/2503.04721v1</a:t>
            </a:r>
          </a:p>
        </p:txBody>
      </p:sp>
      <p:pic>
        <p:nvPicPr>
          <p:cNvPr id="8" name="圖片 7" descr="一張含有 人員, 天空, 戶外, 服裝 的圖片&#10;&#10;自動產生的描述">
            <a:extLst>
              <a:ext uri="{FF2B5EF4-FFF2-40B4-BE49-F238E27FC236}">
                <a16:creationId xmlns:a16="http://schemas.microsoft.com/office/drawing/2014/main" id="{C9685246-224E-1B83-DC28-9324FA7A1B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35353" y="565658"/>
            <a:ext cx="1170897" cy="1176781"/>
          </a:xfrm>
          <a:prstGeom prst="rect">
            <a:avLst/>
          </a:prstGeom>
        </p:spPr>
      </p:pic>
      <p:sp>
        <p:nvSpPr>
          <p:cNvPr id="9" name="文字方塊 8">
            <a:extLst>
              <a:ext uri="{FF2B5EF4-FFF2-40B4-BE49-F238E27FC236}">
                <a16:creationId xmlns:a16="http://schemas.microsoft.com/office/drawing/2014/main" id="{1CF83438-92AB-C16E-1314-A2D8B0075274}"/>
              </a:ext>
            </a:extLst>
          </p:cNvPr>
          <p:cNvSpPr txBox="1"/>
          <p:nvPr/>
        </p:nvSpPr>
        <p:spPr>
          <a:xfrm>
            <a:off x="8317151" y="742949"/>
            <a:ext cx="1865752" cy="369332"/>
          </a:xfrm>
          <a:prstGeom prst="rect">
            <a:avLst/>
          </a:prstGeom>
          <a:noFill/>
        </p:spPr>
        <p:txBody>
          <a:bodyPr wrap="square">
            <a:spAutoFit/>
          </a:bodyPr>
          <a:lstStyle/>
          <a:p>
            <a:r>
              <a:rPr lang="en-US" altLang="zh-TW" dirty="0"/>
              <a:t>Guan-Ting Lin </a:t>
            </a:r>
          </a:p>
        </p:txBody>
      </p:sp>
      <p:sp>
        <p:nvSpPr>
          <p:cNvPr id="11" name="文字方塊 10">
            <a:extLst>
              <a:ext uri="{FF2B5EF4-FFF2-40B4-BE49-F238E27FC236}">
                <a16:creationId xmlns:a16="http://schemas.microsoft.com/office/drawing/2014/main" id="{CE7271E4-4A96-BA84-A806-5A28BA435FE1}"/>
              </a:ext>
            </a:extLst>
          </p:cNvPr>
          <p:cNvSpPr txBox="1"/>
          <p:nvPr/>
        </p:nvSpPr>
        <p:spPr>
          <a:xfrm>
            <a:off x="8305529" y="1112281"/>
            <a:ext cx="2458201" cy="646331"/>
          </a:xfrm>
          <a:prstGeom prst="rect">
            <a:avLst/>
          </a:prstGeom>
          <a:noFill/>
        </p:spPr>
        <p:txBody>
          <a:bodyPr wrap="square">
            <a:spAutoFit/>
          </a:bodyPr>
          <a:lstStyle/>
          <a:p>
            <a:r>
              <a:rPr lang="en-US" altLang="zh-TW" dirty="0"/>
              <a:t>(with collaborators from Berkeley, UW, and MIT)</a:t>
            </a:r>
            <a:endParaRPr lang="zh-TW" altLang="en-US" dirty="0"/>
          </a:p>
        </p:txBody>
      </p:sp>
    </p:spTree>
    <p:extLst>
      <p:ext uri="{BB962C8B-B14F-4D97-AF65-F5344CB8AC3E}">
        <p14:creationId xmlns:p14="http://schemas.microsoft.com/office/powerpoint/2010/main" val="25773733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73F612-9C21-5771-BE92-86D5CD3D6597}"/>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AI</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Agent </a:t>
            </a:r>
            <a:r>
              <a:rPr lang="zh-TW" altLang="en-US" dirty="0">
                <a:latin typeface="微軟正黑體" panose="020B0604030504040204" pitchFamily="34" charset="-120"/>
                <a:ea typeface="微軟正黑體" panose="020B0604030504040204" pitchFamily="34" charset="-120"/>
              </a:rPr>
              <a:t>關鍵能力剖析</a:t>
            </a:r>
          </a:p>
        </p:txBody>
      </p:sp>
      <p:graphicFrame>
        <p:nvGraphicFramePr>
          <p:cNvPr id="4" name="內容版面配置區 3">
            <a:extLst>
              <a:ext uri="{FF2B5EF4-FFF2-40B4-BE49-F238E27FC236}">
                <a16:creationId xmlns:a16="http://schemas.microsoft.com/office/drawing/2014/main" id="{E5953D4E-AC67-EBAB-9195-38E955BEE092}"/>
              </a:ext>
            </a:extLst>
          </p:cNvPr>
          <p:cNvGraphicFramePr>
            <a:graphicFrameLocks noGrp="1"/>
          </p:cNvGraphicFramePr>
          <p:nvPr>
            <p:ph idx="1"/>
            <p:extLst>
              <p:ext uri="{D42A27DB-BD31-4B8C-83A1-F6EECF244321}">
                <p14:modId xmlns:p14="http://schemas.microsoft.com/office/powerpoint/2010/main" val="151352156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5334922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1" name="Group 10">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5" name="Freeform: Shape 14">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 name="Group 11">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3" name="Freeform: Shape 12">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3">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標題 1">
            <a:extLst>
              <a:ext uri="{FF2B5EF4-FFF2-40B4-BE49-F238E27FC236}">
                <a16:creationId xmlns:a16="http://schemas.microsoft.com/office/drawing/2014/main" id="{C6C392ED-12F2-D30D-1D38-38A80326F429}"/>
              </a:ext>
            </a:extLst>
          </p:cNvPr>
          <p:cNvSpPr>
            <a:spLocks noGrp="1"/>
          </p:cNvSpPr>
          <p:nvPr>
            <p:ph type="ctrTitle"/>
          </p:nvPr>
        </p:nvSpPr>
        <p:spPr>
          <a:xfrm>
            <a:off x="838199" y="1120676"/>
            <a:ext cx="9124951" cy="2308324"/>
          </a:xfrm>
        </p:spPr>
        <p:txBody>
          <a:bodyPr>
            <a:normAutofit/>
          </a:bodyPr>
          <a:lstStyle/>
          <a:p>
            <a:pPr algn="l"/>
            <a:r>
              <a:rPr lang="zh-TW" altLang="en-US" sz="7200" dirty="0">
                <a:solidFill>
                  <a:schemeClr val="bg1"/>
                </a:solidFill>
                <a:latin typeface="微軟正黑體" panose="020B0604030504040204" pitchFamily="34" charset="-120"/>
                <a:ea typeface="微軟正黑體" panose="020B0604030504040204" pitchFamily="34" charset="-120"/>
              </a:rPr>
              <a:t>根據經驗調整行為</a:t>
            </a:r>
          </a:p>
        </p:txBody>
      </p:sp>
      <p:sp>
        <p:nvSpPr>
          <p:cNvPr id="3" name="副標題 2">
            <a:extLst>
              <a:ext uri="{FF2B5EF4-FFF2-40B4-BE49-F238E27FC236}">
                <a16:creationId xmlns:a16="http://schemas.microsoft.com/office/drawing/2014/main" id="{D77F486A-D70C-5E5E-E87A-E04A844BD965}"/>
              </a:ext>
            </a:extLst>
          </p:cNvPr>
          <p:cNvSpPr>
            <a:spLocks noGrp="1"/>
          </p:cNvSpPr>
          <p:nvPr>
            <p:ph type="subTitle" idx="1"/>
          </p:nvPr>
        </p:nvSpPr>
        <p:spPr>
          <a:xfrm>
            <a:off x="835024" y="3809999"/>
            <a:ext cx="7025753" cy="1012778"/>
          </a:xfrm>
        </p:spPr>
        <p:txBody>
          <a:bodyPr>
            <a:normAutofit/>
          </a:bodyPr>
          <a:lstStyle/>
          <a:p>
            <a:pPr algn="l"/>
            <a:endParaRPr lang="zh-TW" altLang="en-US">
              <a:solidFill>
                <a:schemeClr val="bg1"/>
              </a:solidFill>
            </a:endParaRPr>
          </a:p>
        </p:txBody>
      </p:sp>
    </p:spTree>
    <p:extLst>
      <p:ext uri="{BB962C8B-B14F-4D97-AF65-F5344CB8AC3E}">
        <p14:creationId xmlns:p14="http://schemas.microsoft.com/office/powerpoint/2010/main" val="193718446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200C25-70EC-CB4D-3FE9-F4A51DC7666B}"/>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cs typeface="Gisha" panose="020F0502020204030204" pitchFamily="34" charset="-79"/>
              </a:rPr>
              <a:t>根據經驗調整行為</a:t>
            </a:r>
          </a:p>
        </p:txBody>
      </p:sp>
      <p:pic>
        <p:nvPicPr>
          <p:cNvPr id="6" name="Picture 2">
            <a:extLst>
              <a:ext uri="{FF2B5EF4-FFF2-40B4-BE49-F238E27FC236}">
                <a16:creationId xmlns:a16="http://schemas.microsoft.com/office/drawing/2014/main" id="{4C0F443C-F7D9-5725-E9B4-8E0B42E37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5240" y="4469136"/>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8B90F83B-FF07-C2AF-BC11-0C5A4A8FE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0040" y="4469136"/>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圓角 9">
            <a:extLst>
              <a:ext uri="{FF2B5EF4-FFF2-40B4-BE49-F238E27FC236}">
                <a16:creationId xmlns:a16="http://schemas.microsoft.com/office/drawing/2014/main" id="{E38C8FFB-A931-D471-9C5C-6DA412D20238}"/>
              </a:ext>
            </a:extLst>
          </p:cNvPr>
          <p:cNvSpPr/>
          <p:nvPr/>
        </p:nvSpPr>
        <p:spPr>
          <a:xfrm>
            <a:off x="980440" y="3567823"/>
            <a:ext cx="1800000" cy="360000"/>
          </a:xfrm>
          <a:prstGeom prst="roundRect">
            <a:avLst/>
          </a:prstGeom>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goal</a:t>
            </a:r>
            <a:endParaRPr lang="zh-TW" altLang="en-US" sz="2400" dirty="0"/>
          </a:p>
        </p:txBody>
      </p:sp>
      <p:sp>
        <p:nvSpPr>
          <p:cNvPr id="11" name="矩形: 圓角 10">
            <a:extLst>
              <a:ext uri="{FF2B5EF4-FFF2-40B4-BE49-F238E27FC236}">
                <a16:creationId xmlns:a16="http://schemas.microsoft.com/office/drawing/2014/main" id="{9A3175AD-2FAB-E59A-2EB3-D8B95639F1BF}"/>
              </a:ext>
            </a:extLst>
          </p:cNvPr>
          <p:cNvSpPr/>
          <p:nvPr/>
        </p:nvSpPr>
        <p:spPr>
          <a:xfrm>
            <a:off x="2780440" y="3553538"/>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1</a:t>
            </a:r>
            <a:endParaRPr lang="zh-TW" altLang="en-US" sz="2400" dirty="0"/>
          </a:p>
        </p:txBody>
      </p:sp>
      <p:sp>
        <p:nvSpPr>
          <p:cNvPr id="12" name="矩形: 圓角 11">
            <a:extLst>
              <a:ext uri="{FF2B5EF4-FFF2-40B4-BE49-F238E27FC236}">
                <a16:creationId xmlns:a16="http://schemas.microsoft.com/office/drawing/2014/main" id="{B4B471DB-69E0-D9A6-6AC9-F9CB2A3239FF}"/>
              </a:ext>
            </a:extLst>
          </p:cNvPr>
          <p:cNvSpPr/>
          <p:nvPr/>
        </p:nvSpPr>
        <p:spPr>
          <a:xfrm>
            <a:off x="6371740" y="3566726"/>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2</a:t>
            </a:r>
            <a:endParaRPr lang="zh-TW" altLang="en-US" sz="2400" dirty="0"/>
          </a:p>
        </p:txBody>
      </p:sp>
      <p:sp>
        <p:nvSpPr>
          <p:cNvPr id="13" name="矩形: 圓角 12">
            <a:extLst>
              <a:ext uri="{FF2B5EF4-FFF2-40B4-BE49-F238E27FC236}">
                <a16:creationId xmlns:a16="http://schemas.microsoft.com/office/drawing/2014/main" id="{95957E68-CE10-5888-8322-E55CE559D51C}"/>
              </a:ext>
            </a:extLst>
          </p:cNvPr>
          <p:cNvSpPr/>
          <p:nvPr/>
        </p:nvSpPr>
        <p:spPr>
          <a:xfrm>
            <a:off x="4585615" y="3569657"/>
            <a:ext cx="180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1</a:t>
            </a:r>
            <a:endParaRPr lang="zh-TW" altLang="en-US" sz="2400" dirty="0"/>
          </a:p>
        </p:txBody>
      </p:sp>
      <p:sp>
        <p:nvSpPr>
          <p:cNvPr id="14" name="矩形: 圓角 13">
            <a:extLst>
              <a:ext uri="{FF2B5EF4-FFF2-40B4-BE49-F238E27FC236}">
                <a16:creationId xmlns:a16="http://schemas.microsoft.com/office/drawing/2014/main" id="{79AF9E0A-907D-0CF8-2E85-6804803BBE7E}"/>
              </a:ext>
            </a:extLst>
          </p:cNvPr>
          <p:cNvSpPr/>
          <p:nvPr/>
        </p:nvSpPr>
        <p:spPr>
          <a:xfrm>
            <a:off x="8174740" y="3566726"/>
            <a:ext cx="180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2</a:t>
            </a:r>
            <a:endParaRPr lang="zh-TW" altLang="en-US" sz="2400" dirty="0"/>
          </a:p>
        </p:txBody>
      </p:sp>
      <p:cxnSp>
        <p:nvCxnSpPr>
          <p:cNvPr id="23" name="直線單箭頭接點 22">
            <a:extLst>
              <a:ext uri="{FF2B5EF4-FFF2-40B4-BE49-F238E27FC236}">
                <a16:creationId xmlns:a16="http://schemas.microsoft.com/office/drawing/2014/main" id="{572BC9C3-439C-9D16-6EA3-012EB57EF7E0}"/>
              </a:ext>
            </a:extLst>
          </p:cNvPr>
          <p:cNvCxnSpPr/>
          <p:nvPr/>
        </p:nvCxnSpPr>
        <p:spPr>
          <a:xfrm>
            <a:off x="3680440" y="4063535"/>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B8632D5E-F9FF-7734-0579-F3725BA5D4F5}"/>
              </a:ext>
            </a:extLst>
          </p:cNvPr>
          <p:cNvCxnSpPr>
            <a:cxnSpLocks/>
          </p:cNvCxnSpPr>
          <p:nvPr/>
        </p:nvCxnSpPr>
        <p:spPr>
          <a:xfrm flipV="1">
            <a:off x="4965490" y="4047295"/>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64720AEC-F79C-AD07-9800-EAD9CDA3E2A2}"/>
              </a:ext>
            </a:extLst>
          </p:cNvPr>
          <p:cNvCxnSpPr/>
          <p:nvPr/>
        </p:nvCxnSpPr>
        <p:spPr>
          <a:xfrm>
            <a:off x="7301140" y="4024091"/>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D8533832-AAD5-D17B-41A6-051E1B4BF288}"/>
              </a:ext>
            </a:extLst>
          </p:cNvPr>
          <p:cNvCxnSpPr>
            <a:cxnSpLocks/>
          </p:cNvCxnSpPr>
          <p:nvPr/>
        </p:nvCxnSpPr>
        <p:spPr>
          <a:xfrm flipV="1">
            <a:off x="8586190" y="4007851"/>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19BA852D-14F5-4F8B-72F8-D7EDDA698CE7}"/>
              </a:ext>
            </a:extLst>
          </p:cNvPr>
          <p:cNvSpPr txBox="1"/>
          <p:nvPr/>
        </p:nvSpPr>
        <p:spPr>
          <a:xfrm>
            <a:off x="2039453" y="5266470"/>
            <a:ext cx="2021837" cy="523220"/>
          </a:xfrm>
          <a:prstGeom prst="rect">
            <a:avLst/>
          </a:prstGeom>
          <a:noFill/>
        </p:spPr>
        <p:txBody>
          <a:bodyPr wrap="square" rtlCol="0">
            <a:spAutoFit/>
          </a:bodyPr>
          <a:lstStyle/>
          <a:p>
            <a:pPr algn="r"/>
            <a:r>
              <a:rPr lang="en-US" altLang="zh-TW" sz="2800" b="1" dirty="0"/>
              <a:t>LLM</a:t>
            </a:r>
            <a:endParaRPr lang="zh-TW" altLang="en-US" sz="2800" b="1" dirty="0"/>
          </a:p>
        </p:txBody>
      </p:sp>
      <p:sp>
        <p:nvSpPr>
          <p:cNvPr id="33" name="文字方塊 32">
            <a:extLst>
              <a:ext uri="{FF2B5EF4-FFF2-40B4-BE49-F238E27FC236}">
                <a16:creationId xmlns:a16="http://schemas.microsoft.com/office/drawing/2014/main" id="{3C411DC5-27DF-1FF3-3FBC-6E16657CD0C0}"/>
              </a:ext>
            </a:extLst>
          </p:cNvPr>
          <p:cNvSpPr txBox="1"/>
          <p:nvPr/>
        </p:nvSpPr>
        <p:spPr>
          <a:xfrm>
            <a:off x="2928670" y="3057514"/>
            <a:ext cx="1550170"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寫一個 </a:t>
            </a:r>
            <a:r>
              <a:rPr lang="en-US" altLang="zh-TW" sz="2400" dirty="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sp>
        <p:nvSpPr>
          <p:cNvPr id="34" name="文字方塊 33">
            <a:extLst>
              <a:ext uri="{FF2B5EF4-FFF2-40B4-BE49-F238E27FC236}">
                <a16:creationId xmlns:a16="http://schemas.microsoft.com/office/drawing/2014/main" id="{36781312-F877-F298-46B3-EDD5273BEDFF}"/>
              </a:ext>
            </a:extLst>
          </p:cNvPr>
          <p:cNvSpPr txBox="1"/>
          <p:nvPr/>
        </p:nvSpPr>
        <p:spPr>
          <a:xfrm>
            <a:off x="1160685" y="2597256"/>
            <a:ext cx="1550170" cy="830997"/>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你是軟體工程師 </a:t>
            </a:r>
            <a:r>
              <a:rPr lang="en-US" altLang="zh-TW" sz="2400" dirty="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pic>
        <p:nvPicPr>
          <p:cNvPr id="1026" name="Picture 2">
            <a:extLst>
              <a:ext uri="{FF2B5EF4-FFF2-40B4-BE49-F238E27FC236}">
                <a16:creationId xmlns:a16="http://schemas.microsoft.com/office/drawing/2014/main" id="{CE831164-4F71-AAB7-A709-675E5C4344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1371" y="2192543"/>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D8C021F-FD4B-0EDA-1714-BBF3CF0766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1540" y="2178184"/>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a:extLst>
              <a:ext uri="{FF2B5EF4-FFF2-40B4-BE49-F238E27FC236}">
                <a16:creationId xmlns:a16="http://schemas.microsoft.com/office/drawing/2014/main" id="{8560EE60-4875-E2D2-6FDB-94BA4E4B94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3702" y="2233535"/>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36" name="文字方塊 35">
            <a:extLst>
              <a:ext uri="{FF2B5EF4-FFF2-40B4-BE49-F238E27FC236}">
                <a16:creationId xmlns:a16="http://schemas.microsoft.com/office/drawing/2014/main" id="{74AF4A6B-3903-080C-0F1A-144F2AB5E69E}"/>
              </a:ext>
            </a:extLst>
          </p:cNvPr>
          <p:cNvSpPr txBox="1"/>
          <p:nvPr/>
        </p:nvSpPr>
        <p:spPr>
          <a:xfrm>
            <a:off x="8276795" y="1690688"/>
            <a:ext cx="1516990" cy="523220"/>
          </a:xfrm>
          <a:prstGeom prst="rect">
            <a:avLst/>
          </a:prstGeom>
          <a:noFill/>
        </p:spPr>
        <p:txBody>
          <a:bodyPr wrap="square" rtlCol="0">
            <a:spAutoFit/>
          </a:bodyPr>
          <a:lstStyle/>
          <a:p>
            <a:pPr algn="ctr"/>
            <a:r>
              <a:rPr lang="en-US" altLang="zh-TW" sz="2800" dirty="0"/>
              <a:t>Update </a:t>
            </a:r>
            <a:endParaRPr lang="zh-TW" altLang="en-US" sz="2800" dirty="0"/>
          </a:p>
        </p:txBody>
      </p:sp>
      <p:sp>
        <p:nvSpPr>
          <p:cNvPr id="40" name="文字方塊 39">
            <a:extLst>
              <a:ext uri="{FF2B5EF4-FFF2-40B4-BE49-F238E27FC236}">
                <a16:creationId xmlns:a16="http://schemas.microsoft.com/office/drawing/2014/main" id="{DCA3FB25-394E-33FB-758C-889FAC88BE6D}"/>
              </a:ext>
            </a:extLst>
          </p:cNvPr>
          <p:cNvSpPr txBox="1"/>
          <p:nvPr/>
        </p:nvSpPr>
        <p:spPr>
          <a:xfrm>
            <a:off x="10233871" y="3390318"/>
            <a:ext cx="1503680" cy="523220"/>
          </a:xfrm>
          <a:prstGeom prst="rect">
            <a:avLst/>
          </a:prstGeom>
          <a:noFill/>
        </p:spPr>
        <p:txBody>
          <a:bodyPr wrap="square" rtlCol="0">
            <a:spAutoFit/>
          </a:bodyPr>
          <a:lstStyle/>
          <a:p>
            <a:r>
              <a:rPr lang="en-US" altLang="zh-TW" sz="2800" b="1" dirty="0"/>
              <a:t>……</a:t>
            </a:r>
            <a:endParaRPr lang="zh-TW" altLang="en-US" sz="2800" b="1" dirty="0"/>
          </a:p>
        </p:txBody>
      </p:sp>
      <p:cxnSp>
        <p:nvCxnSpPr>
          <p:cNvPr id="42" name="直線單箭頭接點 41">
            <a:extLst>
              <a:ext uri="{FF2B5EF4-FFF2-40B4-BE49-F238E27FC236}">
                <a16:creationId xmlns:a16="http://schemas.microsoft.com/office/drawing/2014/main" id="{B9E0438C-0390-3091-0B86-50673B3D0A81}"/>
              </a:ext>
            </a:extLst>
          </p:cNvPr>
          <p:cNvCxnSpPr/>
          <p:nvPr/>
        </p:nvCxnSpPr>
        <p:spPr>
          <a:xfrm>
            <a:off x="5403058" y="5122966"/>
            <a:ext cx="1959042" cy="0"/>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3" name="文字方塊 42">
            <a:extLst>
              <a:ext uri="{FF2B5EF4-FFF2-40B4-BE49-F238E27FC236}">
                <a16:creationId xmlns:a16="http://schemas.microsoft.com/office/drawing/2014/main" id="{08FD2806-41C9-EA69-EFE8-B955B93B2E4C}"/>
              </a:ext>
            </a:extLst>
          </p:cNvPr>
          <p:cNvSpPr txBox="1"/>
          <p:nvPr/>
        </p:nvSpPr>
        <p:spPr>
          <a:xfrm>
            <a:off x="5402380" y="5266470"/>
            <a:ext cx="1911080" cy="830997"/>
          </a:xfrm>
          <a:prstGeom prst="rect">
            <a:avLst/>
          </a:prstGeom>
          <a:noFill/>
        </p:spPr>
        <p:txBody>
          <a:bodyPr wrap="square" rtlCol="0">
            <a:spAutoFit/>
          </a:bodyPr>
          <a:lstStyle/>
          <a:p>
            <a:pPr algn="ctr"/>
            <a:r>
              <a:rPr lang="en-US" altLang="zh-TW" sz="2400" dirty="0"/>
              <a:t>Update Parameters</a:t>
            </a:r>
            <a:endParaRPr lang="zh-TW" altLang="en-US" sz="2400" dirty="0"/>
          </a:p>
        </p:txBody>
      </p:sp>
      <p:pic>
        <p:nvPicPr>
          <p:cNvPr id="1030" name="Picture 6">
            <a:extLst>
              <a:ext uri="{FF2B5EF4-FFF2-40B4-BE49-F238E27FC236}">
                <a16:creationId xmlns:a16="http://schemas.microsoft.com/office/drawing/2014/main" id="{B18C88BC-22D7-3803-81E5-1A0078E00E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14012" y="4654399"/>
            <a:ext cx="937133" cy="937133"/>
          </a:xfrm>
          <a:prstGeom prst="rect">
            <a:avLst/>
          </a:prstGeom>
          <a:noFill/>
          <a:extLst>
            <a:ext uri="{909E8E84-426E-40DD-AFC4-6F175D3DCCD1}">
              <a14:hiddenFill xmlns:a14="http://schemas.microsoft.com/office/drawing/2010/main">
                <a:solidFill>
                  <a:srgbClr val="FFFFFF"/>
                </a:solidFill>
              </a14:hiddenFill>
            </a:ext>
          </a:extLst>
        </p:spPr>
      </p:pic>
      <p:sp>
        <p:nvSpPr>
          <p:cNvPr id="44" name="文字方塊 43">
            <a:extLst>
              <a:ext uri="{FF2B5EF4-FFF2-40B4-BE49-F238E27FC236}">
                <a16:creationId xmlns:a16="http://schemas.microsoft.com/office/drawing/2014/main" id="{1A0D34CA-D1BF-459A-EAAD-D343069AE202}"/>
              </a:ext>
            </a:extLst>
          </p:cNvPr>
          <p:cNvSpPr txBox="1"/>
          <p:nvPr/>
        </p:nvSpPr>
        <p:spPr>
          <a:xfrm>
            <a:off x="6258646" y="1653499"/>
            <a:ext cx="2026188" cy="523220"/>
          </a:xfrm>
          <a:prstGeom prst="rect">
            <a:avLst/>
          </a:prstGeom>
          <a:noFill/>
        </p:spPr>
        <p:txBody>
          <a:bodyPr wrap="square" rtlCol="0">
            <a:spAutoFit/>
          </a:bodyPr>
          <a:lstStyle/>
          <a:p>
            <a:pPr algn="ctr"/>
            <a:r>
              <a:rPr lang="en-US" altLang="zh-TW" sz="2800" dirty="0"/>
              <a:t>Feedback</a:t>
            </a:r>
            <a:endParaRPr lang="zh-TW" altLang="en-US" sz="2800" dirty="0"/>
          </a:p>
        </p:txBody>
      </p:sp>
      <p:sp>
        <p:nvSpPr>
          <p:cNvPr id="45" name="矩形: 圓角 44">
            <a:extLst>
              <a:ext uri="{FF2B5EF4-FFF2-40B4-BE49-F238E27FC236}">
                <a16:creationId xmlns:a16="http://schemas.microsoft.com/office/drawing/2014/main" id="{26E7AFAC-CEE8-E2FD-D47B-407248C4AD0B}"/>
              </a:ext>
            </a:extLst>
          </p:cNvPr>
          <p:cNvSpPr/>
          <p:nvPr/>
        </p:nvSpPr>
        <p:spPr>
          <a:xfrm>
            <a:off x="980440" y="3527541"/>
            <a:ext cx="3600000" cy="397239"/>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圓角 45">
            <a:extLst>
              <a:ext uri="{FF2B5EF4-FFF2-40B4-BE49-F238E27FC236}">
                <a16:creationId xmlns:a16="http://schemas.microsoft.com/office/drawing/2014/main" id="{BA1A9B12-7DD9-382F-A13C-9B6D46946DCC}"/>
              </a:ext>
            </a:extLst>
          </p:cNvPr>
          <p:cNvSpPr/>
          <p:nvPr/>
        </p:nvSpPr>
        <p:spPr>
          <a:xfrm>
            <a:off x="4593486" y="3529481"/>
            <a:ext cx="1820529" cy="397239"/>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文字方塊 46">
            <a:extLst>
              <a:ext uri="{FF2B5EF4-FFF2-40B4-BE49-F238E27FC236}">
                <a16:creationId xmlns:a16="http://schemas.microsoft.com/office/drawing/2014/main" id="{7CED044E-9F3A-877D-78DA-79D8C3B6B731}"/>
              </a:ext>
            </a:extLst>
          </p:cNvPr>
          <p:cNvSpPr txBox="1"/>
          <p:nvPr/>
        </p:nvSpPr>
        <p:spPr>
          <a:xfrm>
            <a:off x="5134803" y="6060099"/>
            <a:ext cx="2495550" cy="523220"/>
          </a:xfrm>
          <a:prstGeom prst="rect">
            <a:avLst/>
          </a:prstGeom>
          <a:noFill/>
        </p:spPr>
        <p:txBody>
          <a:bodyPr wrap="square" rtlCol="0">
            <a:spAutoFit/>
          </a:bodyPr>
          <a:lstStyle/>
          <a:p>
            <a:pPr algn="ctr"/>
            <a:r>
              <a:rPr lang="en-US" altLang="zh-TW" sz="2800" dirty="0">
                <a:solidFill>
                  <a:srgbClr val="FF0000"/>
                </a:solidFill>
              </a:rPr>
              <a:t>(Not Today) </a:t>
            </a:r>
            <a:endParaRPr lang="zh-TW" altLang="en-US" sz="2800" dirty="0">
              <a:solidFill>
                <a:srgbClr val="FF0000"/>
              </a:solidFill>
            </a:endParaRPr>
          </a:p>
        </p:txBody>
      </p:sp>
    </p:spTree>
    <p:extLst>
      <p:ext uri="{BB962C8B-B14F-4D97-AF65-F5344CB8AC3E}">
        <p14:creationId xmlns:p14="http://schemas.microsoft.com/office/powerpoint/2010/main" val="77920862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42"/>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43"/>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030"/>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4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29" grpId="0"/>
      <p:bldP spid="36" grpId="0"/>
      <p:bldP spid="40" grpId="0"/>
      <p:bldP spid="43" grpId="0"/>
      <p:bldP spid="43" grpId="1"/>
      <p:bldP spid="44" grpId="0"/>
      <p:bldP spid="45" grpId="0" animBg="1"/>
      <p:bldP spid="46" grpId="0" animBg="1"/>
      <p:bldP spid="47" grpId="0"/>
      <p:bldP spid="47"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AA2233-9BA1-78EF-3B71-86097D85E489}"/>
              </a:ext>
            </a:extLst>
          </p:cNvPr>
          <p:cNvSpPr>
            <a:spLocks noGrp="1"/>
          </p:cNvSpPr>
          <p:nvPr>
            <p:ph type="title"/>
          </p:nvPr>
        </p:nvSpPr>
        <p:spPr/>
        <p:txBody>
          <a:bodyPr/>
          <a:lstStyle/>
          <a:p>
            <a:r>
              <a:rPr lang="en-US" altLang="zh-TW" dirty="0"/>
              <a:t>AI</a:t>
            </a:r>
            <a:r>
              <a:rPr lang="zh-TW" altLang="en-US" dirty="0"/>
              <a:t> </a:t>
            </a:r>
            <a:r>
              <a:rPr lang="en-US" altLang="zh-TW" dirty="0"/>
              <a:t>Agent </a:t>
            </a:r>
            <a:endParaRPr lang="zh-TW" altLang="en-US" dirty="0"/>
          </a:p>
        </p:txBody>
      </p:sp>
      <p:pic>
        <p:nvPicPr>
          <p:cNvPr id="4" name="Picture 2">
            <a:extLst>
              <a:ext uri="{FF2B5EF4-FFF2-40B4-BE49-F238E27FC236}">
                <a16:creationId xmlns:a16="http://schemas.microsoft.com/office/drawing/2014/main" id="{0629B543-28CC-787E-23E0-62F0097C66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2042" y="3098163"/>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8CBFA083-891C-80ED-414C-B97C4AAA42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5559" y="3098164"/>
            <a:ext cx="1219200" cy="12192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線接點 6">
            <a:extLst>
              <a:ext uri="{FF2B5EF4-FFF2-40B4-BE49-F238E27FC236}">
                <a16:creationId xmlns:a16="http://schemas.microsoft.com/office/drawing/2014/main" id="{FC5035EA-BB0A-C9CB-6F37-45B77F3A10D4}"/>
              </a:ext>
            </a:extLst>
          </p:cNvPr>
          <p:cNvCxnSpPr>
            <a:cxnSpLocks/>
          </p:cNvCxnSpPr>
          <p:nvPr/>
        </p:nvCxnSpPr>
        <p:spPr>
          <a:xfrm>
            <a:off x="3616960" y="5466080"/>
            <a:ext cx="2021840" cy="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直線接點 10">
            <a:extLst>
              <a:ext uri="{FF2B5EF4-FFF2-40B4-BE49-F238E27FC236}">
                <a16:creationId xmlns:a16="http://schemas.microsoft.com/office/drawing/2014/main" id="{A93D6432-A324-A319-9752-280421301821}"/>
              </a:ext>
            </a:extLst>
          </p:cNvPr>
          <p:cNvCxnSpPr>
            <a:cxnSpLocks/>
          </p:cNvCxnSpPr>
          <p:nvPr/>
        </p:nvCxnSpPr>
        <p:spPr>
          <a:xfrm>
            <a:off x="3596640" y="4384040"/>
            <a:ext cx="0" cy="108204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A70234F4-8B55-D71D-CC97-8F3527C63773}"/>
              </a:ext>
            </a:extLst>
          </p:cNvPr>
          <p:cNvCxnSpPr>
            <a:cxnSpLocks/>
          </p:cNvCxnSpPr>
          <p:nvPr/>
        </p:nvCxnSpPr>
        <p:spPr>
          <a:xfrm flipV="1">
            <a:off x="8920480" y="4384040"/>
            <a:ext cx="0" cy="108204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D7F8DDBE-E100-BD6F-89C8-5B8FECBD7AA6}"/>
              </a:ext>
            </a:extLst>
          </p:cNvPr>
          <p:cNvCxnSpPr>
            <a:cxnSpLocks/>
          </p:cNvCxnSpPr>
          <p:nvPr/>
        </p:nvCxnSpPr>
        <p:spPr>
          <a:xfrm flipH="1">
            <a:off x="3616960" y="1757364"/>
            <a:ext cx="174616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E010B2DE-596E-7661-C8E6-D610AEFC2F95}"/>
              </a:ext>
            </a:extLst>
          </p:cNvPr>
          <p:cNvCxnSpPr>
            <a:cxnSpLocks/>
          </p:cNvCxnSpPr>
          <p:nvPr/>
        </p:nvCxnSpPr>
        <p:spPr>
          <a:xfrm flipH="1" flipV="1">
            <a:off x="8920480" y="1757364"/>
            <a:ext cx="0" cy="108204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E64968E0-E8FD-6E6F-7719-9A8211FEB986}"/>
              </a:ext>
            </a:extLst>
          </p:cNvPr>
          <p:cNvCxnSpPr>
            <a:cxnSpLocks/>
          </p:cNvCxnSpPr>
          <p:nvPr/>
        </p:nvCxnSpPr>
        <p:spPr>
          <a:xfrm flipH="1">
            <a:off x="3596640" y="1757364"/>
            <a:ext cx="0" cy="108204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5F2E7B8E-56B4-E879-2CA5-C9BE669E1E6C}"/>
              </a:ext>
            </a:extLst>
          </p:cNvPr>
          <p:cNvSpPr txBox="1"/>
          <p:nvPr/>
        </p:nvSpPr>
        <p:spPr>
          <a:xfrm>
            <a:off x="1328298" y="2839404"/>
            <a:ext cx="1016000" cy="461665"/>
          </a:xfrm>
          <a:prstGeom prst="rect">
            <a:avLst/>
          </a:prstGeom>
          <a:noFill/>
        </p:spPr>
        <p:txBody>
          <a:bodyPr wrap="square" rtlCol="0">
            <a:spAutoFit/>
          </a:bodyPr>
          <a:lstStyle/>
          <a:p>
            <a:pPr algn="r"/>
            <a:r>
              <a:rPr lang="en-US" altLang="zh-TW" sz="2400" dirty="0"/>
              <a:t>Goal</a:t>
            </a:r>
            <a:endParaRPr lang="zh-TW" altLang="en-US" sz="2400" dirty="0"/>
          </a:p>
        </p:txBody>
      </p:sp>
      <p:cxnSp>
        <p:nvCxnSpPr>
          <p:cNvPr id="20" name="直線單箭頭接點 19">
            <a:extLst>
              <a:ext uri="{FF2B5EF4-FFF2-40B4-BE49-F238E27FC236}">
                <a16:creationId xmlns:a16="http://schemas.microsoft.com/office/drawing/2014/main" id="{BE94A1C4-F176-C2A6-C06F-1C86D30012E6}"/>
              </a:ext>
            </a:extLst>
          </p:cNvPr>
          <p:cNvCxnSpPr>
            <a:cxnSpLocks/>
          </p:cNvCxnSpPr>
          <p:nvPr/>
        </p:nvCxnSpPr>
        <p:spPr>
          <a:xfrm>
            <a:off x="2344298" y="3198168"/>
            <a:ext cx="503002" cy="2308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字方塊 20">
            <a:extLst>
              <a:ext uri="{FF2B5EF4-FFF2-40B4-BE49-F238E27FC236}">
                <a16:creationId xmlns:a16="http://schemas.microsoft.com/office/drawing/2014/main" id="{CD093E9E-D9F8-A0C8-0CA2-4F945205E86D}"/>
              </a:ext>
            </a:extLst>
          </p:cNvPr>
          <p:cNvSpPr txBox="1"/>
          <p:nvPr/>
        </p:nvSpPr>
        <p:spPr>
          <a:xfrm>
            <a:off x="5273040" y="5235247"/>
            <a:ext cx="1971040" cy="461665"/>
          </a:xfrm>
          <a:prstGeom prst="rect">
            <a:avLst/>
          </a:prstGeom>
          <a:noFill/>
        </p:spPr>
        <p:txBody>
          <a:bodyPr wrap="square" rtlCol="0">
            <a:spAutoFit/>
          </a:bodyPr>
          <a:lstStyle/>
          <a:p>
            <a:pPr algn="ctr"/>
            <a:r>
              <a:rPr lang="en-US" altLang="zh-TW" sz="2400" dirty="0"/>
              <a:t>Action</a:t>
            </a:r>
            <a:endParaRPr lang="zh-TW" altLang="en-US" sz="2400" dirty="0"/>
          </a:p>
        </p:txBody>
      </p:sp>
      <p:cxnSp>
        <p:nvCxnSpPr>
          <p:cNvPr id="24" name="直線接點 23">
            <a:extLst>
              <a:ext uri="{FF2B5EF4-FFF2-40B4-BE49-F238E27FC236}">
                <a16:creationId xmlns:a16="http://schemas.microsoft.com/office/drawing/2014/main" id="{08428990-89C2-0A6A-0A0B-FD1EA91C56FE}"/>
              </a:ext>
            </a:extLst>
          </p:cNvPr>
          <p:cNvCxnSpPr>
            <a:cxnSpLocks/>
          </p:cNvCxnSpPr>
          <p:nvPr/>
        </p:nvCxnSpPr>
        <p:spPr>
          <a:xfrm flipH="1">
            <a:off x="6873159" y="5466079"/>
            <a:ext cx="202700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文字方塊 25">
            <a:extLst>
              <a:ext uri="{FF2B5EF4-FFF2-40B4-BE49-F238E27FC236}">
                <a16:creationId xmlns:a16="http://schemas.microsoft.com/office/drawing/2014/main" id="{697FB10F-4293-4216-725D-DE80642BEF08}"/>
              </a:ext>
            </a:extLst>
          </p:cNvPr>
          <p:cNvSpPr txBox="1"/>
          <p:nvPr/>
        </p:nvSpPr>
        <p:spPr>
          <a:xfrm>
            <a:off x="5245674" y="1499460"/>
            <a:ext cx="1971040" cy="461665"/>
          </a:xfrm>
          <a:prstGeom prst="rect">
            <a:avLst/>
          </a:prstGeom>
          <a:noFill/>
        </p:spPr>
        <p:txBody>
          <a:bodyPr wrap="square" rtlCol="0">
            <a:spAutoFit/>
          </a:bodyPr>
          <a:lstStyle/>
          <a:p>
            <a:pPr algn="ctr"/>
            <a:r>
              <a:rPr lang="en-US" altLang="zh-TW" sz="2400" dirty="0"/>
              <a:t>Observation</a:t>
            </a:r>
            <a:endParaRPr lang="zh-TW" altLang="en-US" sz="2400" dirty="0"/>
          </a:p>
        </p:txBody>
      </p:sp>
      <p:cxnSp>
        <p:nvCxnSpPr>
          <p:cNvPr id="28" name="直線接點 27">
            <a:extLst>
              <a:ext uri="{FF2B5EF4-FFF2-40B4-BE49-F238E27FC236}">
                <a16:creationId xmlns:a16="http://schemas.microsoft.com/office/drawing/2014/main" id="{38F3BA9F-F877-D991-7FB7-34338FE3300A}"/>
              </a:ext>
            </a:extLst>
          </p:cNvPr>
          <p:cNvCxnSpPr>
            <a:cxnSpLocks/>
          </p:cNvCxnSpPr>
          <p:nvPr/>
        </p:nvCxnSpPr>
        <p:spPr>
          <a:xfrm flipH="1">
            <a:off x="7121464" y="1757363"/>
            <a:ext cx="1754485" cy="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箭號: 弧形右彎 11">
            <a:extLst>
              <a:ext uri="{FF2B5EF4-FFF2-40B4-BE49-F238E27FC236}">
                <a16:creationId xmlns:a16="http://schemas.microsoft.com/office/drawing/2014/main" id="{5CEA6123-929B-DEB9-0BF6-2DA457E2C328}"/>
              </a:ext>
            </a:extLst>
          </p:cNvPr>
          <p:cNvSpPr/>
          <p:nvPr/>
        </p:nvSpPr>
        <p:spPr>
          <a:xfrm>
            <a:off x="4926250" y="2839404"/>
            <a:ext cx="1016000" cy="1713545"/>
          </a:xfrm>
          <a:prstGeom prst="curved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solidFill>
                <a:schemeClr val="tx1"/>
              </a:solidFill>
            </a:endParaRPr>
          </a:p>
        </p:txBody>
      </p:sp>
      <p:sp>
        <p:nvSpPr>
          <p:cNvPr id="17" name="箭號: 弧形右彎 16">
            <a:extLst>
              <a:ext uri="{FF2B5EF4-FFF2-40B4-BE49-F238E27FC236}">
                <a16:creationId xmlns:a16="http://schemas.microsoft.com/office/drawing/2014/main" id="{AD301653-1FCD-4EFF-6A00-7739BA3BE916}"/>
              </a:ext>
            </a:extLst>
          </p:cNvPr>
          <p:cNvSpPr/>
          <p:nvPr/>
        </p:nvSpPr>
        <p:spPr>
          <a:xfrm flipH="1" flipV="1">
            <a:off x="6574871" y="2741413"/>
            <a:ext cx="1016000" cy="1713545"/>
          </a:xfrm>
          <a:prstGeom prst="curved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21207796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6" grpId="0"/>
      <p:bldP spid="12" grpId="0" animBg="1"/>
      <p:bldP spid="1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43624-3750-0701-C5CF-3B77796D355D}"/>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76298699-9674-B2DA-E374-D74C2CA21A44}"/>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cs typeface="Gisha" panose="020F0502020204030204" pitchFamily="34" charset="-79"/>
              </a:rPr>
              <a:t>根據經驗調整行為</a:t>
            </a:r>
          </a:p>
        </p:txBody>
      </p:sp>
      <p:pic>
        <p:nvPicPr>
          <p:cNvPr id="6" name="Picture 2">
            <a:extLst>
              <a:ext uri="{FF2B5EF4-FFF2-40B4-BE49-F238E27FC236}">
                <a16:creationId xmlns:a16="http://schemas.microsoft.com/office/drawing/2014/main" id="{E14A9831-E9D4-E9F8-16AC-AE28BFD43C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5240" y="4469136"/>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13B65605-FA02-D92B-8B19-BCB6A2264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0040" y="4469136"/>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圓角 9">
            <a:extLst>
              <a:ext uri="{FF2B5EF4-FFF2-40B4-BE49-F238E27FC236}">
                <a16:creationId xmlns:a16="http://schemas.microsoft.com/office/drawing/2014/main" id="{40681996-0D40-D748-0CA7-1BB27395110F}"/>
              </a:ext>
            </a:extLst>
          </p:cNvPr>
          <p:cNvSpPr/>
          <p:nvPr/>
        </p:nvSpPr>
        <p:spPr>
          <a:xfrm>
            <a:off x="980440" y="3567823"/>
            <a:ext cx="1800000" cy="360000"/>
          </a:xfrm>
          <a:prstGeom prst="roundRect">
            <a:avLst/>
          </a:prstGeom>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goal</a:t>
            </a:r>
            <a:endParaRPr lang="zh-TW" altLang="en-US" sz="2400" dirty="0"/>
          </a:p>
        </p:txBody>
      </p:sp>
      <p:sp>
        <p:nvSpPr>
          <p:cNvPr id="11" name="矩形: 圓角 10">
            <a:extLst>
              <a:ext uri="{FF2B5EF4-FFF2-40B4-BE49-F238E27FC236}">
                <a16:creationId xmlns:a16="http://schemas.microsoft.com/office/drawing/2014/main" id="{B4B40284-C25C-ECFC-40A8-C54341FA8209}"/>
              </a:ext>
            </a:extLst>
          </p:cNvPr>
          <p:cNvSpPr/>
          <p:nvPr/>
        </p:nvSpPr>
        <p:spPr>
          <a:xfrm>
            <a:off x="2780440" y="3553538"/>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1</a:t>
            </a:r>
            <a:endParaRPr lang="zh-TW" altLang="en-US" sz="2400" dirty="0"/>
          </a:p>
        </p:txBody>
      </p:sp>
      <p:sp>
        <p:nvSpPr>
          <p:cNvPr id="12" name="矩形: 圓角 11">
            <a:extLst>
              <a:ext uri="{FF2B5EF4-FFF2-40B4-BE49-F238E27FC236}">
                <a16:creationId xmlns:a16="http://schemas.microsoft.com/office/drawing/2014/main" id="{6646DDF5-5844-9F9B-49E2-1BE84B6585B8}"/>
              </a:ext>
            </a:extLst>
          </p:cNvPr>
          <p:cNvSpPr/>
          <p:nvPr/>
        </p:nvSpPr>
        <p:spPr>
          <a:xfrm>
            <a:off x="6371740" y="3566726"/>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2</a:t>
            </a:r>
            <a:endParaRPr lang="zh-TW" altLang="en-US" sz="2400" dirty="0"/>
          </a:p>
        </p:txBody>
      </p:sp>
      <p:sp>
        <p:nvSpPr>
          <p:cNvPr id="13" name="矩形: 圓角 12">
            <a:extLst>
              <a:ext uri="{FF2B5EF4-FFF2-40B4-BE49-F238E27FC236}">
                <a16:creationId xmlns:a16="http://schemas.microsoft.com/office/drawing/2014/main" id="{D5BC0B0D-072A-61EB-771F-BCE13333BF0E}"/>
              </a:ext>
            </a:extLst>
          </p:cNvPr>
          <p:cNvSpPr/>
          <p:nvPr/>
        </p:nvSpPr>
        <p:spPr>
          <a:xfrm>
            <a:off x="4585615" y="3569657"/>
            <a:ext cx="180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1</a:t>
            </a:r>
            <a:endParaRPr lang="zh-TW" altLang="en-US" sz="2400" dirty="0"/>
          </a:p>
        </p:txBody>
      </p:sp>
      <p:sp>
        <p:nvSpPr>
          <p:cNvPr id="14" name="矩形: 圓角 13">
            <a:extLst>
              <a:ext uri="{FF2B5EF4-FFF2-40B4-BE49-F238E27FC236}">
                <a16:creationId xmlns:a16="http://schemas.microsoft.com/office/drawing/2014/main" id="{FDBAE78E-119F-4EBC-4F14-3BDE6B54A725}"/>
              </a:ext>
            </a:extLst>
          </p:cNvPr>
          <p:cNvSpPr/>
          <p:nvPr/>
        </p:nvSpPr>
        <p:spPr>
          <a:xfrm>
            <a:off x="8174740" y="3566726"/>
            <a:ext cx="180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2</a:t>
            </a:r>
            <a:endParaRPr lang="zh-TW" altLang="en-US" sz="2400" dirty="0"/>
          </a:p>
        </p:txBody>
      </p:sp>
      <p:cxnSp>
        <p:nvCxnSpPr>
          <p:cNvPr id="23" name="直線單箭頭接點 22">
            <a:extLst>
              <a:ext uri="{FF2B5EF4-FFF2-40B4-BE49-F238E27FC236}">
                <a16:creationId xmlns:a16="http://schemas.microsoft.com/office/drawing/2014/main" id="{B822239C-BE96-C539-141E-E3A4E74D1B12}"/>
              </a:ext>
            </a:extLst>
          </p:cNvPr>
          <p:cNvCxnSpPr/>
          <p:nvPr/>
        </p:nvCxnSpPr>
        <p:spPr>
          <a:xfrm>
            <a:off x="3680440" y="4063535"/>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A6BC528C-0244-C6E7-BFD3-ADC84D58EAA8}"/>
              </a:ext>
            </a:extLst>
          </p:cNvPr>
          <p:cNvCxnSpPr>
            <a:cxnSpLocks/>
          </p:cNvCxnSpPr>
          <p:nvPr/>
        </p:nvCxnSpPr>
        <p:spPr>
          <a:xfrm flipV="1">
            <a:off x="4965490" y="4047295"/>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DE559281-B51D-1E8E-EE26-A84F193B0CFA}"/>
              </a:ext>
            </a:extLst>
          </p:cNvPr>
          <p:cNvCxnSpPr/>
          <p:nvPr/>
        </p:nvCxnSpPr>
        <p:spPr>
          <a:xfrm>
            <a:off x="7301140" y="4024091"/>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42E2EFE9-4DFB-7F51-394A-2A763EC1EAFF}"/>
              </a:ext>
            </a:extLst>
          </p:cNvPr>
          <p:cNvCxnSpPr>
            <a:cxnSpLocks/>
          </p:cNvCxnSpPr>
          <p:nvPr/>
        </p:nvCxnSpPr>
        <p:spPr>
          <a:xfrm flipV="1">
            <a:off x="8586190" y="4007851"/>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C1A4AC3A-3435-5C4D-7764-4D3987A2AC0F}"/>
              </a:ext>
            </a:extLst>
          </p:cNvPr>
          <p:cNvSpPr txBox="1"/>
          <p:nvPr/>
        </p:nvSpPr>
        <p:spPr>
          <a:xfrm>
            <a:off x="2039453" y="5266470"/>
            <a:ext cx="2021837" cy="523220"/>
          </a:xfrm>
          <a:prstGeom prst="rect">
            <a:avLst/>
          </a:prstGeom>
          <a:noFill/>
        </p:spPr>
        <p:txBody>
          <a:bodyPr wrap="square" rtlCol="0">
            <a:spAutoFit/>
          </a:bodyPr>
          <a:lstStyle/>
          <a:p>
            <a:pPr algn="r"/>
            <a:r>
              <a:rPr lang="en-US" altLang="zh-TW" sz="2800" b="1" dirty="0"/>
              <a:t>LLM</a:t>
            </a:r>
            <a:endParaRPr lang="zh-TW" altLang="en-US" sz="2800" b="1" dirty="0"/>
          </a:p>
        </p:txBody>
      </p:sp>
      <p:sp>
        <p:nvSpPr>
          <p:cNvPr id="33" name="文字方塊 32">
            <a:extLst>
              <a:ext uri="{FF2B5EF4-FFF2-40B4-BE49-F238E27FC236}">
                <a16:creationId xmlns:a16="http://schemas.microsoft.com/office/drawing/2014/main" id="{CF0FF368-8548-05D3-1356-E12B90AAD749}"/>
              </a:ext>
            </a:extLst>
          </p:cNvPr>
          <p:cNvSpPr txBox="1"/>
          <p:nvPr/>
        </p:nvSpPr>
        <p:spPr>
          <a:xfrm>
            <a:off x="2928670" y="3057514"/>
            <a:ext cx="1550170"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寫一個 </a:t>
            </a:r>
            <a:r>
              <a:rPr lang="en-US" altLang="zh-TW" sz="2400" dirty="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sp>
        <p:nvSpPr>
          <p:cNvPr id="34" name="文字方塊 33">
            <a:extLst>
              <a:ext uri="{FF2B5EF4-FFF2-40B4-BE49-F238E27FC236}">
                <a16:creationId xmlns:a16="http://schemas.microsoft.com/office/drawing/2014/main" id="{9600922D-0E2C-8435-B09C-217E2FB5A954}"/>
              </a:ext>
            </a:extLst>
          </p:cNvPr>
          <p:cNvSpPr txBox="1"/>
          <p:nvPr/>
        </p:nvSpPr>
        <p:spPr>
          <a:xfrm>
            <a:off x="1160685" y="2597256"/>
            <a:ext cx="1550170" cy="830997"/>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你是軟體工程師 </a:t>
            </a:r>
            <a:r>
              <a:rPr lang="en-US" altLang="zh-TW" sz="2400" dirty="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pic>
        <p:nvPicPr>
          <p:cNvPr id="1026" name="Picture 2">
            <a:extLst>
              <a:ext uri="{FF2B5EF4-FFF2-40B4-BE49-F238E27FC236}">
                <a16:creationId xmlns:a16="http://schemas.microsoft.com/office/drawing/2014/main" id="{ABD324B4-9507-8515-3D25-980E59319C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1371" y="2192543"/>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F133717-BFED-A92F-7A23-43DA3EB86A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1540" y="2178184"/>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a:extLst>
              <a:ext uri="{FF2B5EF4-FFF2-40B4-BE49-F238E27FC236}">
                <a16:creationId xmlns:a16="http://schemas.microsoft.com/office/drawing/2014/main" id="{D8C2505A-632E-C8FC-5B5B-46197B5362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3702" y="2233535"/>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36" name="文字方塊 35">
            <a:extLst>
              <a:ext uri="{FF2B5EF4-FFF2-40B4-BE49-F238E27FC236}">
                <a16:creationId xmlns:a16="http://schemas.microsoft.com/office/drawing/2014/main" id="{272FCE87-B263-545E-02F4-27AF43D56B5C}"/>
              </a:ext>
            </a:extLst>
          </p:cNvPr>
          <p:cNvSpPr txBox="1"/>
          <p:nvPr/>
        </p:nvSpPr>
        <p:spPr>
          <a:xfrm>
            <a:off x="8276795" y="1690688"/>
            <a:ext cx="1516990" cy="523220"/>
          </a:xfrm>
          <a:prstGeom prst="rect">
            <a:avLst/>
          </a:prstGeom>
          <a:noFill/>
        </p:spPr>
        <p:txBody>
          <a:bodyPr wrap="square" rtlCol="0">
            <a:spAutoFit/>
          </a:bodyPr>
          <a:lstStyle/>
          <a:p>
            <a:pPr algn="ctr"/>
            <a:r>
              <a:rPr lang="en-US" altLang="zh-TW" sz="2800" dirty="0"/>
              <a:t>Update </a:t>
            </a:r>
            <a:endParaRPr lang="zh-TW" altLang="en-US" sz="2800" dirty="0"/>
          </a:p>
        </p:txBody>
      </p:sp>
      <p:sp>
        <p:nvSpPr>
          <p:cNvPr id="40" name="文字方塊 39">
            <a:extLst>
              <a:ext uri="{FF2B5EF4-FFF2-40B4-BE49-F238E27FC236}">
                <a16:creationId xmlns:a16="http://schemas.microsoft.com/office/drawing/2014/main" id="{14E446D6-ACE2-030A-1806-26F358F375ED}"/>
              </a:ext>
            </a:extLst>
          </p:cNvPr>
          <p:cNvSpPr txBox="1"/>
          <p:nvPr/>
        </p:nvSpPr>
        <p:spPr>
          <a:xfrm>
            <a:off x="10233871" y="3390318"/>
            <a:ext cx="1503680" cy="523220"/>
          </a:xfrm>
          <a:prstGeom prst="rect">
            <a:avLst/>
          </a:prstGeom>
          <a:noFill/>
        </p:spPr>
        <p:txBody>
          <a:bodyPr wrap="square" rtlCol="0">
            <a:spAutoFit/>
          </a:bodyPr>
          <a:lstStyle/>
          <a:p>
            <a:r>
              <a:rPr lang="en-US" altLang="zh-TW" sz="2800" b="1" dirty="0"/>
              <a:t>……</a:t>
            </a:r>
            <a:endParaRPr lang="zh-TW" altLang="en-US" sz="2800" b="1" dirty="0"/>
          </a:p>
        </p:txBody>
      </p:sp>
      <p:sp>
        <p:nvSpPr>
          <p:cNvPr id="44" name="文字方塊 43">
            <a:extLst>
              <a:ext uri="{FF2B5EF4-FFF2-40B4-BE49-F238E27FC236}">
                <a16:creationId xmlns:a16="http://schemas.microsoft.com/office/drawing/2014/main" id="{EAF1A15D-AC61-E6A3-7D3B-08F896CAB6FE}"/>
              </a:ext>
            </a:extLst>
          </p:cNvPr>
          <p:cNvSpPr txBox="1"/>
          <p:nvPr/>
        </p:nvSpPr>
        <p:spPr>
          <a:xfrm>
            <a:off x="6258646" y="1653499"/>
            <a:ext cx="2026188" cy="523220"/>
          </a:xfrm>
          <a:prstGeom prst="rect">
            <a:avLst/>
          </a:prstGeom>
          <a:noFill/>
        </p:spPr>
        <p:txBody>
          <a:bodyPr wrap="square" rtlCol="0">
            <a:spAutoFit/>
          </a:bodyPr>
          <a:lstStyle/>
          <a:p>
            <a:pPr algn="ctr"/>
            <a:r>
              <a:rPr lang="en-US" altLang="zh-TW" sz="2800" dirty="0"/>
              <a:t>Feedback</a:t>
            </a:r>
            <a:endParaRPr lang="zh-TW" altLang="en-US" sz="2800" dirty="0"/>
          </a:p>
        </p:txBody>
      </p:sp>
      <p:sp>
        <p:nvSpPr>
          <p:cNvPr id="45" name="矩形: 圓角 44">
            <a:extLst>
              <a:ext uri="{FF2B5EF4-FFF2-40B4-BE49-F238E27FC236}">
                <a16:creationId xmlns:a16="http://schemas.microsoft.com/office/drawing/2014/main" id="{F8C9CDF6-6B27-E484-8F9E-503E930D946A}"/>
              </a:ext>
            </a:extLst>
          </p:cNvPr>
          <p:cNvSpPr/>
          <p:nvPr/>
        </p:nvSpPr>
        <p:spPr>
          <a:xfrm>
            <a:off x="980439" y="3527541"/>
            <a:ext cx="7173771" cy="397239"/>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圓角 45">
            <a:extLst>
              <a:ext uri="{FF2B5EF4-FFF2-40B4-BE49-F238E27FC236}">
                <a16:creationId xmlns:a16="http://schemas.microsoft.com/office/drawing/2014/main" id="{E74D7823-DC51-89D1-AB38-42950ADEA054}"/>
              </a:ext>
            </a:extLst>
          </p:cNvPr>
          <p:cNvSpPr/>
          <p:nvPr/>
        </p:nvSpPr>
        <p:spPr>
          <a:xfrm>
            <a:off x="8162186" y="3529481"/>
            <a:ext cx="1820529" cy="397239"/>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49163658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8C56FB-7A67-4C37-B738-4A3E4E920373}"/>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cs typeface="Gisha" panose="020F0502020204030204" pitchFamily="34" charset="-79"/>
              </a:rPr>
              <a:t>根據經驗調整行為</a:t>
            </a:r>
            <a:endParaRPr lang="zh-TW" altLang="en-US" dirty="0"/>
          </a:p>
        </p:txBody>
      </p:sp>
      <p:pic>
        <p:nvPicPr>
          <p:cNvPr id="11" name="Picture 2">
            <a:extLst>
              <a:ext uri="{FF2B5EF4-FFF2-40B4-BE49-F238E27FC236}">
                <a16:creationId xmlns:a16="http://schemas.microsoft.com/office/drawing/2014/main" id="{78D0E9A9-847B-1EC3-3F0C-6CB6DA6B75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5526" y="2675544"/>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圓角 12">
            <a:extLst>
              <a:ext uri="{FF2B5EF4-FFF2-40B4-BE49-F238E27FC236}">
                <a16:creationId xmlns:a16="http://schemas.microsoft.com/office/drawing/2014/main" id="{6338ADFC-3C14-05E0-E6C7-62111B37F1CB}"/>
              </a:ext>
            </a:extLst>
          </p:cNvPr>
          <p:cNvSpPr/>
          <p:nvPr/>
        </p:nvSpPr>
        <p:spPr>
          <a:xfrm>
            <a:off x="850726" y="1774231"/>
            <a:ext cx="1800000" cy="360000"/>
          </a:xfrm>
          <a:prstGeom prst="roundRect">
            <a:avLst/>
          </a:prstGeom>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goal</a:t>
            </a:r>
            <a:endParaRPr lang="zh-TW" altLang="en-US" sz="2400" dirty="0"/>
          </a:p>
        </p:txBody>
      </p:sp>
      <p:sp>
        <p:nvSpPr>
          <p:cNvPr id="14" name="矩形: 圓角 13">
            <a:extLst>
              <a:ext uri="{FF2B5EF4-FFF2-40B4-BE49-F238E27FC236}">
                <a16:creationId xmlns:a16="http://schemas.microsoft.com/office/drawing/2014/main" id="{CE3C8AFD-E80C-E16D-4DAF-19E6FBA559F8}"/>
              </a:ext>
            </a:extLst>
          </p:cNvPr>
          <p:cNvSpPr/>
          <p:nvPr/>
        </p:nvSpPr>
        <p:spPr>
          <a:xfrm>
            <a:off x="2650726" y="1759946"/>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1</a:t>
            </a:r>
            <a:endParaRPr lang="zh-TW" altLang="en-US" sz="2400" dirty="0"/>
          </a:p>
        </p:txBody>
      </p:sp>
      <p:sp>
        <p:nvSpPr>
          <p:cNvPr id="16" name="矩形: 圓角 15">
            <a:extLst>
              <a:ext uri="{FF2B5EF4-FFF2-40B4-BE49-F238E27FC236}">
                <a16:creationId xmlns:a16="http://schemas.microsoft.com/office/drawing/2014/main" id="{BDF9EC2C-1E51-1CAD-82EF-78D56FD64371}"/>
              </a:ext>
            </a:extLst>
          </p:cNvPr>
          <p:cNvSpPr/>
          <p:nvPr/>
        </p:nvSpPr>
        <p:spPr>
          <a:xfrm>
            <a:off x="4455901" y="1776065"/>
            <a:ext cx="180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1</a:t>
            </a:r>
            <a:endParaRPr lang="zh-TW" altLang="en-US" sz="2400" dirty="0"/>
          </a:p>
        </p:txBody>
      </p:sp>
      <p:cxnSp>
        <p:nvCxnSpPr>
          <p:cNvPr id="18" name="直線單箭頭接點 17">
            <a:extLst>
              <a:ext uri="{FF2B5EF4-FFF2-40B4-BE49-F238E27FC236}">
                <a16:creationId xmlns:a16="http://schemas.microsoft.com/office/drawing/2014/main" id="{AB32C77F-D594-DA2C-DBF9-8C47C863F324}"/>
              </a:ext>
            </a:extLst>
          </p:cNvPr>
          <p:cNvCxnSpPr/>
          <p:nvPr/>
        </p:nvCxnSpPr>
        <p:spPr>
          <a:xfrm>
            <a:off x="3550726" y="2269943"/>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487C60EA-A19A-CD51-0A36-687D99E4829E}"/>
              </a:ext>
            </a:extLst>
          </p:cNvPr>
          <p:cNvCxnSpPr>
            <a:cxnSpLocks/>
          </p:cNvCxnSpPr>
          <p:nvPr/>
        </p:nvCxnSpPr>
        <p:spPr>
          <a:xfrm flipV="1">
            <a:off x="4835776" y="2253703"/>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E107B571-8005-0D53-F80E-22A793F986F6}"/>
              </a:ext>
            </a:extLst>
          </p:cNvPr>
          <p:cNvSpPr txBox="1"/>
          <p:nvPr/>
        </p:nvSpPr>
        <p:spPr>
          <a:xfrm>
            <a:off x="1909739" y="3472878"/>
            <a:ext cx="2021837" cy="523220"/>
          </a:xfrm>
          <a:prstGeom prst="rect">
            <a:avLst/>
          </a:prstGeom>
          <a:noFill/>
        </p:spPr>
        <p:txBody>
          <a:bodyPr wrap="square" rtlCol="0">
            <a:spAutoFit/>
          </a:bodyPr>
          <a:lstStyle/>
          <a:p>
            <a:pPr algn="r"/>
            <a:r>
              <a:rPr lang="en-US" altLang="zh-TW" sz="2800" b="1" dirty="0"/>
              <a:t>LLM</a:t>
            </a:r>
            <a:endParaRPr lang="zh-TW" altLang="en-US" sz="2800" b="1" dirty="0"/>
          </a:p>
        </p:txBody>
      </p:sp>
      <p:sp>
        <p:nvSpPr>
          <p:cNvPr id="28" name="矩形: 圓角 27">
            <a:extLst>
              <a:ext uri="{FF2B5EF4-FFF2-40B4-BE49-F238E27FC236}">
                <a16:creationId xmlns:a16="http://schemas.microsoft.com/office/drawing/2014/main" id="{024D2AF1-7FDD-EDAC-FFEF-2C0ED7DC119B}"/>
              </a:ext>
            </a:extLst>
          </p:cNvPr>
          <p:cNvSpPr/>
          <p:nvPr/>
        </p:nvSpPr>
        <p:spPr>
          <a:xfrm>
            <a:off x="7699576" y="1766283"/>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10000</a:t>
            </a:r>
            <a:endParaRPr lang="zh-TW" altLang="en-US" sz="2400" dirty="0"/>
          </a:p>
        </p:txBody>
      </p:sp>
      <p:sp>
        <p:nvSpPr>
          <p:cNvPr id="30" name="文字方塊 29">
            <a:extLst>
              <a:ext uri="{FF2B5EF4-FFF2-40B4-BE49-F238E27FC236}">
                <a16:creationId xmlns:a16="http://schemas.microsoft.com/office/drawing/2014/main" id="{6DC07810-47C3-E3BC-5618-1D6991F18E7D}"/>
              </a:ext>
            </a:extLst>
          </p:cNvPr>
          <p:cNvSpPr txBox="1"/>
          <p:nvPr/>
        </p:nvSpPr>
        <p:spPr>
          <a:xfrm>
            <a:off x="6268313" y="1613551"/>
            <a:ext cx="1418850" cy="523220"/>
          </a:xfrm>
          <a:prstGeom prst="rect">
            <a:avLst/>
          </a:prstGeom>
          <a:noFill/>
        </p:spPr>
        <p:txBody>
          <a:bodyPr wrap="square" rtlCol="0">
            <a:spAutoFit/>
          </a:bodyPr>
          <a:lstStyle/>
          <a:p>
            <a:pPr algn="ctr"/>
            <a:r>
              <a:rPr lang="en-US" altLang="zh-TW" sz="2800" dirty="0"/>
              <a:t>……</a:t>
            </a:r>
            <a:endParaRPr lang="zh-TW" altLang="en-US" sz="2800" dirty="0"/>
          </a:p>
        </p:txBody>
      </p:sp>
      <p:pic>
        <p:nvPicPr>
          <p:cNvPr id="31" name="Picture 2">
            <a:extLst>
              <a:ext uri="{FF2B5EF4-FFF2-40B4-BE49-F238E27FC236}">
                <a16:creationId xmlns:a16="http://schemas.microsoft.com/office/drawing/2014/main" id="{EDBC1EA3-B48C-4398-CABF-FD1631779F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7963" y="2599344"/>
            <a:ext cx="1219200" cy="1219201"/>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直線單箭頭接點 31">
            <a:extLst>
              <a:ext uri="{FF2B5EF4-FFF2-40B4-BE49-F238E27FC236}">
                <a16:creationId xmlns:a16="http://schemas.microsoft.com/office/drawing/2014/main" id="{E5BDBFBF-6363-E404-618A-CDA6C53CF31E}"/>
              </a:ext>
            </a:extLst>
          </p:cNvPr>
          <p:cNvCxnSpPr/>
          <p:nvPr/>
        </p:nvCxnSpPr>
        <p:spPr>
          <a:xfrm>
            <a:off x="8573163" y="2193743"/>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6940240E-3E2F-9841-F1D1-F3D5DEDF1DB8}"/>
              </a:ext>
            </a:extLst>
          </p:cNvPr>
          <p:cNvCxnSpPr>
            <a:cxnSpLocks/>
          </p:cNvCxnSpPr>
          <p:nvPr/>
        </p:nvCxnSpPr>
        <p:spPr>
          <a:xfrm flipV="1">
            <a:off x="9858213" y="2177503"/>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5B02A961-77C4-F3BC-A0AE-268C9753F589}"/>
              </a:ext>
            </a:extLst>
          </p:cNvPr>
          <p:cNvSpPr txBox="1"/>
          <p:nvPr/>
        </p:nvSpPr>
        <p:spPr>
          <a:xfrm>
            <a:off x="2142202" y="4512772"/>
            <a:ext cx="6042774" cy="523220"/>
          </a:xfrm>
          <a:prstGeom prst="rect">
            <a:avLst/>
          </a:prstGeom>
          <a:noFill/>
        </p:spPr>
        <p:txBody>
          <a:bodyPr wrap="square" rtlCol="0">
            <a:spAutoFit/>
          </a:bodyPr>
          <a:lstStyle/>
          <a:p>
            <a:pPr algn="ctr"/>
            <a:r>
              <a:rPr lang="zh-TW" altLang="en-US" sz="2800" dirty="0">
                <a:latin typeface="微軟正黑體" panose="020B0604030504040204" pitchFamily="34" charset="-120"/>
                <a:ea typeface="微軟正黑體" panose="020B0604030504040204" pitchFamily="34" charset="-120"/>
              </a:rPr>
              <a:t>不斷回憶整個 </a:t>
            </a:r>
            <a:r>
              <a:rPr lang="en-US" altLang="zh-TW" sz="2800" dirty="0">
                <a:latin typeface="微軟正黑體" panose="020B0604030504040204" pitchFamily="34" charset="-120"/>
                <a:ea typeface="微軟正黑體" panose="020B0604030504040204" pitchFamily="34" charset="-120"/>
              </a:rPr>
              <a:t>Agent </a:t>
            </a:r>
            <a:r>
              <a:rPr lang="zh-TW" altLang="en-US" sz="2800" dirty="0">
                <a:latin typeface="微軟正黑體" panose="020B0604030504040204" pitchFamily="34" charset="-120"/>
                <a:ea typeface="微軟正黑體" panose="020B0604030504040204" pitchFamily="34" charset="-120"/>
              </a:rPr>
              <a:t>一生的經歷 </a:t>
            </a:r>
            <a:r>
              <a:rPr lang="en-US" altLang="zh-TW" sz="2800" dirty="0">
                <a:latin typeface="微軟正黑體" panose="020B0604030504040204" pitchFamily="34" charset="-120"/>
                <a:ea typeface="微軟正黑體" panose="020B0604030504040204" pitchFamily="34" charset="-120"/>
              </a:rPr>
              <a:t>… </a:t>
            </a:r>
            <a:r>
              <a:rPr lang="en-US" altLang="zh-TW" sz="2800" dirty="0">
                <a:latin typeface="微軟正黑體" panose="020B0604030504040204" pitchFamily="34" charset="-120"/>
                <a:ea typeface="微軟正黑體" panose="020B0604030504040204" pitchFamily="34" charset="-120"/>
                <a:sym typeface="Wingdings" panose="05000000000000000000" pitchFamily="2" charset="2"/>
              </a:rPr>
              <a:t></a:t>
            </a:r>
            <a:endParaRPr lang="zh-TW" altLang="en-US" sz="2800" dirty="0">
              <a:latin typeface="微軟正黑體" panose="020B0604030504040204" pitchFamily="34" charset="-120"/>
              <a:ea typeface="微軟正黑體" panose="020B0604030504040204" pitchFamily="34" charset="-120"/>
            </a:endParaRPr>
          </a:p>
        </p:txBody>
      </p:sp>
      <p:sp>
        <p:nvSpPr>
          <p:cNvPr id="37" name="文字方塊 36">
            <a:extLst>
              <a:ext uri="{FF2B5EF4-FFF2-40B4-BE49-F238E27FC236}">
                <a16:creationId xmlns:a16="http://schemas.microsoft.com/office/drawing/2014/main" id="{D5D2D932-E2A1-A9CA-2923-481803237790}"/>
              </a:ext>
            </a:extLst>
          </p:cNvPr>
          <p:cNvSpPr txBox="1"/>
          <p:nvPr/>
        </p:nvSpPr>
        <p:spPr>
          <a:xfrm>
            <a:off x="9858213" y="1645070"/>
            <a:ext cx="1414574" cy="507831"/>
          </a:xfrm>
          <a:prstGeom prst="rect">
            <a:avLst/>
          </a:prstGeom>
          <a:noFill/>
        </p:spPr>
        <p:txBody>
          <a:bodyPr wrap="square" rtlCol="0">
            <a:spAutoFit/>
          </a:bodyPr>
          <a:lstStyle/>
          <a:p>
            <a:r>
              <a:rPr lang="en-US" altLang="zh-TW" sz="2700" dirty="0"/>
              <a:t>?????</a:t>
            </a:r>
            <a:endParaRPr lang="zh-TW" altLang="en-US" sz="2700" dirty="0"/>
          </a:p>
        </p:txBody>
      </p:sp>
      <p:pic>
        <p:nvPicPr>
          <p:cNvPr id="2050" name="Picture 2">
            <a:extLst>
              <a:ext uri="{FF2B5EF4-FFF2-40B4-BE49-F238E27FC236}">
                <a16:creationId xmlns:a16="http://schemas.microsoft.com/office/drawing/2014/main" id="{B0EA6CD8-6D06-0E92-28A1-8811D4EB01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3037" y="2583103"/>
            <a:ext cx="988875" cy="988875"/>
          </a:xfrm>
          <a:prstGeom prst="rect">
            <a:avLst/>
          </a:prstGeom>
          <a:noFill/>
          <a:extLst>
            <a:ext uri="{909E8E84-426E-40DD-AFC4-6F175D3DCCD1}">
              <a14:hiddenFill xmlns:a14="http://schemas.microsoft.com/office/drawing/2010/main">
                <a:solidFill>
                  <a:srgbClr val="FFFFFF"/>
                </a:solidFill>
              </a14:hiddenFill>
            </a:ext>
          </a:extLst>
        </p:spPr>
      </p:pic>
      <p:sp>
        <p:nvSpPr>
          <p:cNvPr id="38" name="右大括弧 37">
            <a:extLst>
              <a:ext uri="{FF2B5EF4-FFF2-40B4-BE49-F238E27FC236}">
                <a16:creationId xmlns:a16="http://schemas.microsoft.com/office/drawing/2014/main" id="{CC91C332-5536-F54E-115F-5F52B9F4F478}"/>
              </a:ext>
            </a:extLst>
          </p:cNvPr>
          <p:cNvSpPr/>
          <p:nvPr/>
        </p:nvSpPr>
        <p:spPr>
          <a:xfrm rot="5400000">
            <a:off x="4661626" y="37819"/>
            <a:ext cx="501360" cy="8141461"/>
          </a:xfrm>
          <a:prstGeom prst="rightBrace">
            <a:avLst>
              <a:gd name="adj1" fmla="val 69128"/>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DC321DAB-DB8E-A297-D421-8A9D2358DB9A}"/>
              </a:ext>
            </a:extLst>
          </p:cNvPr>
          <p:cNvSpPr txBox="1"/>
          <p:nvPr/>
        </p:nvSpPr>
        <p:spPr>
          <a:xfrm>
            <a:off x="6442930" y="5326905"/>
            <a:ext cx="5158665" cy="830997"/>
          </a:xfrm>
          <a:prstGeom prst="rect">
            <a:avLst/>
          </a:prstGeom>
          <a:noFill/>
        </p:spPr>
        <p:txBody>
          <a:bodyPr wrap="square">
            <a:spAutoFit/>
          </a:bodyPr>
          <a:lstStyle/>
          <a:p>
            <a:r>
              <a:rPr lang="zh-TW" altLang="en-US" sz="2400" b="0" i="0" dirty="0">
                <a:solidFill>
                  <a:srgbClr val="151719"/>
                </a:solidFill>
                <a:effectLst/>
                <a:latin typeface="微軟正黑體" panose="020B0604030504040204" pitchFamily="34" charset="-120"/>
                <a:ea typeface="微軟正黑體" panose="020B0604030504040204" pitchFamily="34" charset="-120"/>
              </a:rPr>
              <a:t>超常自傳式記憶 </a:t>
            </a:r>
            <a:r>
              <a:rPr lang="en-US" altLang="zh-TW" sz="2400" b="0" i="0" dirty="0">
                <a:solidFill>
                  <a:srgbClr val="151719"/>
                </a:solidFill>
                <a:effectLst/>
                <a:latin typeface="微軟正黑體" panose="020B0604030504040204" pitchFamily="34" charset="-120"/>
                <a:ea typeface="微軟正黑體" panose="020B0604030504040204" pitchFamily="34" charset="-120"/>
              </a:rPr>
              <a:t>(Highly Superior Autobiographical Memory, HSAM)</a:t>
            </a:r>
            <a:r>
              <a:rPr lang="zh-TW" altLang="en-US" sz="2400" b="0" i="0" dirty="0">
                <a:solidFill>
                  <a:srgbClr val="151719"/>
                </a:solidFill>
                <a:effectLst/>
                <a:latin typeface="微軟正黑體" panose="020B0604030504040204" pitchFamily="34" charset="-120"/>
                <a:ea typeface="微軟正黑體" panose="020B0604030504040204" pitchFamily="34" charset="-120"/>
              </a:rPr>
              <a:t> </a:t>
            </a:r>
            <a:endParaRPr lang="zh-TW" altLang="en-US" sz="2400" dirty="0">
              <a:latin typeface="微軟正黑體" panose="020B0604030504040204" pitchFamily="34" charset="-120"/>
              <a:ea typeface="微軟正黑體" panose="020B0604030504040204" pitchFamily="34" charset="-120"/>
            </a:endParaRPr>
          </a:p>
        </p:txBody>
      </p:sp>
      <p:sp>
        <p:nvSpPr>
          <p:cNvPr id="4" name="文字方塊 3">
            <a:extLst>
              <a:ext uri="{FF2B5EF4-FFF2-40B4-BE49-F238E27FC236}">
                <a16:creationId xmlns:a16="http://schemas.microsoft.com/office/drawing/2014/main" id="{133B996A-315D-FDFE-BED5-06298764B2BB}"/>
              </a:ext>
            </a:extLst>
          </p:cNvPr>
          <p:cNvSpPr txBox="1"/>
          <p:nvPr/>
        </p:nvSpPr>
        <p:spPr>
          <a:xfrm>
            <a:off x="6442930" y="6181343"/>
            <a:ext cx="5277100" cy="461665"/>
          </a:xfrm>
          <a:prstGeom prst="rect">
            <a:avLst/>
          </a:prstGeom>
          <a:noFill/>
        </p:spPr>
        <p:txBody>
          <a:bodyPr wrap="square">
            <a:spAutoFit/>
          </a:bodyPr>
          <a:lstStyle/>
          <a:p>
            <a:r>
              <a:rPr lang="zh-TW" altLang="en-US" sz="2400" b="0" i="0" dirty="0">
                <a:solidFill>
                  <a:srgbClr val="151719"/>
                </a:solidFill>
                <a:effectLst/>
                <a:latin typeface="微軟正黑體" panose="020B0604030504040204" pitchFamily="34" charset="-120"/>
                <a:ea typeface="微軟正黑體" panose="020B0604030504040204" pitchFamily="34" charset="-120"/>
              </a:rPr>
              <a:t>超憶症 </a:t>
            </a:r>
            <a:r>
              <a:rPr lang="en-US" altLang="zh-TW" sz="2400" b="0" i="0" dirty="0">
                <a:solidFill>
                  <a:srgbClr val="151719"/>
                </a:solidFill>
                <a:effectLst/>
                <a:latin typeface="微軟正黑體" panose="020B0604030504040204" pitchFamily="34" charset="-120"/>
                <a:ea typeface="微軟正黑體" panose="020B0604030504040204" pitchFamily="34" charset="-120"/>
              </a:rPr>
              <a:t>(</a:t>
            </a:r>
            <a:r>
              <a:rPr lang="en-US" altLang="zh-TW" sz="2400" b="0" i="0" dirty="0" err="1">
                <a:solidFill>
                  <a:srgbClr val="151719"/>
                </a:solidFill>
                <a:effectLst/>
                <a:latin typeface="微軟正黑體" panose="020B0604030504040204" pitchFamily="34" charset="-120"/>
                <a:ea typeface="微軟正黑體" panose="020B0604030504040204" pitchFamily="34" charset="-120"/>
              </a:rPr>
              <a:t>Hyperthymesia</a:t>
            </a:r>
            <a:r>
              <a:rPr lang="en-US" altLang="zh-TW" sz="2400" b="0" i="0" dirty="0">
                <a:solidFill>
                  <a:srgbClr val="151719"/>
                </a:solidFill>
                <a:effectLst/>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1074748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8" grpId="0" animBg="1"/>
      <p:bldP spid="3" grpId="0"/>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054E3-E6CF-3597-7103-8E6713CA3904}"/>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37FDF3FE-DED9-ECF2-D5C7-8FCAF376F2F0}"/>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cs typeface="Gisha" panose="020F0502020204030204" pitchFamily="34" charset="-79"/>
              </a:rPr>
              <a:t>根據經驗調整行為</a:t>
            </a:r>
            <a:endParaRPr lang="zh-TW" altLang="en-US" dirty="0"/>
          </a:p>
        </p:txBody>
      </p:sp>
      <p:sp>
        <p:nvSpPr>
          <p:cNvPr id="28" name="矩形: 圓角 27">
            <a:extLst>
              <a:ext uri="{FF2B5EF4-FFF2-40B4-BE49-F238E27FC236}">
                <a16:creationId xmlns:a16="http://schemas.microsoft.com/office/drawing/2014/main" id="{E8FAA13D-B0AE-18B9-36EA-D80593B58CBA}"/>
              </a:ext>
            </a:extLst>
          </p:cNvPr>
          <p:cNvSpPr/>
          <p:nvPr/>
        </p:nvSpPr>
        <p:spPr>
          <a:xfrm>
            <a:off x="7725150" y="1830375"/>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10000</a:t>
            </a:r>
            <a:endParaRPr lang="zh-TW" altLang="en-US" sz="2400" dirty="0"/>
          </a:p>
        </p:txBody>
      </p:sp>
      <p:pic>
        <p:nvPicPr>
          <p:cNvPr id="31" name="Picture 2">
            <a:extLst>
              <a:ext uri="{FF2B5EF4-FFF2-40B4-BE49-F238E27FC236}">
                <a16:creationId xmlns:a16="http://schemas.microsoft.com/office/drawing/2014/main" id="{27F934C7-6F96-AD95-CE42-C479E41763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03537" y="2663436"/>
            <a:ext cx="1219200" cy="1219201"/>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直線單箭頭接點 31">
            <a:extLst>
              <a:ext uri="{FF2B5EF4-FFF2-40B4-BE49-F238E27FC236}">
                <a16:creationId xmlns:a16="http://schemas.microsoft.com/office/drawing/2014/main" id="{79FD0934-E438-D668-BA57-95A30346DC23}"/>
              </a:ext>
            </a:extLst>
          </p:cNvPr>
          <p:cNvCxnSpPr/>
          <p:nvPr/>
        </p:nvCxnSpPr>
        <p:spPr>
          <a:xfrm>
            <a:off x="8598737" y="2257835"/>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AC8CBD7E-3A3D-2DEF-FEA2-FAE42704FF5D}"/>
              </a:ext>
            </a:extLst>
          </p:cNvPr>
          <p:cNvCxnSpPr>
            <a:cxnSpLocks/>
          </p:cNvCxnSpPr>
          <p:nvPr/>
        </p:nvCxnSpPr>
        <p:spPr>
          <a:xfrm flipV="1">
            <a:off x="9883787" y="2241595"/>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E7BBA896-91B8-3C21-6BC2-7AF90210A8D2}"/>
              </a:ext>
            </a:extLst>
          </p:cNvPr>
          <p:cNvSpPr txBox="1"/>
          <p:nvPr/>
        </p:nvSpPr>
        <p:spPr>
          <a:xfrm>
            <a:off x="3343289" y="6059815"/>
            <a:ext cx="5560248" cy="523220"/>
          </a:xfrm>
          <a:prstGeom prst="rect">
            <a:avLst/>
          </a:prstGeom>
          <a:noFill/>
        </p:spPr>
        <p:txBody>
          <a:bodyPr wrap="square" rtlCol="0">
            <a:spAutoFit/>
          </a:bodyPr>
          <a:lstStyle/>
          <a:p>
            <a:pPr algn="ctr"/>
            <a:r>
              <a:rPr lang="en-US" altLang="zh-TW" sz="2800" dirty="0">
                <a:ea typeface="微軟正黑體" panose="020B0604030504040204" pitchFamily="34" charset="-120"/>
              </a:rPr>
              <a:t>Agent’s Memory </a:t>
            </a:r>
            <a:endParaRPr lang="zh-TW" altLang="en-US" sz="2800" dirty="0">
              <a:ea typeface="微軟正黑體" panose="020B0604030504040204" pitchFamily="34" charset="-120"/>
            </a:endParaRPr>
          </a:p>
        </p:txBody>
      </p:sp>
      <p:sp>
        <p:nvSpPr>
          <p:cNvPr id="37" name="文字方塊 36">
            <a:extLst>
              <a:ext uri="{FF2B5EF4-FFF2-40B4-BE49-F238E27FC236}">
                <a16:creationId xmlns:a16="http://schemas.microsoft.com/office/drawing/2014/main" id="{15594FC5-659A-0EFA-F47D-B1DCEF0D7D1A}"/>
              </a:ext>
            </a:extLst>
          </p:cNvPr>
          <p:cNvSpPr txBox="1"/>
          <p:nvPr/>
        </p:nvSpPr>
        <p:spPr>
          <a:xfrm>
            <a:off x="9883787" y="1709162"/>
            <a:ext cx="1414574" cy="507831"/>
          </a:xfrm>
          <a:prstGeom prst="rect">
            <a:avLst/>
          </a:prstGeom>
          <a:noFill/>
        </p:spPr>
        <p:txBody>
          <a:bodyPr wrap="square" rtlCol="0">
            <a:spAutoFit/>
          </a:bodyPr>
          <a:lstStyle/>
          <a:p>
            <a:r>
              <a:rPr lang="en-US" altLang="zh-TW" sz="2700" dirty="0"/>
              <a:t>?????</a:t>
            </a:r>
            <a:endParaRPr lang="zh-TW" altLang="en-US" sz="2700" dirty="0"/>
          </a:p>
        </p:txBody>
      </p:sp>
      <p:sp>
        <p:nvSpPr>
          <p:cNvPr id="3" name="矩形: 圓角 2">
            <a:extLst>
              <a:ext uri="{FF2B5EF4-FFF2-40B4-BE49-F238E27FC236}">
                <a16:creationId xmlns:a16="http://schemas.microsoft.com/office/drawing/2014/main" id="{8C4DCCF7-C5CD-817B-9B50-27354C8E668E}"/>
              </a:ext>
            </a:extLst>
          </p:cNvPr>
          <p:cNvSpPr/>
          <p:nvPr/>
        </p:nvSpPr>
        <p:spPr>
          <a:xfrm>
            <a:off x="966506" y="5422135"/>
            <a:ext cx="1800000" cy="360000"/>
          </a:xfrm>
          <a:prstGeom prst="roundRect">
            <a:avLst/>
          </a:prstGeom>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goal</a:t>
            </a:r>
            <a:endParaRPr lang="zh-TW" altLang="en-US" sz="2400" dirty="0"/>
          </a:p>
        </p:txBody>
      </p:sp>
      <p:sp>
        <p:nvSpPr>
          <p:cNvPr id="4" name="矩形: 圓角 3">
            <a:extLst>
              <a:ext uri="{FF2B5EF4-FFF2-40B4-BE49-F238E27FC236}">
                <a16:creationId xmlns:a16="http://schemas.microsoft.com/office/drawing/2014/main" id="{8BC53943-FDA4-E8D8-7A74-F5F227052D57}"/>
              </a:ext>
            </a:extLst>
          </p:cNvPr>
          <p:cNvSpPr/>
          <p:nvPr/>
        </p:nvSpPr>
        <p:spPr>
          <a:xfrm>
            <a:off x="2766506" y="5426900"/>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1</a:t>
            </a:r>
            <a:endParaRPr lang="zh-TW" altLang="en-US" sz="2400" dirty="0"/>
          </a:p>
        </p:txBody>
      </p:sp>
      <p:sp>
        <p:nvSpPr>
          <p:cNvPr id="5" name="矩形: 圓角 4">
            <a:extLst>
              <a:ext uri="{FF2B5EF4-FFF2-40B4-BE49-F238E27FC236}">
                <a16:creationId xmlns:a16="http://schemas.microsoft.com/office/drawing/2014/main" id="{BDBBC47E-D364-37D3-669C-BF336AED649B}"/>
              </a:ext>
            </a:extLst>
          </p:cNvPr>
          <p:cNvSpPr/>
          <p:nvPr/>
        </p:nvSpPr>
        <p:spPr>
          <a:xfrm>
            <a:off x="4571681" y="5423969"/>
            <a:ext cx="180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1</a:t>
            </a:r>
            <a:endParaRPr lang="zh-TW" altLang="en-US" sz="2400" dirty="0"/>
          </a:p>
        </p:txBody>
      </p:sp>
      <p:sp>
        <p:nvSpPr>
          <p:cNvPr id="8" name="文字方塊 7">
            <a:extLst>
              <a:ext uri="{FF2B5EF4-FFF2-40B4-BE49-F238E27FC236}">
                <a16:creationId xmlns:a16="http://schemas.microsoft.com/office/drawing/2014/main" id="{32209BFB-E25C-74CB-9674-66C9E891BCC5}"/>
              </a:ext>
            </a:extLst>
          </p:cNvPr>
          <p:cNvSpPr txBox="1"/>
          <p:nvPr/>
        </p:nvSpPr>
        <p:spPr>
          <a:xfrm>
            <a:off x="6384093" y="5280505"/>
            <a:ext cx="1418850"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2" name="矩形: 圓角 11">
            <a:extLst>
              <a:ext uri="{FF2B5EF4-FFF2-40B4-BE49-F238E27FC236}">
                <a16:creationId xmlns:a16="http://schemas.microsoft.com/office/drawing/2014/main" id="{47232DAC-7057-DA1D-621A-6A8D65CAE46A}"/>
              </a:ext>
            </a:extLst>
          </p:cNvPr>
          <p:cNvSpPr/>
          <p:nvPr/>
        </p:nvSpPr>
        <p:spPr>
          <a:xfrm>
            <a:off x="7693186" y="5449222"/>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9999</a:t>
            </a:r>
            <a:endParaRPr lang="zh-TW" altLang="en-US" sz="2400" dirty="0"/>
          </a:p>
        </p:txBody>
      </p:sp>
      <p:sp>
        <p:nvSpPr>
          <p:cNvPr id="15" name="矩形: 圓角 14">
            <a:extLst>
              <a:ext uri="{FF2B5EF4-FFF2-40B4-BE49-F238E27FC236}">
                <a16:creationId xmlns:a16="http://schemas.microsoft.com/office/drawing/2014/main" id="{99182988-AF50-CE4D-03C5-9BCEFE6A4D1D}"/>
              </a:ext>
            </a:extLst>
          </p:cNvPr>
          <p:cNvSpPr/>
          <p:nvPr/>
        </p:nvSpPr>
        <p:spPr>
          <a:xfrm>
            <a:off x="9498361" y="5446291"/>
            <a:ext cx="180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9999</a:t>
            </a:r>
            <a:endParaRPr lang="zh-TW" altLang="en-US" sz="2400" dirty="0"/>
          </a:p>
        </p:txBody>
      </p:sp>
      <p:sp>
        <p:nvSpPr>
          <p:cNvPr id="17" name="矩形: 圓角 16">
            <a:extLst>
              <a:ext uri="{FF2B5EF4-FFF2-40B4-BE49-F238E27FC236}">
                <a16:creationId xmlns:a16="http://schemas.microsoft.com/office/drawing/2014/main" id="{1444DCAF-1809-1633-423C-34EEB24DE8BA}"/>
              </a:ext>
            </a:extLst>
          </p:cNvPr>
          <p:cNvSpPr/>
          <p:nvPr/>
        </p:nvSpPr>
        <p:spPr>
          <a:xfrm>
            <a:off x="4775758" y="3177786"/>
            <a:ext cx="1582346" cy="1028736"/>
          </a:xfrm>
          <a:prstGeom prst="round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Read</a:t>
            </a:r>
            <a:endParaRPr lang="zh-TW" altLang="en-US" sz="2400" dirty="0"/>
          </a:p>
        </p:txBody>
      </p:sp>
      <p:sp>
        <p:nvSpPr>
          <p:cNvPr id="20" name="矩形: 圓角 19">
            <a:extLst>
              <a:ext uri="{FF2B5EF4-FFF2-40B4-BE49-F238E27FC236}">
                <a16:creationId xmlns:a16="http://schemas.microsoft.com/office/drawing/2014/main" id="{8EBB6D68-612C-F93D-FECD-628802CD515F}"/>
              </a:ext>
            </a:extLst>
          </p:cNvPr>
          <p:cNvSpPr/>
          <p:nvPr/>
        </p:nvSpPr>
        <p:spPr>
          <a:xfrm>
            <a:off x="2984500" y="1822923"/>
            <a:ext cx="4708686" cy="360001"/>
          </a:xfrm>
          <a:prstGeom prst="roundRect">
            <a:avLst/>
          </a:prstGeom>
          <a:noFill/>
          <a:ln w="381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Relevant</a:t>
            </a:r>
            <a:r>
              <a:rPr lang="zh-TW" altLang="en-US" sz="2400" dirty="0">
                <a:solidFill>
                  <a:schemeClr val="tx1"/>
                </a:solidFill>
              </a:rPr>
              <a:t> </a:t>
            </a:r>
            <a:r>
              <a:rPr lang="en-US" altLang="zh-TW" sz="2400" dirty="0">
                <a:solidFill>
                  <a:schemeClr val="tx1"/>
                </a:solidFill>
              </a:rPr>
              <a:t>Experience </a:t>
            </a:r>
            <a:endParaRPr lang="zh-TW" altLang="en-US" sz="2400" dirty="0">
              <a:solidFill>
                <a:schemeClr val="tx1"/>
              </a:solidFill>
            </a:endParaRPr>
          </a:p>
        </p:txBody>
      </p:sp>
      <p:sp>
        <p:nvSpPr>
          <p:cNvPr id="21" name="文字方塊 20">
            <a:extLst>
              <a:ext uri="{FF2B5EF4-FFF2-40B4-BE49-F238E27FC236}">
                <a16:creationId xmlns:a16="http://schemas.microsoft.com/office/drawing/2014/main" id="{619FC82E-21FD-6E9B-B16F-B005DC550D0B}"/>
              </a:ext>
            </a:extLst>
          </p:cNvPr>
          <p:cNvSpPr txBox="1"/>
          <p:nvPr/>
        </p:nvSpPr>
        <p:spPr>
          <a:xfrm>
            <a:off x="838200" y="4047483"/>
            <a:ext cx="3474560"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其實這就是 </a:t>
            </a:r>
            <a:r>
              <a:rPr lang="en-US" altLang="zh-TW" sz="2400" dirty="0">
                <a:latin typeface="微軟正黑體" panose="020B0604030504040204" pitchFamily="34" charset="-120"/>
                <a:ea typeface="微軟正黑體" panose="020B0604030504040204" pitchFamily="34" charset="-120"/>
              </a:rPr>
              <a:t>RAG</a:t>
            </a:r>
          </a:p>
        </p:txBody>
      </p:sp>
      <p:cxnSp>
        <p:nvCxnSpPr>
          <p:cNvPr id="23" name="直線單箭頭接點 22">
            <a:extLst>
              <a:ext uri="{FF2B5EF4-FFF2-40B4-BE49-F238E27FC236}">
                <a16:creationId xmlns:a16="http://schemas.microsoft.com/office/drawing/2014/main" id="{16FAACA8-6644-BB9A-803D-9176C001C74C}"/>
              </a:ext>
            </a:extLst>
          </p:cNvPr>
          <p:cNvCxnSpPr>
            <a:cxnSpLocks/>
          </p:cNvCxnSpPr>
          <p:nvPr/>
        </p:nvCxnSpPr>
        <p:spPr>
          <a:xfrm flipV="1">
            <a:off x="5588469" y="4282722"/>
            <a:ext cx="0" cy="93667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直線單箭頭接點 23">
            <a:extLst>
              <a:ext uri="{FF2B5EF4-FFF2-40B4-BE49-F238E27FC236}">
                <a16:creationId xmlns:a16="http://schemas.microsoft.com/office/drawing/2014/main" id="{A3D1815B-CE47-2AF7-D4D8-A746263AF738}"/>
              </a:ext>
            </a:extLst>
          </p:cNvPr>
          <p:cNvCxnSpPr>
            <a:cxnSpLocks/>
          </p:cNvCxnSpPr>
          <p:nvPr/>
        </p:nvCxnSpPr>
        <p:spPr>
          <a:xfrm flipV="1">
            <a:off x="5569419" y="2255093"/>
            <a:ext cx="0" cy="811957"/>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7" name="文字方塊 26">
            <a:extLst>
              <a:ext uri="{FF2B5EF4-FFF2-40B4-BE49-F238E27FC236}">
                <a16:creationId xmlns:a16="http://schemas.microsoft.com/office/drawing/2014/main" id="{E5D84D11-4748-D01E-99E9-67724ED54925}"/>
              </a:ext>
            </a:extLst>
          </p:cNvPr>
          <p:cNvSpPr txBox="1"/>
          <p:nvPr/>
        </p:nvSpPr>
        <p:spPr>
          <a:xfrm>
            <a:off x="2946359" y="3408780"/>
            <a:ext cx="2100993" cy="523220"/>
          </a:xfrm>
          <a:prstGeom prst="rect">
            <a:avLst/>
          </a:prstGeom>
          <a:noFill/>
        </p:spPr>
        <p:txBody>
          <a:bodyPr wrap="square" rtlCol="0">
            <a:spAutoFit/>
          </a:bodyPr>
          <a:lstStyle/>
          <a:p>
            <a:pPr algn="ctr"/>
            <a:r>
              <a:rPr lang="en-US" altLang="zh-TW" sz="2800" dirty="0">
                <a:solidFill>
                  <a:schemeClr val="dk1"/>
                </a:solidFill>
              </a:rPr>
              <a:t>Retrieval</a:t>
            </a:r>
          </a:p>
        </p:txBody>
      </p:sp>
      <p:cxnSp>
        <p:nvCxnSpPr>
          <p:cNvPr id="29" name="直線單箭頭接點 28">
            <a:extLst>
              <a:ext uri="{FF2B5EF4-FFF2-40B4-BE49-F238E27FC236}">
                <a16:creationId xmlns:a16="http://schemas.microsoft.com/office/drawing/2014/main" id="{38E85ED8-A783-6E80-C906-4A1B3360C86A}"/>
              </a:ext>
            </a:extLst>
          </p:cNvPr>
          <p:cNvCxnSpPr>
            <a:cxnSpLocks/>
          </p:cNvCxnSpPr>
          <p:nvPr/>
        </p:nvCxnSpPr>
        <p:spPr>
          <a:xfrm>
            <a:off x="8426919" y="2336365"/>
            <a:ext cx="0" cy="1334025"/>
          </a:xfrm>
          <a:prstGeom prst="straightConnector1">
            <a:avLst/>
          </a:prstGeom>
          <a:ln w="57150">
            <a:solidFill>
              <a:schemeClr val="tx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0" name="直線單箭頭接點 39">
            <a:extLst>
              <a:ext uri="{FF2B5EF4-FFF2-40B4-BE49-F238E27FC236}">
                <a16:creationId xmlns:a16="http://schemas.microsoft.com/office/drawing/2014/main" id="{56385FA7-71BA-9777-89E7-B4EE24DA89E3}"/>
              </a:ext>
            </a:extLst>
          </p:cNvPr>
          <p:cNvCxnSpPr>
            <a:cxnSpLocks/>
          </p:cNvCxnSpPr>
          <p:nvPr/>
        </p:nvCxnSpPr>
        <p:spPr>
          <a:xfrm flipH="1">
            <a:off x="6510206" y="3692154"/>
            <a:ext cx="1881957" cy="0"/>
          </a:xfrm>
          <a:prstGeom prst="straightConnector1">
            <a:avLst/>
          </a:prstGeom>
          <a:ln w="5715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42" name="文字方塊 41">
            <a:extLst>
              <a:ext uri="{FF2B5EF4-FFF2-40B4-BE49-F238E27FC236}">
                <a16:creationId xmlns:a16="http://schemas.microsoft.com/office/drawing/2014/main" id="{70E51BB3-B46E-4E6B-8FB8-807743D99886}"/>
              </a:ext>
            </a:extLst>
          </p:cNvPr>
          <p:cNvSpPr txBox="1"/>
          <p:nvPr/>
        </p:nvSpPr>
        <p:spPr>
          <a:xfrm>
            <a:off x="6883570" y="3716406"/>
            <a:ext cx="1418849" cy="461665"/>
          </a:xfrm>
          <a:prstGeom prst="rect">
            <a:avLst/>
          </a:prstGeom>
          <a:noFill/>
        </p:spPr>
        <p:txBody>
          <a:bodyPr wrap="square" rtlCol="0">
            <a:spAutoFit/>
          </a:bodyPr>
          <a:lstStyle/>
          <a:p>
            <a:pPr algn="ctr"/>
            <a:r>
              <a:rPr lang="en-US" altLang="zh-TW" sz="2400" dirty="0"/>
              <a:t>Query </a:t>
            </a:r>
            <a:endParaRPr lang="zh-TW" altLang="en-US" sz="2400" dirty="0"/>
          </a:p>
        </p:txBody>
      </p:sp>
      <p:sp>
        <p:nvSpPr>
          <p:cNvPr id="43" name="文字方塊 42">
            <a:extLst>
              <a:ext uri="{FF2B5EF4-FFF2-40B4-BE49-F238E27FC236}">
                <a16:creationId xmlns:a16="http://schemas.microsoft.com/office/drawing/2014/main" id="{9F2FA333-D54C-3FDD-E6E4-150336CA1B60}"/>
              </a:ext>
            </a:extLst>
          </p:cNvPr>
          <p:cNvSpPr txBox="1"/>
          <p:nvPr/>
        </p:nvSpPr>
        <p:spPr>
          <a:xfrm>
            <a:off x="6921669" y="4799079"/>
            <a:ext cx="1418849" cy="461665"/>
          </a:xfrm>
          <a:prstGeom prst="rect">
            <a:avLst/>
          </a:prstGeom>
          <a:noFill/>
        </p:spPr>
        <p:txBody>
          <a:bodyPr wrap="square" rtlCol="0">
            <a:spAutoFit/>
          </a:bodyPr>
          <a:lstStyle/>
          <a:p>
            <a:pPr algn="ctr"/>
            <a:r>
              <a:rPr lang="en-US" altLang="zh-TW" sz="2400" dirty="0"/>
              <a:t>Database</a:t>
            </a:r>
            <a:endParaRPr lang="zh-TW" altLang="en-US" sz="2400" dirty="0"/>
          </a:p>
        </p:txBody>
      </p:sp>
      <p:sp>
        <p:nvSpPr>
          <p:cNvPr id="44" name="文字方塊 43">
            <a:extLst>
              <a:ext uri="{FF2B5EF4-FFF2-40B4-BE49-F238E27FC236}">
                <a16:creationId xmlns:a16="http://schemas.microsoft.com/office/drawing/2014/main" id="{0EE28DFD-EF0D-BE87-3B6A-F7597B510281}"/>
              </a:ext>
            </a:extLst>
          </p:cNvPr>
          <p:cNvSpPr txBox="1"/>
          <p:nvPr/>
        </p:nvSpPr>
        <p:spPr>
          <a:xfrm>
            <a:off x="647700" y="4501594"/>
            <a:ext cx="3918806" cy="461665"/>
          </a:xfrm>
          <a:prstGeom prst="rect">
            <a:avLst/>
          </a:prstGeom>
          <a:noFill/>
        </p:spPr>
        <p:txBody>
          <a:bodyPr wrap="square" rtlCol="0">
            <a:spAutoFit/>
          </a:bodyPr>
          <a:lstStyle/>
          <a:p>
            <a:pPr algn="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自己的經歷 </a:t>
            </a:r>
            <a:r>
              <a:rPr lang="en-US" altLang="zh-TW" sz="2400" dirty="0">
                <a:latin typeface="微軟正黑體" panose="020B0604030504040204" pitchFamily="34" charset="-120"/>
                <a:ea typeface="微軟正黑體" panose="020B0604030504040204" pitchFamily="34" charset="-120"/>
              </a:rPr>
              <a:t>vs. </a:t>
            </a:r>
            <a:r>
              <a:rPr lang="zh-TW" altLang="en-US" sz="2400" dirty="0">
                <a:latin typeface="微軟正黑體" panose="020B0604030504040204" pitchFamily="34" charset="-120"/>
                <a:ea typeface="微軟正黑體" panose="020B0604030504040204" pitchFamily="34" charset="-120"/>
              </a:rPr>
              <a:t>別人的經歷</a:t>
            </a:r>
            <a:r>
              <a:rPr lang="en-US" altLang="zh-TW" sz="2400" dirty="0">
                <a:latin typeface="微軟正黑體" panose="020B0604030504040204" pitchFamily="34" charset="-120"/>
                <a:ea typeface="微軟正黑體" panose="020B0604030504040204" pitchFamily="34" charset="-120"/>
              </a:rPr>
              <a:t>)</a:t>
            </a:r>
          </a:p>
        </p:txBody>
      </p:sp>
      <p:sp>
        <p:nvSpPr>
          <p:cNvPr id="6" name="矩形: 圓角 5">
            <a:extLst>
              <a:ext uri="{FF2B5EF4-FFF2-40B4-BE49-F238E27FC236}">
                <a16:creationId xmlns:a16="http://schemas.microsoft.com/office/drawing/2014/main" id="{C5D5683E-DBB8-94F7-9880-ADFC90F48220}"/>
              </a:ext>
            </a:extLst>
          </p:cNvPr>
          <p:cNvSpPr/>
          <p:nvPr/>
        </p:nvSpPr>
        <p:spPr>
          <a:xfrm>
            <a:off x="669196" y="5286732"/>
            <a:ext cx="10817953" cy="675982"/>
          </a:xfrm>
          <a:prstGeom prst="roundRect">
            <a:avLst/>
          </a:prstGeom>
          <a:noFill/>
          <a:ln w="381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2400" dirty="0">
              <a:solidFill>
                <a:schemeClr val="tx1"/>
              </a:solidFill>
            </a:endParaRPr>
          </a:p>
        </p:txBody>
      </p:sp>
    </p:spTree>
    <p:extLst>
      <p:ext uri="{BB962C8B-B14F-4D97-AF65-F5344CB8AC3E}">
        <p14:creationId xmlns:p14="http://schemas.microsoft.com/office/powerpoint/2010/main" val="371710455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17" grpId="0" animBg="1"/>
      <p:bldP spid="20" grpId="0" animBg="1"/>
      <p:bldP spid="21" grpId="0"/>
      <p:bldP spid="27" grpId="0"/>
      <p:bldP spid="42" grpId="0"/>
      <p:bldP spid="43" grpId="0"/>
      <p:bldP spid="44" grpId="0"/>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043D9A-5AEB-82CB-26B5-E87DC2F44E55}"/>
              </a:ext>
            </a:extLst>
          </p:cNvPr>
          <p:cNvSpPr>
            <a:spLocks noGrp="1"/>
          </p:cNvSpPr>
          <p:nvPr>
            <p:ph type="title"/>
          </p:nvPr>
        </p:nvSpPr>
        <p:spPr/>
        <p:txBody>
          <a:bodyPr/>
          <a:lstStyle/>
          <a:p>
            <a:r>
              <a:rPr lang="en-US" altLang="zh-TW" dirty="0" err="1"/>
              <a:t>StreamBench</a:t>
            </a:r>
            <a:endParaRPr lang="zh-TW" altLang="en-US" dirty="0"/>
          </a:p>
        </p:txBody>
      </p:sp>
      <p:sp>
        <p:nvSpPr>
          <p:cNvPr id="4" name="文字方塊 3">
            <a:extLst>
              <a:ext uri="{FF2B5EF4-FFF2-40B4-BE49-F238E27FC236}">
                <a16:creationId xmlns:a16="http://schemas.microsoft.com/office/drawing/2014/main" id="{D4F35103-A025-1C6D-4445-015C66A8335A}"/>
              </a:ext>
            </a:extLst>
          </p:cNvPr>
          <p:cNvSpPr txBox="1"/>
          <p:nvPr/>
        </p:nvSpPr>
        <p:spPr>
          <a:xfrm>
            <a:off x="838200" y="1267239"/>
            <a:ext cx="350123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https://arxiv.org/abs/2406.08747</a:t>
            </a:r>
          </a:p>
        </p:txBody>
      </p:sp>
      <p:sp>
        <p:nvSpPr>
          <p:cNvPr id="11" name="文字方塊 10">
            <a:extLst>
              <a:ext uri="{FF2B5EF4-FFF2-40B4-BE49-F238E27FC236}">
                <a16:creationId xmlns:a16="http://schemas.microsoft.com/office/drawing/2014/main" id="{4291CF64-B6AE-C0B3-694F-3B3048BF2A49}"/>
              </a:ext>
            </a:extLst>
          </p:cNvPr>
          <p:cNvSpPr txBox="1"/>
          <p:nvPr/>
        </p:nvSpPr>
        <p:spPr>
          <a:xfrm>
            <a:off x="5565861" y="763805"/>
            <a:ext cx="3501233" cy="646331"/>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https://stream-bench.github.io/</a:t>
            </a:r>
          </a:p>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TW" dirty="0">
                <a:solidFill>
                  <a:prstClr val="black"/>
                </a:solidFill>
                <a:latin typeface="Calibri" panose="020F0502020204030204"/>
                <a:ea typeface="新細明體" panose="02020500000000000000" pitchFamily="18" charset="-120"/>
              </a:rPr>
              <a:t>(done by </a:t>
            </a:r>
            <a:r>
              <a:rPr lang="en-US" altLang="zh-TW" dirty="0" err="1">
                <a:solidFill>
                  <a:prstClr val="black"/>
                </a:solidFill>
                <a:latin typeface="Calibri" panose="020F0502020204030204"/>
                <a:ea typeface="新細明體" panose="02020500000000000000" pitchFamily="18" charset="-120"/>
              </a:rPr>
              <a:t>Appier</a:t>
            </a:r>
            <a:r>
              <a:rPr lang="en-US" altLang="zh-TW" dirty="0">
                <a:solidFill>
                  <a:prstClr val="black"/>
                </a:solidFill>
                <a:latin typeface="Calibri" panose="020F0502020204030204"/>
                <a:ea typeface="新細明體" panose="02020500000000000000" pitchFamily="18" charset="-120"/>
              </a:rPr>
              <a:t> Researchers)</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2" name="Picture 2">
            <a:extLst>
              <a:ext uri="{FF2B5EF4-FFF2-40B4-BE49-F238E27FC236}">
                <a16:creationId xmlns:a16="http://schemas.microsoft.com/office/drawing/2014/main" id="{41CF6C8E-573A-FAEC-499F-D215BF8056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0364" y="240664"/>
            <a:ext cx="1453280" cy="145328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9DD8D128-2390-8EB4-7E76-7EAF701AEC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443" y="3497571"/>
            <a:ext cx="719999" cy="720000"/>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a:extLst>
              <a:ext uri="{FF2B5EF4-FFF2-40B4-BE49-F238E27FC236}">
                <a16:creationId xmlns:a16="http://schemas.microsoft.com/office/drawing/2014/main" id="{8EE770E3-7C77-D44A-2FF2-C6A09CD176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0410" y="3497571"/>
            <a:ext cx="719999" cy="72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99C799AF-26A6-ED06-1759-DA5F7EE14A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43377" y="3497571"/>
            <a:ext cx="719999" cy="72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a:extLst>
              <a:ext uri="{FF2B5EF4-FFF2-40B4-BE49-F238E27FC236}">
                <a16:creationId xmlns:a16="http://schemas.microsoft.com/office/drawing/2014/main" id="{1447F2F4-E838-626D-E14F-645C042446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12278" y="3497571"/>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9CD4FC8E-68B8-53D4-C717-FBD14373A5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6344" y="3497571"/>
            <a:ext cx="719999" cy="720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
            <a:extLst>
              <a:ext uri="{FF2B5EF4-FFF2-40B4-BE49-F238E27FC236}">
                <a16:creationId xmlns:a16="http://schemas.microsoft.com/office/drawing/2014/main" id="{4431DC39-A9AA-CE55-4C0E-0B6251D378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9311" y="3497571"/>
            <a:ext cx="719999" cy="720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954E8304-2116-C632-DB48-93C04C2C5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5246" y="3497571"/>
            <a:ext cx="719999" cy="7200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BA32DA34-A511-063C-9BFB-6D815F320F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7398" y="3497571"/>
            <a:ext cx="719999" cy="7200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
            <a:extLst>
              <a:ext uri="{FF2B5EF4-FFF2-40B4-BE49-F238E27FC236}">
                <a16:creationId xmlns:a16="http://schemas.microsoft.com/office/drawing/2014/main" id="{6DCE0EB9-AA9C-2A5B-5F3A-97FD0E2D3C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24430" y="3497571"/>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
            <a:extLst>
              <a:ext uri="{FF2B5EF4-FFF2-40B4-BE49-F238E27FC236}">
                <a16:creationId xmlns:a16="http://schemas.microsoft.com/office/drawing/2014/main" id="{0FB72FDB-106D-2CA5-6C6E-31916ADF6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70365" y="3497571"/>
            <a:ext cx="719999" cy="7200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17713C4E-6A9A-90A4-CCB2-6741CCF1E6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8113" y="1736424"/>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C6E2F597-D11D-29EF-C05F-178E59023C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9520" y="1753842"/>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a:extLst>
              <a:ext uri="{FF2B5EF4-FFF2-40B4-BE49-F238E27FC236}">
                <a16:creationId xmlns:a16="http://schemas.microsoft.com/office/drawing/2014/main" id="{8FC44BBA-4786-9D3A-F288-7412478F90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57102" y="1775915"/>
            <a:ext cx="1219200" cy="121920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直線單箭頭接點 28">
            <a:extLst>
              <a:ext uri="{FF2B5EF4-FFF2-40B4-BE49-F238E27FC236}">
                <a16:creationId xmlns:a16="http://schemas.microsoft.com/office/drawing/2014/main" id="{7876A2CB-7279-D325-EB63-EEC0FD7723BD}"/>
              </a:ext>
            </a:extLst>
          </p:cNvPr>
          <p:cNvCxnSpPr/>
          <p:nvPr/>
        </p:nvCxnSpPr>
        <p:spPr>
          <a:xfrm flipV="1">
            <a:off x="794340" y="3020263"/>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42564CB2-6D42-3300-9B11-D0765B2C9503}"/>
              </a:ext>
            </a:extLst>
          </p:cNvPr>
          <p:cNvCxnSpPr>
            <a:cxnSpLocks/>
          </p:cNvCxnSpPr>
          <p:nvPr/>
        </p:nvCxnSpPr>
        <p:spPr>
          <a:xfrm>
            <a:off x="1468213" y="3065103"/>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左大括弧 36">
            <a:extLst>
              <a:ext uri="{FF2B5EF4-FFF2-40B4-BE49-F238E27FC236}">
                <a16:creationId xmlns:a16="http://schemas.microsoft.com/office/drawing/2014/main" id="{57BBEA52-42BA-05E0-10CC-529105D4B6A8}"/>
              </a:ext>
            </a:extLst>
          </p:cNvPr>
          <p:cNvSpPr/>
          <p:nvPr/>
        </p:nvSpPr>
        <p:spPr>
          <a:xfrm rot="16200000">
            <a:off x="5817399" y="77164"/>
            <a:ext cx="523219" cy="11869040"/>
          </a:xfrm>
          <a:prstGeom prst="leftBrace">
            <a:avLst>
              <a:gd name="adj1" fmla="val 62625"/>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38" name="文字方塊 37">
            <a:extLst>
              <a:ext uri="{FF2B5EF4-FFF2-40B4-BE49-F238E27FC236}">
                <a16:creationId xmlns:a16="http://schemas.microsoft.com/office/drawing/2014/main" id="{DFD663E6-8814-1D84-4980-F44353D8BBCA}"/>
              </a:ext>
            </a:extLst>
          </p:cNvPr>
          <p:cNvSpPr txBox="1"/>
          <p:nvPr/>
        </p:nvSpPr>
        <p:spPr>
          <a:xfrm>
            <a:off x="2343377" y="6214034"/>
            <a:ext cx="716510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Goal: Maximize the </a:t>
            </a:r>
            <a:r>
              <a:rPr lang="en-US" altLang="zh-TW" sz="2800" dirty="0">
                <a:solidFill>
                  <a:prstClr val="black"/>
                </a:solidFill>
                <a:latin typeface="Calibri" panose="020F0502020204030204"/>
                <a:ea typeface="新細明體" panose="02020500000000000000" pitchFamily="18" charset="-120"/>
              </a:rPr>
              <a:t>a</a:t>
            </a:r>
            <a:r>
              <a:rPr kumimoji="0" lang="en-US" altLang="zh-TW" sz="2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ccuracy</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over the sequence </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0" name="文字方塊 39">
            <a:extLst>
              <a:ext uri="{FF2B5EF4-FFF2-40B4-BE49-F238E27FC236}">
                <a16:creationId xmlns:a16="http://schemas.microsoft.com/office/drawing/2014/main" id="{3A7F67A3-1C39-FABF-41EC-2FEAD934D7D7}"/>
              </a:ext>
            </a:extLst>
          </p:cNvPr>
          <p:cNvSpPr txBox="1"/>
          <p:nvPr/>
        </p:nvSpPr>
        <p:spPr>
          <a:xfrm>
            <a:off x="6958213" y="3497571"/>
            <a:ext cx="1063249" cy="523220"/>
          </a:xfrm>
          <a:prstGeom prst="rect">
            <a:avLst/>
          </a:prstGeom>
          <a:noFill/>
        </p:spPr>
        <p:txBody>
          <a:bodyPr wrap="square" rtlCol="0">
            <a:spAutoFit/>
          </a:bodyPr>
          <a:lstStyle/>
          <a:p>
            <a:pPr algn="ctr"/>
            <a:r>
              <a:rPr lang="en-US" altLang="zh-TW" sz="2800" b="1" dirty="0"/>
              <a:t>……</a:t>
            </a:r>
            <a:endParaRPr lang="zh-TW" altLang="en-US" sz="2800" b="1" dirty="0"/>
          </a:p>
        </p:txBody>
      </p:sp>
      <p:pic>
        <p:nvPicPr>
          <p:cNvPr id="41" name="Picture 3">
            <a:extLst>
              <a:ext uri="{FF2B5EF4-FFF2-40B4-BE49-F238E27FC236}">
                <a16:creationId xmlns:a16="http://schemas.microsoft.com/office/drawing/2014/main" id="{AB949528-916A-F201-C40B-411F0C5234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93333" y="3497571"/>
            <a:ext cx="720000" cy="720000"/>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直線單箭頭接點 41">
            <a:extLst>
              <a:ext uri="{FF2B5EF4-FFF2-40B4-BE49-F238E27FC236}">
                <a16:creationId xmlns:a16="http://schemas.microsoft.com/office/drawing/2014/main" id="{88DEBEE9-E54C-1205-501F-B506161F4BE4}"/>
              </a:ext>
            </a:extLst>
          </p:cNvPr>
          <p:cNvCxnSpPr/>
          <p:nvPr/>
        </p:nvCxnSpPr>
        <p:spPr>
          <a:xfrm flipV="1">
            <a:off x="3551260" y="3000526"/>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a:extLst>
              <a:ext uri="{FF2B5EF4-FFF2-40B4-BE49-F238E27FC236}">
                <a16:creationId xmlns:a16="http://schemas.microsoft.com/office/drawing/2014/main" id="{7871FEEC-A584-C3A3-7706-06721509C89B}"/>
              </a:ext>
            </a:extLst>
          </p:cNvPr>
          <p:cNvCxnSpPr>
            <a:cxnSpLocks/>
          </p:cNvCxnSpPr>
          <p:nvPr/>
        </p:nvCxnSpPr>
        <p:spPr>
          <a:xfrm>
            <a:off x="4225133" y="3045366"/>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A74A5D0C-F6DF-48D4-1DD5-EF027720D6BD}"/>
              </a:ext>
            </a:extLst>
          </p:cNvPr>
          <p:cNvCxnSpPr/>
          <p:nvPr/>
        </p:nvCxnSpPr>
        <p:spPr>
          <a:xfrm flipV="1">
            <a:off x="9383237" y="3000526"/>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041E8EE5-78F5-AC54-9514-9A3FB62C3D2D}"/>
              </a:ext>
            </a:extLst>
          </p:cNvPr>
          <p:cNvCxnSpPr>
            <a:cxnSpLocks/>
          </p:cNvCxnSpPr>
          <p:nvPr/>
        </p:nvCxnSpPr>
        <p:spPr>
          <a:xfrm>
            <a:off x="10057110" y="3045366"/>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6" name="Picture 2">
            <a:extLst>
              <a:ext uri="{FF2B5EF4-FFF2-40B4-BE49-F238E27FC236}">
                <a16:creationId xmlns:a16="http://schemas.microsoft.com/office/drawing/2014/main" id="{D0510B33-708C-00E0-4DC2-F6CD851BCC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80409" y="4753531"/>
            <a:ext cx="1031387" cy="103138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a:extLst>
              <a:ext uri="{FF2B5EF4-FFF2-40B4-BE49-F238E27FC236}">
                <a16:creationId xmlns:a16="http://schemas.microsoft.com/office/drawing/2014/main" id="{6C96C25B-D50D-56F6-C927-0E7EE54572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34474" y="4774205"/>
            <a:ext cx="1031387" cy="103138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a:extLst>
              <a:ext uri="{FF2B5EF4-FFF2-40B4-BE49-F238E27FC236}">
                <a16:creationId xmlns:a16="http://schemas.microsoft.com/office/drawing/2014/main" id="{74B95B4D-2A6F-43E9-B8C8-B08949F7B6C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11591" y="4715833"/>
            <a:ext cx="1031387" cy="1031387"/>
          </a:xfrm>
          <a:prstGeom prst="rect">
            <a:avLst/>
          </a:prstGeom>
          <a:noFill/>
          <a:extLst>
            <a:ext uri="{909E8E84-426E-40DD-AFC4-6F175D3DCCD1}">
              <a14:hiddenFill xmlns:a14="http://schemas.microsoft.com/office/drawing/2010/main">
                <a:solidFill>
                  <a:srgbClr val="FFFFFF"/>
                </a:solidFill>
              </a14:hiddenFill>
            </a:ext>
          </a:extLst>
        </p:spPr>
      </p:pic>
      <p:grpSp>
        <p:nvGrpSpPr>
          <p:cNvPr id="51" name="群組 50">
            <a:extLst>
              <a:ext uri="{FF2B5EF4-FFF2-40B4-BE49-F238E27FC236}">
                <a16:creationId xmlns:a16="http://schemas.microsoft.com/office/drawing/2014/main" id="{C8539532-F67C-3EED-E65A-BE786663649F}"/>
              </a:ext>
            </a:extLst>
          </p:cNvPr>
          <p:cNvGrpSpPr/>
          <p:nvPr/>
        </p:nvGrpSpPr>
        <p:grpSpPr>
          <a:xfrm flipV="1">
            <a:off x="10365797" y="4262706"/>
            <a:ext cx="1122973" cy="442079"/>
            <a:chOff x="7326007" y="4685470"/>
            <a:chExt cx="1122973" cy="442079"/>
          </a:xfrm>
        </p:grpSpPr>
        <p:cxnSp>
          <p:nvCxnSpPr>
            <p:cNvPr id="49" name="直線單箭頭接點 48">
              <a:extLst>
                <a:ext uri="{FF2B5EF4-FFF2-40B4-BE49-F238E27FC236}">
                  <a16:creationId xmlns:a16="http://schemas.microsoft.com/office/drawing/2014/main" id="{16A8E362-EA45-3C3B-A983-E2F78105E5A7}"/>
                </a:ext>
              </a:extLst>
            </p:cNvPr>
            <p:cNvCxnSpPr/>
            <p:nvPr/>
          </p:nvCxnSpPr>
          <p:spPr>
            <a:xfrm flipV="1">
              <a:off x="7326007" y="4685470"/>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id="{4EA33617-3857-C7AA-9739-CF2400FEF6CA}"/>
                </a:ext>
              </a:extLst>
            </p:cNvPr>
            <p:cNvCxnSpPr>
              <a:cxnSpLocks/>
            </p:cNvCxnSpPr>
            <p:nvPr/>
          </p:nvCxnSpPr>
          <p:spPr>
            <a:xfrm>
              <a:off x="7999880" y="4730310"/>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群組 51">
            <a:extLst>
              <a:ext uri="{FF2B5EF4-FFF2-40B4-BE49-F238E27FC236}">
                <a16:creationId xmlns:a16="http://schemas.microsoft.com/office/drawing/2014/main" id="{907A5626-4504-9498-A66A-7D4A54095B49}"/>
              </a:ext>
            </a:extLst>
          </p:cNvPr>
          <p:cNvGrpSpPr/>
          <p:nvPr/>
        </p:nvGrpSpPr>
        <p:grpSpPr>
          <a:xfrm flipV="1">
            <a:off x="4454359" y="4306734"/>
            <a:ext cx="1122973" cy="442079"/>
            <a:chOff x="7326007" y="4685470"/>
            <a:chExt cx="1122973" cy="442079"/>
          </a:xfrm>
        </p:grpSpPr>
        <p:cxnSp>
          <p:nvCxnSpPr>
            <p:cNvPr id="53" name="直線單箭頭接點 52">
              <a:extLst>
                <a:ext uri="{FF2B5EF4-FFF2-40B4-BE49-F238E27FC236}">
                  <a16:creationId xmlns:a16="http://schemas.microsoft.com/office/drawing/2014/main" id="{CEE8307C-C1F6-9DC8-3B03-42A18593C346}"/>
                </a:ext>
              </a:extLst>
            </p:cNvPr>
            <p:cNvCxnSpPr/>
            <p:nvPr/>
          </p:nvCxnSpPr>
          <p:spPr>
            <a:xfrm flipV="1">
              <a:off x="7326007" y="4685470"/>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a:extLst>
                <a:ext uri="{FF2B5EF4-FFF2-40B4-BE49-F238E27FC236}">
                  <a16:creationId xmlns:a16="http://schemas.microsoft.com/office/drawing/2014/main" id="{04B54D89-E7DB-6B92-6CE1-5F42DBED67BB}"/>
                </a:ext>
              </a:extLst>
            </p:cNvPr>
            <p:cNvCxnSpPr>
              <a:cxnSpLocks/>
            </p:cNvCxnSpPr>
            <p:nvPr/>
          </p:nvCxnSpPr>
          <p:spPr>
            <a:xfrm>
              <a:off x="7999880" y="4730310"/>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群組 54">
            <a:extLst>
              <a:ext uri="{FF2B5EF4-FFF2-40B4-BE49-F238E27FC236}">
                <a16:creationId xmlns:a16="http://schemas.microsoft.com/office/drawing/2014/main" id="{7AFDBEB5-6B5F-6403-454C-2AC3C1C43D7D}"/>
              </a:ext>
            </a:extLst>
          </p:cNvPr>
          <p:cNvGrpSpPr/>
          <p:nvPr/>
        </p:nvGrpSpPr>
        <p:grpSpPr>
          <a:xfrm flipV="1">
            <a:off x="1692763" y="4266449"/>
            <a:ext cx="1122973" cy="442079"/>
            <a:chOff x="7326007" y="4685470"/>
            <a:chExt cx="1122973" cy="442079"/>
          </a:xfrm>
        </p:grpSpPr>
        <p:cxnSp>
          <p:nvCxnSpPr>
            <p:cNvPr id="56" name="直線單箭頭接點 55">
              <a:extLst>
                <a:ext uri="{FF2B5EF4-FFF2-40B4-BE49-F238E27FC236}">
                  <a16:creationId xmlns:a16="http://schemas.microsoft.com/office/drawing/2014/main" id="{F6E2AB1B-42A0-DA91-6E0A-2E569360BC82}"/>
                </a:ext>
              </a:extLst>
            </p:cNvPr>
            <p:cNvCxnSpPr/>
            <p:nvPr/>
          </p:nvCxnSpPr>
          <p:spPr>
            <a:xfrm flipV="1">
              <a:off x="7326007" y="4685470"/>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A83BC67D-FD07-20EF-32D0-5FEF2757C13A}"/>
                </a:ext>
              </a:extLst>
            </p:cNvPr>
            <p:cNvCxnSpPr>
              <a:cxnSpLocks/>
            </p:cNvCxnSpPr>
            <p:nvPr/>
          </p:nvCxnSpPr>
          <p:spPr>
            <a:xfrm>
              <a:off x="7999880" y="4730310"/>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8" name="文字方塊 57">
            <a:extLst>
              <a:ext uri="{FF2B5EF4-FFF2-40B4-BE49-F238E27FC236}">
                <a16:creationId xmlns:a16="http://schemas.microsoft.com/office/drawing/2014/main" id="{E856724E-4074-573B-F300-9D4F39BDD284}"/>
              </a:ext>
            </a:extLst>
          </p:cNvPr>
          <p:cNvSpPr txBox="1"/>
          <p:nvPr/>
        </p:nvSpPr>
        <p:spPr>
          <a:xfrm>
            <a:off x="298457" y="4165523"/>
            <a:ext cx="1051149" cy="461665"/>
          </a:xfrm>
          <a:prstGeom prst="rect">
            <a:avLst/>
          </a:prstGeom>
          <a:noFill/>
        </p:spPr>
        <p:txBody>
          <a:bodyPr wrap="square" rtlCol="0">
            <a:spAutoFit/>
          </a:bodyPr>
          <a:lstStyle/>
          <a:p>
            <a:pPr algn="ctr"/>
            <a:r>
              <a:rPr lang="en-US" altLang="zh-TW" sz="2400" dirty="0"/>
              <a:t>Q1</a:t>
            </a:r>
            <a:endParaRPr lang="zh-TW" altLang="en-US" sz="2400" dirty="0"/>
          </a:p>
        </p:txBody>
      </p:sp>
      <p:sp>
        <p:nvSpPr>
          <p:cNvPr id="59" name="文字方塊 58">
            <a:extLst>
              <a:ext uri="{FF2B5EF4-FFF2-40B4-BE49-F238E27FC236}">
                <a16:creationId xmlns:a16="http://schemas.microsoft.com/office/drawing/2014/main" id="{9FD40F90-8C0D-2AF8-2C92-E181EAD5072C}"/>
              </a:ext>
            </a:extLst>
          </p:cNvPr>
          <p:cNvSpPr txBox="1"/>
          <p:nvPr/>
        </p:nvSpPr>
        <p:spPr>
          <a:xfrm>
            <a:off x="3083566" y="4206293"/>
            <a:ext cx="1051149" cy="461665"/>
          </a:xfrm>
          <a:prstGeom prst="rect">
            <a:avLst/>
          </a:prstGeom>
          <a:noFill/>
        </p:spPr>
        <p:txBody>
          <a:bodyPr wrap="square" rtlCol="0">
            <a:spAutoFit/>
          </a:bodyPr>
          <a:lstStyle/>
          <a:p>
            <a:pPr algn="ctr"/>
            <a:r>
              <a:rPr lang="en-US" altLang="zh-TW" sz="2400" dirty="0"/>
              <a:t>Q2</a:t>
            </a:r>
            <a:endParaRPr lang="zh-TW" altLang="en-US" sz="2400" dirty="0"/>
          </a:p>
        </p:txBody>
      </p:sp>
      <p:sp>
        <p:nvSpPr>
          <p:cNvPr id="60" name="文字方塊 59">
            <a:extLst>
              <a:ext uri="{FF2B5EF4-FFF2-40B4-BE49-F238E27FC236}">
                <a16:creationId xmlns:a16="http://schemas.microsoft.com/office/drawing/2014/main" id="{B0FC3564-4000-EF48-F472-C4AEAA33CBE1}"/>
              </a:ext>
            </a:extLst>
          </p:cNvPr>
          <p:cNvSpPr txBox="1"/>
          <p:nvPr/>
        </p:nvSpPr>
        <p:spPr>
          <a:xfrm>
            <a:off x="9005961" y="4242308"/>
            <a:ext cx="1051149" cy="461665"/>
          </a:xfrm>
          <a:prstGeom prst="rect">
            <a:avLst/>
          </a:prstGeom>
          <a:noFill/>
        </p:spPr>
        <p:txBody>
          <a:bodyPr wrap="square" rtlCol="0">
            <a:spAutoFit/>
          </a:bodyPr>
          <a:lstStyle/>
          <a:p>
            <a:pPr algn="ctr"/>
            <a:r>
              <a:rPr lang="en-US" altLang="zh-TW" sz="2400" dirty="0"/>
              <a:t>Q1000</a:t>
            </a:r>
            <a:endParaRPr lang="zh-TW" altLang="en-US" sz="2400" dirty="0"/>
          </a:p>
        </p:txBody>
      </p:sp>
      <p:sp>
        <p:nvSpPr>
          <p:cNvPr id="61" name="文字方塊 60">
            <a:extLst>
              <a:ext uri="{FF2B5EF4-FFF2-40B4-BE49-F238E27FC236}">
                <a16:creationId xmlns:a16="http://schemas.microsoft.com/office/drawing/2014/main" id="{3DD5960F-3410-74E4-EBD1-A07DB693E8A2}"/>
              </a:ext>
            </a:extLst>
          </p:cNvPr>
          <p:cNvSpPr txBox="1"/>
          <p:nvPr/>
        </p:nvSpPr>
        <p:spPr>
          <a:xfrm>
            <a:off x="5868675" y="4242308"/>
            <a:ext cx="1051149" cy="461665"/>
          </a:xfrm>
          <a:prstGeom prst="rect">
            <a:avLst/>
          </a:prstGeom>
          <a:noFill/>
        </p:spPr>
        <p:txBody>
          <a:bodyPr wrap="square" rtlCol="0">
            <a:spAutoFit/>
          </a:bodyPr>
          <a:lstStyle/>
          <a:p>
            <a:pPr algn="ctr"/>
            <a:r>
              <a:rPr lang="en-US" altLang="zh-TW" sz="2400" dirty="0"/>
              <a:t>Q3</a:t>
            </a:r>
            <a:endParaRPr lang="zh-TW" altLang="en-US" sz="2400" dirty="0"/>
          </a:p>
        </p:txBody>
      </p:sp>
      <p:pic>
        <p:nvPicPr>
          <p:cNvPr id="62" name="圖片 61" descr="一張含有 服裝, 人員, 戶外, 人的臉孔 的圖片&#10;&#10;自動產生的描述">
            <a:extLst>
              <a:ext uri="{FF2B5EF4-FFF2-40B4-BE49-F238E27FC236}">
                <a16:creationId xmlns:a16="http://schemas.microsoft.com/office/drawing/2014/main" id="{1B701583-BAEF-2E78-5B59-A56637C4BCE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11344" y="336821"/>
            <a:ext cx="1241985" cy="1241985"/>
          </a:xfrm>
          <a:prstGeom prst="rect">
            <a:avLst/>
          </a:prstGeom>
        </p:spPr>
      </p:pic>
    </p:spTree>
    <p:extLst>
      <p:ext uri="{BB962C8B-B14F-4D97-AF65-F5344CB8AC3E}">
        <p14:creationId xmlns:p14="http://schemas.microsoft.com/office/powerpoint/2010/main" val="12154024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7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CE5D2-DEAD-2B68-8902-F7CFA2051354}"/>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02BD5945-47DC-D838-1D86-709D434A4EEC}"/>
              </a:ext>
            </a:extLst>
          </p:cNvPr>
          <p:cNvSpPr>
            <a:spLocks noGrp="1"/>
          </p:cNvSpPr>
          <p:nvPr>
            <p:ph type="title"/>
          </p:nvPr>
        </p:nvSpPr>
        <p:spPr/>
        <p:txBody>
          <a:bodyPr/>
          <a:lstStyle/>
          <a:p>
            <a:r>
              <a:rPr lang="en-US" altLang="zh-TW" dirty="0" err="1"/>
              <a:t>StreamBench</a:t>
            </a:r>
            <a:endParaRPr lang="zh-TW" altLang="en-US" dirty="0"/>
          </a:p>
        </p:txBody>
      </p:sp>
      <p:sp>
        <p:nvSpPr>
          <p:cNvPr id="4" name="文字方塊 3">
            <a:extLst>
              <a:ext uri="{FF2B5EF4-FFF2-40B4-BE49-F238E27FC236}">
                <a16:creationId xmlns:a16="http://schemas.microsoft.com/office/drawing/2014/main" id="{90215637-246F-E463-626F-552EE83AF82D}"/>
              </a:ext>
            </a:extLst>
          </p:cNvPr>
          <p:cNvSpPr txBox="1"/>
          <p:nvPr/>
        </p:nvSpPr>
        <p:spPr>
          <a:xfrm>
            <a:off x="838200" y="1267239"/>
            <a:ext cx="350123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https://arxiv.org/abs/2406.08747</a:t>
            </a:r>
          </a:p>
        </p:txBody>
      </p:sp>
      <p:pic>
        <p:nvPicPr>
          <p:cNvPr id="7170" name="Picture 2">
            <a:extLst>
              <a:ext uri="{FF2B5EF4-FFF2-40B4-BE49-F238E27FC236}">
                <a16:creationId xmlns:a16="http://schemas.microsoft.com/office/drawing/2014/main" id="{0266A5BD-177B-EE90-4FD3-9315944A50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443" y="5440671"/>
            <a:ext cx="719999" cy="720000"/>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a:extLst>
              <a:ext uri="{FF2B5EF4-FFF2-40B4-BE49-F238E27FC236}">
                <a16:creationId xmlns:a16="http://schemas.microsoft.com/office/drawing/2014/main" id="{2573AB70-642F-3911-1EF5-3A49C988A8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0410" y="5440671"/>
            <a:ext cx="719999" cy="72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263F8E4B-CCE8-7CCC-65DE-1B3B827DBC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3377" y="5440671"/>
            <a:ext cx="719999" cy="72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a:extLst>
              <a:ext uri="{FF2B5EF4-FFF2-40B4-BE49-F238E27FC236}">
                <a16:creationId xmlns:a16="http://schemas.microsoft.com/office/drawing/2014/main" id="{9210D424-AA4E-9ADD-C48F-3B352E0E69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2278" y="5440671"/>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A0890259-6DA0-A67B-C77D-BD89124A87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6344" y="5440671"/>
            <a:ext cx="719999" cy="720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
            <a:extLst>
              <a:ext uri="{FF2B5EF4-FFF2-40B4-BE49-F238E27FC236}">
                <a16:creationId xmlns:a16="http://schemas.microsoft.com/office/drawing/2014/main" id="{53716906-159A-202A-ADAD-0C1D888BEE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9311" y="5440671"/>
            <a:ext cx="719999" cy="720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145C0875-0E1E-6072-BE25-E81FDB542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5246" y="5440671"/>
            <a:ext cx="719999" cy="7200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48972268-CDB6-9178-DF67-8B71ABAF97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2865" y="2244262"/>
            <a:ext cx="719999" cy="7200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a:extLst>
              <a:ext uri="{FF2B5EF4-FFF2-40B4-BE49-F238E27FC236}">
                <a16:creationId xmlns:a16="http://schemas.microsoft.com/office/drawing/2014/main" id="{AE10DEE3-3C73-BF3D-A7FF-05BE255F61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52569" y="522606"/>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40" name="文字方塊 39">
            <a:extLst>
              <a:ext uri="{FF2B5EF4-FFF2-40B4-BE49-F238E27FC236}">
                <a16:creationId xmlns:a16="http://schemas.microsoft.com/office/drawing/2014/main" id="{0F9909AF-FF9A-1DED-63BF-4A4374D6FD51}"/>
              </a:ext>
            </a:extLst>
          </p:cNvPr>
          <p:cNvSpPr txBox="1"/>
          <p:nvPr/>
        </p:nvSpPr>
        <p:spPr>
          <a:xfrm>
            <a:off x="6958213" y="5440671"/>
            <a:ext cx="1063249" cy="523220"/>
          </a:xfrm>
          <a:prstGeom prst="rect">
            <a:avLst/>
          </a:prstGeom>
          <a:noFill/>
        </p:spPr>
        <p:txBody>
          <a:bodyPr wrap="square" rtlCol="0">
            <a:spAutoFit/>
          </a:bodyPr>
          <a:lstStyle/>
          <a:p>
            <a:pPr algn="ctr"/>
            <a:r>
              <a:rPr lang="en-US" altLang="zh-TW" sz="2800" b="1" dirty="0"/>
              <a:t>……</a:t>
            </a:r>
            <a:endParaRPr lang="zh-TW" altLang="en-US" sz="2800" b="1" dirty="0"/>
          </a:p>
        </p:txBody>
      </p:sp>
      <p:cxnSp>
        <p:nvCxnSpPr>
          <p:cNvPr id="44" name="直線單箭頭接點 43">
            <a:extLst>
              <a:ext uri="{FF2B5EF4-FFF2-40B4-BE49-F238E27FC236}">
                <a16:creationId xmlns:a16="http://schemas.microsoft.com/office/drawing/2014/main" id="{E688F327-82CF-18BD-CA69-03172B39B3F4}"/>
              </a:ext>
            </a:extLst>
          </p:cNvPr>
          <p:cNvCxnSpPr/>
          <p:nvPr/>
        </p:nvCxnSpPr>
        <p:spPr>
          <a:xfrm flipV="1">
            <a:off x="7878704" y="1747217"/>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A72A7D56-E9C7-79F9-AFC1-E0899F5BF7EC}"/>
              </a:ext>
            </a:extLst>
          </p:cNvPr>
          <p:cNvCxnSpPr>
            <a:cxnSpLocks/>
          </p:cNvCxnSpPr>
          <p:nvPr/>
        </p:nvCxnSpPr>
        <p:spPr>
          <a:xfrm>
            <a:off x="8552577" y="1792057"/>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文字方塊 57">
            <a:extLst>
              <a:ext uri="{FF2B5EF4-FFF2-40B4-BE49-F238E27FC236}">
                <a16:creationId xmlns:a16="http://schemas.microsoft.com/office/drawing/2014/main" id="{AB729C6D-7E6A-DA28-4452-503A460CB3F4}"/>
              </a:ext>
            </a:extLst>
          </p:cNvPr>
          <p:cNvSpPr txBox="1"/>
          <p:nvPr/>
        </p:nvSpPr>
        <p:spPr>
          <a:xfrm>
            <a:off x="298457" y="6108623"/>
            <a:ext cx="1051149" cy="461665"/>
          </a:xfrm>
          <a:prstGeom prst="rect">
            <a:avLst/>
          </a:prstGeom>
          <a:noFill/>
        </p:spPr>
        <p:txBody>
          <a:bodyPr wrap="square" rtlCol="0">
            <a:spAutoFit/>
          </a:bodyPr>
          <a:lstStyle/>
          <a:p>
            <a:pPr algn="ctr"/>
            <a:r>
              <a:rPr lang="en-US" altLang="zh-TW" sz="2400" dirty="0"/>
              <a:t>Q1</a:t>
            </a:r>
            <a:endParaRPr lang="zh-TW" altLang="en-US" sz="2400" dirty="0"/>
          </a:p>
        </p:txBody>
      </p:sp>
      <p:sp>
        <p:nvSpPr>
          <p:cNvPr id="59" name="文字方塊 58">
            <a:extLst>
              <a:ext uri="{FF2B5EF4-FFF2-40B4-BE49-F238E27FC236}">
                <a16:creationId xmlns:a16="http://schemas.microsoft.com/office/drawing/2014/main" id="{C6616B9B-1F0C-ABEC-6AC7-F6E964B6193D}"/>
              </a:ext>
            </a:extLst>
          </p:cNvPr>
          <p:cNvSpPr txBox="1"/>
          <p:nvPr/>
        </p:nvSpPr>
        <p:spPr>
          <a:xfrm>
            <a:off x="3083566" y="6149393"/>
            <a:ext cx="1051149" cy="461665"/>
          </a:xfrm>
          <a:prstGeom prst="rect">
            <a:avLst/>
          </a:prstGeom>
          <a:noFill/>
        </p:spPr>
        <p:txBody>
          <a:bodyPr wrap="square" rtlCol="0">
            <a:spAutoFit/>
          </a:bodyPr>
          <a:lstStyle/>
          <a:p>
            <a:pPr algn="ctr"/>
            <a:r>
              <a:rPr lang="en-US" altLang="zh-TW" sz="2400" dirty="0"/>
              <a:t>Q2</a:t>
            </a:r>
            <a:endParaRPr lang="zh-TW" altLang="en-US" sz="2400" dirty="0"/>
          </a:p>
        </p:txBody>
      </p:sp>
      <p:sp>
        <p:nvSpPr>
          <p:cNvPr id="60" name="文字方塊 59">
            <a:extLst>
              <a:ext uri="{FF2B5EF4-FFF2-40B4-BE49-F238E27FC236}">
                <a16:creationId xmlns:a16="http://schemas.microsoft.com/office/drawing/2014/main" id="{77756FBB-0109-1753-6E81-D38D9B85AB17}"/>
              </a:ext>
            </a:extLst>
          </p:cNvPr>
          <p:cNvSpPr txBox="1"/>
          <p:nvPr/>
        </p:nvSpPr>
        <p:spPr>
          <a:xfrm>
            <a:off x="7501428" y="2988999"/>
            <a:ext cx="1051149" cy="461665"/>
          </a:xfrm>
          <a:prstGeom prst="rect">
            <a:avLst/>
          </a:prstGeom>
          <a:noFill/>
        </p:spPr>
        <p:txBody>
          <a:bodyPr wrap="square" rtlCol="0">
            <a:spAutoFit/>
          </a:bodyPr>
          <a:lstStyle/>
          <a:p>
            <a:pPr algn="ctr"/>
            <a:r>
              <a:rPr lang="en-US" altLang="zh-TW" sz="2400" dirty="0"/>
              <a:t>Q100</a:t>
            </a:r>
            <a:endParaRPr lang="zh-TW" altLang="en-US" sz="2400" dirty="0"/>
          </a:p>
        </p:txBody>
      </p:sp>
      <p:sp>
        <p:nvSpPr>
          <p:cNvPr id="61" name="文字方塊 60">
            <a:extLst>
              <a:ext uri="{FF2B5EF4-FFF2-40B4-BE49-F238E27FC236}">
                <a16:creationId xmlns:a16="http://schemas.microsoft.com/office/drawing/2014/main" id="{CBE18F52-4FF0-6C33-CBED-CEBC2E37E048}"/>
              </a:ext>
            </a:extLst>
          </p:cNvPr>
          <p:cNvSpPr txBox="1"/>
          <p:nvPr/>
        </p:nvSpPr>
        <p:spPr>
          <a:xfrm>
            <a:off x="5868675" y="6185408"/>
            <a:ext cx="1051149" cy="461665"/>
          </a:xfrm>
          <a:prstGeom prst="rect">
            <a:avLst/>
          </a:prstGeom>
          <a:noFill/>
        </p:spPr>
        <p:txBody>
          <a:bodyPr wrap="square" rtlCol="0">
            <a:spAutoFit/>
          </a:bodyPr>
          <a:lstStyle/>
          <a:p>
            <a:pPr algn="ctr"/>
            <a:r>
              <a:rPr lang="en-US" altLang="zh-TW" sz="2400" dirty="0"/>
              <a:t>Q3</a:t>
            </a:r>
            <a:endParaRPr lang="zh-TW" altLang="en-US" sz="2400" dirty="0"/>
          </a:p>
        </p:txBody>
      </p:sp>
      <p:sp>
        <p:nvSpPr>
          <p:cNvPr id="3" name="矩形: 圓角 2">
            <a:extLst>
              <a:ext uri="{FF2B5EF4-FFF2-40B4-BE49-F238E27FC236}">
                <a16:creationId xmlns:a16="http://schemas.microsoft.com/office/drawing/2014/main" id="{5A462352-12A8-54C8-C162-8DCA94F92CEC}"/>
              </a:ext>
            </a:extLst>
          </p:cNvPr>
          <p:cNvSpPr/>
          <p:nvPr/>
        </p:nvSpPr>
        <p:spPr>
          <a:xfrm>
            <a:off x="3817257" y="4037976"/>
            <a:ext cx="1879593" cy="552602"/>
          </a:xfrm>
          <a:prstGeom prst="round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Read</a:t>
            </a:r>
            <a:endParaRPr lang="zh-TW" altLang="en-US" sz="2400" dirty="0"/>
          </a:p>
        </p:txBody>
      </p:sp>
      <p:cxnSp>
        <p:nvCxnSpPr>
          <p:cNvPr id="5" name="直線單箭頭接點 4">
            <a:extLst>
              <a:ext uri="{FF2B5EF4-FFF2-40B4-BE49-F238E27FC236}">
                <a16:creationId xmlns:a16="http://schemas.microsoft.com/office/drawing/2014/main" id="{360F1745-080D-9516-A421-20EECB2E374B}"/>
              </a:ext>
            </a:extLst>
          </p:cNvPr>
          <p:cNvCxnSpPr>
            <a:cxnSpLocks/>
          </p:cNvCxnSpPr>
          <p:nvPr/>
        </p:nvCxnSpPr>
        <p:spPr>
          <a:xfrm flipV="1">
            <a:off x="4728720" y="4610100"/>
            <a:ext cx="0" cy="533093"/>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文字方塊 6">
            <a:extLst>
              <a:ext uri="{FF2B5EF4-FFF2-40B4-BE49-F238E27FC236}">
                <a16:creationId xmlns:a16="http://schemas.microsoft.com/office/drawing/2014/main" id="{51D23838-53EB-E7AA-5D86-7E8F3300E6F4}"/>
              </a:ext>
            </a:extLst>
          </p:cNvPr>
          <p:cNvSpPr txBox="1"/>
          <p:nvPr/>
        </p:nvSpPr>
        <p:spPr>
          <a:xfrm>
            <a:off x="1896060" y="4077119"/>
            <a:ext cx="2100993" cy="523220"/>
          </a:xfrm>
          <a:prstGeom prst="rect">
            <a:avLst/>
          </a:prstGeom>
          <a:noFill/>
        </p:spPr>
        <p:txBody>
          <a:bodyPr wrap="square" rtlCol="0">
            <a:spAutoFit/>
          </a:bodyPr>
          <a:lstStyle/>
          <a:p>
            <a:pPr algn="ctr"/>
            <a:r>
              <a:rPr lang="en-US" altLang="zh-TW" sz="2800" dirty="0">
                <a:solidFill>
                  <a:schemeClr val="dk1"/>
                </a:solidFill>
              </a:rPr>
              <a:t>Retrieval</a:t>
            </a:r>
          </a:p>
        </p:txBody>
      </p:sp>
      <p:sp>
        <p:nvSpPr>
          <p:cNvPr id="8" name="文字方塊 7">
            <a:extLst>
              <a:ext uri="{FF2B5EF4-FFF2-40B4-BE49-F238E27FC236}">
                <a16:creationId xmlns:a16="http://schemas.microsoft.com/office/drawing/2014/main" id="{9C4551C5-8E61-9BFA-71E5-B86B75A1CE54}"/>
              </a:ext>
            </a:extLst>
          </p:cNvPr>
          <p:cNvSpPr txBox="1"/>
          <p:nvPr/>
        </p:nvSpPr>
        <p:spPr>
          <a:xfrm>
            <a:off x="8556546" y="2279900"/>
            <a:ext cx="1063249" cy="523220"/>
          </a:xfrm>
          <a:prstGeom prst="rect">
            <a:avLst/>
          </a:prstGeom>
          <a:noFill/>
        </p:spPr>
        <p:txBody>
          <a:bodyPr wrap="square" rtlCol="0">
            <a:spAutoFit/>
          </a:bodyPr>
          <a:lstStyle/>
          <a:p>
            <a:pPr algn="ctr"/>
            <a:r>
              <a:rPr lang="en-US" altLang="zh-TW" sz="2800" b="1" dirty="0"/>
              <a:t>……</a:t>
            </a:r>
            <a:endParaRPr lang="zh-TW" altLang="en-US" sz="2800" b="1" dirty="0"/>
          </a:p>
        </p:txBody>
      </p:sp>
      <p:pic>
        <p:nvPicPr>
          <p:cNvPr id="9" name="Picture 2">
            <a:extLst>
              <a:ext uri="{FF2B5EF4-FFF2-40B4-BE49-F238E27FC236}">
                <a16:creationId xmlns:a16="http://schemas.microsoft.com/office/drawing/2014/main" id="{0D7CBFB8-2D3C-7565-3A06-E122BA9672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4982" y="2197953"/>
            <a:ext cx="719999"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a:extLst>
              <a:ext uri="{FF2B5EF4-FFF2-40B4-BE49-F238E27FC236}">
                <a16:creationId xmlns:a16="http://schemas.microsoft.com/office/drawing/2014/main" id="{FE41D4D6-D620-780A-5F30-CD8489826D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7949" y="2197953"/>
            <a:ext cx="719999" cy="72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79FA4AF6-C183-86D3-0717-33CEA522A7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0916" y="2197953"/>
            <a:ext cx="719999" cy="72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a:extLst>
              <a:ext uri="{FF2B5EF4-FFF2-40B4-BE49-F238E27FC236}">
                <a16:creationId xmlns:a16="http://schemas.microsoft.com/office/drawing/2014/main" id="{D9A08262-FB2C-094D-5BC0-9B8B26FB1F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9817" y="2197953"/>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098F5C91-AC0B-46A8-AA1C-8728B3884B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3883" y="2197953"/>
            <a:ext cx="719999" cy="72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a:extLst>
              <a:ext uri="{FF2B5EF4-FFF2-40B4-BE49-F238E27FC236}">
                <a16:creationId xmlns:a16="http://schemas.microsoft.com/office/drawing/2014/main" id="{D408FEEF-44B0-A139-2EB6-F01F471D4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6850" y="2197953"/>
            <a:ext cx="719999" cy="720000"/>
          </a:xfrm>
          <a:prstGeom prst="rect">
            <a:avLst/>
          </a:prstGeom>
          <a:noFill/>
          <a:extLst>
            <a:ext uri="{909E8E84-426E-40DD-AFC4-6F175D3DCCD1}">
              <a14:hiddenFill xmlns:a14="http://schemas.microsoft.com/office/drawing/2010/main">
                <a:solidFill>
                  <a:srgbClr val="FFFFFF"/>
                </a:solidFill>
              </a14:hiddenFill>
            </a:ext>
          </a:extLst>
        </p:spPr>
      </p:pic>
      <p:sp>
        <p:nvSpPr>
          <p:cNvPr id="19" name="文字方塊 18">
            <a:extLst>
              <a:ext uri="{FF2B5EF4-FFF2-40B4-BE49-F238E27FC236}">
                <a16:creationId xmlns:a16="http://schemas.microsoft.com/office/drawing/2014/main" id="{EFDDB559-3A5A-F568-0EBE-774F7D94B5A6}"/>
              </a:ext>
            </a:extLst>
          </p:cNvPr>
          <p:cNvSpPr txBox="1"/>
          <p:nvPr/>
        </p:nvSpPr>
        <p:spPr>
          <a:xfrm>
            <a:off x="1821828" y="2884097"/>
            <a:ext cx="1051149" cy="461665"/>
          </a:xfrm>
          <a:prstGeom prst="rect">
            <a:avLst/>
          </a:prstGeom>
          <a:noFill/>
        </p:spPr>
        <p:txBody>
          <a:bodyPr wrap="square" rtlCol="0">
            <a:spAutoFit/>
          </a:bodyPr>
          <a:lstStyle/>
          <a:p>
            <a:pPr algn="ctr"/>
            <a:r>
              <a:rPr lang="en-US" altLang="zh-TW" sz="2400" dirty="0"/>
              <a:t>Q65</a:t>
            </a:r>
            <a:endParaRPr lang="zh-TW" altLang="en-US" sz="2400" dirty="0"/>
          </a:p>
        </p:txBody>
      </p:sp>
      <p:sp>
        <p:nvSpPr>
          <p:cNvPr id="23" name="文字方塊 22">
            <a:extLst>
              <a:ext uri="{FF2B5EF4-FFF2-40B4-BE49-F238E27FC236}">
                <a16:creationId xmlns:a16="http://schemas.microsoft.com/office/drawing/2014/main" id="{E3F3F756-88FC-D2C3-8AD4-F2D337A613EE}"/>
              </a:ext>
            </a:extLst>
          </p:cNvPr>
          <p:cNvSpPr txBox="1"/>
          <p:nvPr/>
        </p:nvSpPr>
        <p:spPr>
          <a:xfrm>
            <a:off x="4591105" y="2906675"/>
            <a:ext cx="1051149" cy="461665"/>
          </a:xfrm>
          <a:prstGeom prst="rect">
            <a:avLst/>
          </a:prstGeom>
          <a:noFill/>
        </p:spPr>
        <p:txBody>
          <a:bodyPr wrap="square" rtlCol="0">
            <a:spAutoFit/>
          </a:bodyPr>
          <a:lstStyle/>
          <a:p>
            <a:pPr algn="ctr"/>
            <a:r>
              <a:rPr lang="en-US" altLang="zh-TW" sz="2400" dirty="0"/>
              <a:t>Q78</a:t>
            </a:r>
            <a:endParaRPr lang="zh-TW" altLang="en-US" sz="2400" dirty="0"/>
          </a:p>
        </p:txBody>
      </p:sp>
      <p:pic>
        <p:nvPicPr>
          <p:cNvPr id="24" name="Picture 3">
            <a:extLst>
              <a:ext uri="{FF2B5EF4-FFF2-40B4-BE49-F238E27FC236}">
                <a16:creationId xmlns:a16="http://schemas.microsoft.com/office/drawing/2014/main" id="{12240143-919A-88B3-5B97-22979C75C9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5259" y="5475132"/>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3BB5FABE-F315-244E-771E-5D4D14B1B5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9325" y="5475132"/>
            <a:ext cx="719999" cy="7200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
            <a:extLst>
              <a:ext uri="{FF2B5EF4-FFF2-40B4-BE49-F238E27FC236}">
                <a16:creationId xmlns:a16="http://schemas.microsoft.com/office/drawing/2014/main" id="{8F1484F1-1F98-3EC3-86C3-651CDBC1C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2292" y="5475132"/>
            <a:ext cx="719999" cy="720000"/>
          </a:xfrm>
          <a:prstGeom prst="rect">
            <a:avLst/>
          </a:prstGeom>
          <a:noFill/>
          <a:extLst>
            <a:ext uri="{909E8E84-426E-40DD-AFC4-6F175D3DCCD1}">
              <a14:hiddenFill xmlns:a14="http://schemas.microsoft.com/office/drawing/2010/main">
                <a:solidFill>
                  <a:srgbClr val="FFFFFF"/>
                </a:solidFill>
              </a14:hiddenFill>
            </a:ext>
          </a:extLst>
        </p:spPr>
      </p:pic>
      <p:sp>
        <p:nvSpPr>
          <p:cNvPr id="35" name="文字方塊 34">
            <a:extLst>
              <a:ext uri="{FF2B5EF4-FFF2-40B4-BE49-F238E27FC236}">
                <a16:creationId xmlns:a16="http://schemas.microsoft.com/office/drawing/2014/main" id="{96F57D57-8813-6D81-E187-6508939D1FC4}"/>
              </a:ext>
            </a:extLst>
          </p:cNvPr>
          <p:cNvSpPr txBox="1"/>
          <p:nvPr/>
        </p:nvSpPr>
        <p:spPr>
          <a:xfrm>
            <a:off x="7876547" y="6183854"/>
            <a:ext cx="1051149" cy="461665"/>
          </a:xfrm>
          <a:prstGeom prst="rect">
            <a:avLst/>
          </a:prstGeom>
          <a:noFill/>
        </p:spPr>
        <p:txBody>
          <a:bodyPr wrap="square" rtlCol="0">
            <a:spAutoFit/>
          </a:bodyPr>
          <a:lstStyle/>
          <a:p>
            <a:pPr algn="ctr"/>
            <a:r>
              <a:rPr lang="en-US" altLang="zh-TW" sz="2400" dirty="0"/>
              <a:t>Q99</a:t>
            </a:r>
            <a:endParaRPr lang="zh-TW" altLang="en-US" sz="2400" dirty="0"/>
          </a:p>
        </p:txBody>
      </p:sp>
      <p:cxnSp>
        <p:nvCxnSpPr>
          <p:cNvPr id="39" name="直線單箭頭接點 38">
            <a:extLst>
              <a:ext uri="{FF2B5EF4-FFF2-40B4-BE49-F238E27FC236}">
                <a16:creationId xmlns:a16="http://schemas.microsoft.com/office/drawing/2014/main" id="{A8DF4821-6A75-7C8D-D327-87A23E6DF3BA}"/>
              </a:ext>
            </a:extLst>
          </p:cNvPr>
          <p:cNvCxnSpPr>
            <a:cxnSpLocks/>
          </p:cNvCxnSpPr>
          <p:nvPr/>
        </p:nvCxnSpPr>
        <p:spPr>
          <a:xfrm flipV="1">
            <a:off x="4728720" y="3450664"/>
            <a:ext cx="0" cy="533093"/>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2" name="矩形: 圓角 61">
            <a:extLst>
              <a:ext uri="{FF2B5EF4-FFF2-40B4-BE49-F238E27FC236}">
                <a16:creationId xmlns:a16="http://schemas.microsoft.com/office/drawing/2014/main" id="{C9777B1B-3625-C29E-2E2D-11FD132AD505}"/>
              </a:ext>
            </a:extLst>
          </p:cNvPr>
          <p:cNvSpPr/>
          <p:nvPr/>
        </p:nvSpPr>
        <p:spPr>
          <a:xfrm>
            <a:off x="1781809" y="2128370"/>
            <a:ext cx="2862752" cy="1146517"/>
          </a:xfrm>
          <a:prstGeom prst="roundRect">
            <a:avLst/>
          </a:prstGeom>
          <a:noFill/>
          <a:ln w="381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2400" dirty="0">
              <a:solidFill>
                <a:schemeClr val="tx1"/>
              </a:solidFill>
            </a:endParaRPr>
          </a:p>
        </p:txBody>
      </p:sp>
      <p:sp>
        <p:nvSpPr>
          <p:cNvPr id="63" name="矩形: 圓角 62">
            <a:extLst>
              <a:ext uri="{FF2B5EF4-FFF2-40B4-BE49-F238E27FC236}">
                <a16:creationId xmlns:a16="http://schemas.microsoft.com/office/drawing/2014/main" id="{102EF8FD-7C32-EF9C-C86D-4E507ED07201}"/>
              </a:ext>
            </a:extLst>
          </p:cNvPr>
          <p:cNvSpPr/>
          <p:nvPr/>
        </p:nvSpPr>
        <p:spPr>
          <a:xfrm>
            <a:off x="4657721" y="2131483"/>
            <a:ext cx="2862752" cy="1146517"/>
          </a:xfrm>
          <a:prstGeom prst="roundRect">
            <a:avLst/>
          </a:prstGeom>
          <a:noFill/>
          <a:ln w="381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2400" dirty="0">
              <a:solidFill>
                <a:schemeClr val="tx1"/>
              </a:solidFill>
            </a:endParaRPr>
          </a:p>
        </p:txBody>
      </p:sp>
    </p:spTree>
    <p:extLst>
      <p:ext uri="{BB962C8B-B14F-4D97-AF65-F5344CB8AC3E}">
        <p14:creationId xmlns:p14="http://schemas.microsoft.com/office/powerpoint/2010/main" val="307376190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19" grpId="0"/>
      <p:bldP spid="23" grpId="0"/>
      <p:bldP spid="62" grpId="0" animBg="1"/>
      <p:bldP spid="6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09E27ED-5CF0-5C9B-7C72-B4BB7048CABE}"/>
              </a:ext>
            </a:extLst>
          </p:cNvPr>
          <p:cNvSpPr>
            <a:spLocks noGrp="1"/>
          </p:cNvSpPr>
          <p:nvPr>
            <p:ph type="title"/>
          </p:nvPr>
        </p:nvSpPr>
        <p:spPr/>
        <p:txBody>
          <a:bodyPr/>
          <a:lstStyle/>
          <a:p>
            <a:r>
              <a:rPr lang="en-US" altLang="zh-TW" dirty="0" err="1"/>
              <a:t>StreamBench</a:t>
            </a:r>
            <a:endParaRPr lang="zh-TW" altLang="en-US" dirty="0"/>
          </a:p>
        </p:txBody>
      </p:sp>
      <p:pic>
        <p:nvPicPr>
          <p:cNvPr id="5" name="圖片 4">
            <a:extLst>
              <a:ext uri="{FF2B5EF4-FFF2-40B4-BE49-F238E27FC236}">
                <a16:creationId xmlns:a16="http://schemas.microsoft.com/office/drawing/2014/main" id="{CD8FB9CD-388E-9280-D23B-2561962E1454}"/>
              </a:ext>
            </a:extLst>
          </p:cNvPr>
          <p:cNvPicPr>
            <a:picLocks noChangeAspect="1"/>
          </p:cNvPicPr>
          <p:nvPr/>
        </p:nvPicPr>
        <p:blipFill>
          <a:blip r:embed="rId2"/>
          <a:stretch>
            <a:fillRect/>
          </a:stretch>
        </p:blipFill>
        <p:spPr>
          <a:xfrm>
            <a:off x="2713963" y="1735022"/>
            <a:ext cx="7066121" cy="4700703"/>
          </a:xfrm>
          <a:prstGeom prst="rect">
            <a:avLst/>
          </a:prstGeom>
        </p:spPr>
      </p:pic>
      <p:sp>
        <p:nvSpPr>
          <p:cNvPr id="6" name="文字方塊 5">
            <a:extLst>
              <a:ext uri="{FF2B5EF4-FFF2-40B4-BE49-F238E27FC236}">
                <a16:creationId xmlns:a16="http://schemas.microsoft.com/office/drawing/2014/main" id="{E074DAE0-1624-F32A-F492-24699D1AF2BF}"/>
              </a:ext>
            </a:extLst>
          </p:cNvPr>
          <p:cNvSpPr txBox="1"/>
          <p:nvPr/>
        </p:nvSpPr>
        <p:spPr>
          <a:xfrm>
            <a:off x="891050" y="1210663"/>
            <a:ext cx="609971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https://arxiv.org/abs/2406.08747</a:t>
            </a:r>
          </a:p>
        </p:txBody>
      </p:sp>
      <p:sp>
        <p:nvSpPr>
          <p:cNvPr id="4" name="橢圓 3">
            <a:extLst>
              <a:ext uri="{FF2B5EF4-FFF2-40B4-BE49-F238E27FC236}">
                <a16:creationId xmlns:a16="http://schemas.microsoft.com/office/drawing/2014/main" id="{AEC2069D-98D7-DAF4-1AF1-DACC0F7B5340}"/>
              </a:ext>
            </a:extLst>
          </p:cNvPr>
          <p:cNvSpPr/>
          <p:nvPr/>
        </p:nvSpPr>
        <p:spPr>
          <a:xfrm>
            <a:off x="9246849" y="2133881"/>
            <a:ext cx="240051" cy="236199"/>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 name="橢圓 6">
            <a:extLst>
              <a:ext uri="{FF2B5EF4-FFF2-40B4-BE49-F238E27FC236}">
                <a16:creationId xmlns:a16="http://schemas.microsoft.com/office/drawing/2014/main" id="{ACE6E563-8F44-E82B-616A-52C0164366C7}"/>
              </a:ext>
            </a:extLst>
          </p:cNvPr>
          <p:cNvSpPr/>
          <p:nvPr/>
        </p:nvSpPr>
        <p:spPr>
          <a:xfrm>
            <a:off x="9246849" y="3060585"/>
            <a:ext cx="240051" cy="236199"/>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 name="橢圓 7">
            <a:extLst>
              <a:ext uri="{FF2B5EF4-FFF2-40B4-BE49-F238E27FC236}">
                <a16:creationId xmlns:a16="http://schemas.microsoft.com/office/drawing/2014/main" id="{43DF7539-B1C1-A2BC-BAF5-DB9F22665ECF}"/>
              </a:ext>
            </a:extLst>
          </p:cNvPr>
          <p:cNvSpPr/>
          <p:nvPr/>
        </p:nvSpPr>
        <p:spPr>
          <a:xfrm>
            <a:off x="9256374" y="3755910"/>
            <a:ext cx="240051" cy="236199"/>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 name="橢圓 8">
            <a:extLst>
              <a:ext uri="{FF2B5EF4-FFF2-40B4-BE49-F238E27FC236}">
                <a16:creationId xmlns:a16="http://schemas.microsoft.com/office/drawing/2014/main" id="{EEC13133-EB86-C14A-4B84-0010BC46CB8B}"/>
              </a:ext>
            </a:extLst>
          </p:cNvPr>
          <p:cNvSpPr/>
          <p:nvPr/>
        </p:nvSpPr>
        <p:spPr>
          <a:xfrm>
            <a:off x="9265899" y="4127385"/>
            <a:ext cx="240051" cy="236199"/>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9695611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8169F-2737-130E-AB31-D4991D9E32E4}"/>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6585BC30-2077-574F-3492-059E7C5A376C}"/>
              </a:ext>
            </a:extLst>
          </p:cNvPr>
          <p:cNvSpPr>
            <a:spLocks noGrp="1"/>
          </p:cNvSpPr>
          <p:nvPr>
            <p:ph type="title"/>
          </p:nvPr>
        </p:nvSpPr>
        <p:spPr/>
        <p:txBody>
          <a:bodyPr/>
          <a:lstStyle/>
          <a:p>
            <a:r>
              <a:rPr lang="en-US" altLang="zh-TW" dirty="0" err="1"/>
              <a:t>StreamBench</a:t>
            </a:r>
            <a:endParaRPr lang="zh-TW" altLang="en-US" dirty="0"/>
          </a:p>
        </p:txBody>
      </p:sp>
      <p:sp>
        <p:nvSpPr>
          <p:cNvPr id="4" name="文字方塊 3">
            <a:extLst>
              <a:ext uri="{FF2B5EF4-FFF2-40B4-BE49-F238E27FC236}">
                <a16:creationId xmlns:a16="http://schemas.microsoft.com/office/drawing/2014/main" id="{E8540E09-98AE-86BA-3365-08F4A448594F}"/>
              </a:ext>
            </a:extLst>
          </p:cNvPr>
          <p:cNvSpPr txBox="1"/>
          <p:nvPr/>
        </p:nvSpPr>
        <p:spPr>
          <a:xfrm>
            <a:off x="838200" y="1267239"/>
            <a:ext cx="350123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https://arxiv.org/abs/2406.08747</a:t>
            </a:r>
          </a:p>
        </p:txBody>
      </p:sp>
      <p:pic>
        <p:nvPicPr>
          <p:cNvPr id="7170" name="Picture 2">
            <a:extLst>
              <a:ext uri="{FF2B5EF4-FFF2-40B4-BE49-F238E27FC236}">
                <a16:creationId xmlns:a16="http://schemas.microsoft.com/office/drawing/2014/main" id="{C896DDF5-435E-04DC-7F9A-1990570717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443" y="5440671"/>
            <a:ext cx="719999" cy="720000"/>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a:extLst>
              <a:ext uri="{FF2B5EF4-FFF2-40B4-BE49-F238E27FC236}">
                <a16:creationId xmlns:a16="http://schemas.microsoft.com/office/drawing/2014/main" id="{7C427689-8C01-EE1B-7F25-F5DBE37BF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0410" y="5440671"/>
            <a:ext cx="719999" cy="72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71232FAE-1F31-7FD1-79C7-8EAB9C00A5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3377" y="5440671"/>
            <a:ext cx="719999" cy="72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a:extLst>
              <a:ext uri="{FF2B5EF4-FFF2-40B4-BE49-F238E27FC236}">
                <a16:creationId xmlns:a16="http://schemas.microsoft.com/office/drawing/2014/main" id="{957E7D41-BA06-8959-4686-4636BA8842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2278" y="5440671"/>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6941BE94-AEDB-36A3-76C4-D70F95E764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6344" y="5440671"/>
            <a:ext cx="719999" cy="720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
            <a:extLst>
              <a:ext uri="{FF2B5EF4-FFF2-40B4-BE49-F238E27FC236}">
                <a16:creationId xmlns:a16="http://schemas.microsoft.com/office/drawing/2014/main" id="{3C6F63C4-6C24-ACA4-FEE4-5B5F0C207A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9311" y="5440671"/>
            <a:ext cx="719999" cy="720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1A8F9CDC-8FD1-16DE-85F2-564C67259F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5246" y="5440671"/>
            <a:ext cx="719999" cy="7200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B0741D19-018F-229D-708E-D52AEA55EB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2865" y="2244262"/>
            <a:ext cx="719999" cy="7200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a:extLst>
              <a:ext uri="{FF2B5EF4-FFF2-40B4-BE49-F238E27FC236}">
                <a16:creationId xmlns:a16="http://schemas.microsoft.com/office/drawing/2014/main" id="{385FB509-CDFF-AA71-ACAC-2A163F47BD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52569" y="522606"/>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40" name="文字方塊 39">
            <a:extLst>
              <a:ext uri="{FF2B5EF4-FFF2-40B4-BE49-F238E27FC236}">
                <a16:creationId xmlns:a16="http://schemas.microsoft.com/office/drawing/2014/main" id="{B27C7309-2110-3F79-A95B-8310BB2D3EC0}"/>
              </a:ext>
            </a:extLst>
          </p:cNvPr>
          <p:cNvSpPr txBox="1"/>
          <p:nvPr/>
        </p:nvSpPr>
        <p:spPr>
          <a:xfrm>
            <a:off x="6958213" y="5440671"/>
            <a:ext cx="1063249" cy="523220"/>
          </a:xfrm>
          <a:prstGeom prst="rect">
            <a:avLst/>
          </a:prstGeom>
          <a:noFill/>
        </p:spPr>
        <p:txBody>
          <a:bodyPr wrap="square" rtlCol="0">
            <a:spAutoFit/>
          </a:bodyPr>
          <a:lstStyle/>
          <a:p>
            <a:pPr algn="ctr"/>
            <a:r>
              <a:rPr lang="en-US" altLang="zh-TW" sz="2800" b="1" dirty="0"/>
              <a:t>……</a:t>
            </a:r>
            <a:endParaRPr lang="zh-TW" altLang="en-US" sz="2800" b="1" dirty="0"/>
          </a:p>
        </p:txBody>
      </p:sp>
      <p:cxnSp>
        <p:nvCxnSpPr>
          <p:cNvPr id="44" name="直線單箭頭接點 43">
            <a:extLst>
              <a:ext uri="{FF2B5EF4-FFF2-40B4-BE49-F238E27FC236}">
                <a16:creationId xmlns:a16="http://schemas.microsoft.com/office/drawing/2014/main" id="{06A17C8E-C023-87F7-F9D1-CAA33669E171}"/>
              </a:ext>
            </a:extLst>
          </p:cNvPr>
          <p:cNvCxnSpPr/>
          <p:nvPr/>
        </p:nvCxnSpPr>
        <p:spPr>
          <a:xfrm flipV="1">
            <a:off x="7878704" y="1747217"/>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D177188F-45D0-CD6B-C3B0-2C18A3EFB6AA}"/>
              </a:ext>
            </a:extLst>
          </p:cNvPr>
          <p:cNvCxnSpPr>
            <a:cxnSpLocks/>
          </p:cNvCxnSpPr>
          <p:nvPr/>
        </p:nvCxnSpPr>
        <p:spPr>
          <a:xfrm>
            <a:off x="8552577" y="1792057"/>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文字方塊 57">
            <a:extLst>
              <a:ext uri="{FF2B5EF4-FFF2-40B4-BE49-F238E27FC236}">
                <a16:creationId xmlns:a16="http://schemas.microsoft.com/office/drawing/2014/main" id="{EF58728B-0B7C-2191-794D-9F637186B3FF}"/>
              </a:ext>
            </a:extLst>
          </p:cNvPr>
          <p:cNvSpPr txBox="1"/>
          <p:nvPr/>
        </p:nvSpPr>
        <p:spPr>
          <a:xfrm>
            <a:off x="298457" y="6108623"/>
            <a:ext cx="1051149" cy="461665"/>
          </a:xfrm>
          <a:prstGeom prst="rect">
            <a:avLst/>
          </a:prstGeom>
          <a:noFill/>
        </p:spPr>
        <p:txBody>
          <a:bodyPr wrap="square" rtlCol="0">
            <a:spAutoFit/>
          </a:bodyPr>
          <a:lstStyle/>
          <a:p>
            <a:pPr algn="ctr"/>
            <a:r>
              <a:rPr lang="en-US" altLang="zh-TW" sz="2400" dirty="0"/>
              <a:t>Q1</a:t>
            </a:r>
            <a:endParaRPr lang="zh-TW" altLang="en-US" sz="2400" dirty="0"/>
          </a:p>
        </p:txBody>
      </p:sp>
      <p:sp>
        <p:nvSpPr>
          <p:cNvPr id="59" name="文字方塊 58">
            <a:extLst>
              <a:ext uri="{FF2B5EF4-FFF2-40B4-BE49-F238E27FC236}">
                <a16:creationId xmlns:a16="http://schemas.microsoft.com/office/drawing/2014/main" id="{86AA90E7-B1CE-B7C4-2552-F8B4514C2CCA}"/>
              </a:ext>
            </a:extLst>
          </p:cNvPr>
          <p:cNvSpPr txBox="1"/>
          <p:nvPr/>
        </p:nvSpPr>
        <p:spPr>
          <a:xfrm>
            <a:off x="3083566" y="6149393"/>
            <a:ext cx="1051149" cy="461665"/>
          </a:xfrm>
          <a:prstGeom prst="rect">
            <a:avLst/>
          </a:prstGeom>
          <a:noFill/>
        </p:spPr>
        <p:txBody>
          <a:bodyPr wrap="square" rtlCol="0">
            <a:spAutoFit/>
          </a:bodyPr>
          <a:lstStyle/>
          <a:p>
            <a:pPr algn="ctr"/>
            <a:r>
              <a:rPr lang="en-US" altLang="zh-TW" sz="2400" dirty="0"/>
              <a:t>Q2</a:t>
            </a:r>
            <a:endParaRPr lang="zh-TW" altLang="en-US" sz="2400" dirty="0"/>
          </a:p>
        </p:txBody>
      </p:sp>
      <p:sp>
        <p:nvSpPr>
          <p:cNvPr id="60" name="文字方塊 59">
            <a:extLst>
              <a:ext uri="{FF2B5EF4-FFF2-40B4-BE49-F238E27FC236}">
                <a16:creationId xmlns:a16="http://schemas.microsoft.com/office/drawing/2014/main" id="{C7F5750F-1A2F-0385-0624-84E0BC4DD7ED}"/>
              </a:ext>
            </a:extLst>
          </p:cNvPr>
          <p:cNvSpPr txBox="1"/>
          <p:nvPr/>
        </p:nvSpPr>
        <p:spPr>
          <a:xfrm>
            <a:off x="7501428" y="2988999"/>
            <a:ext cx="1051149" cy="461665"/>
          </a:xfrm>
          <a:prstGeom prst="rect">
            <a:avLst/>
          </a:prstGeom>
          <a:noFill/>
        </p:spPr>
        <p:txBody>
          <a:bodyPr wrap="square" rtlCol="0">
            <a:spAutoFit/>
          </a:bodyPr>
          <a:lstStyle/>
          <a:p>
            <a:pPr algn="ctr"/>
            <a:r>
              <a:rPr lang="en-US" altLang="zh-TW" sz="2400" dirty="0"/>
              <a:t>Q100</a:t>
            </a:r>
            <a:endParaRPr lang="zh-TW" altLang="en-US" sz="2400" dirty="0"/>
          </a:p>
        </p:txBody>
      </p:sp>
      <p:sp>
        <p:nvSpPr>
          <p:cNvPr id="61" name="文字方塊 60">
            <a:extLst>
              <a:ext uri="{FF2B5EF4-FFF2-40B4-BE49-F238E27FC236}">
                <a16:creationId xmlns:a16="http://schemas.microsoft.com/office/drawing/2014/main" id="{6F8AEE32-9B7D-719E-8584-9479FC714017}"/>
              </a:ext>
            </a:extLst>
          </p:cNvPr>
          <p:cNvSpPr txBox="1"/>
          <p:nvPr/>
        </p:nvSpPr>
        <p:spPr>
          <a:xfrm>
            <a:off x="5868675" y="6185408"/>
            <a:ext cx="1051149" cy="461665"/>
          </a:xfrm>
          <a:prstGeom prst="rect">
            <a:avLst/>
          </a:prstGeom>
          <a:noFill/>
        </p:spPr>
        <p:txBody>
          <a:bodyPr wrap="square" rtlCol="0">
            <a:spAutoFit/>
          </a:bodyPr>
          <a:lstStyle/>
          <a:p>
            <a:pPr algn="ctr"/>
            <a:r>
              <a:rPr lang="en-US" altLang="zh-TW" sz="2400" dirty="0"/>
              <a:t>Q3</a:t>
            </a:r>
            <a:endParaRPr lang="zh-TW" altLang="en-US" sz="2400" dirty="0"/>
          </a:p>
        </p:txBody>
      </p:sp>
      <p:sp>
        <p:nvSpPr>
          <p:cNvPr id="3" name="矩形: 圓角 2">
            <a:extLst>
              <a:ext uri="{FF2B5EF4-FFF2-40B4-BE49-F238E27FC236}">
                <a16:creationId xmlns:a16="http://schemas.microsoft.com/office/drawing/2014/main" id="{E0ADCE4E-0A31-73E8-60D1-1A04386F615C}"/>
              </a:ext>
            </a:extLst>
          </p:cNvPr>
          <p:cNvSpPr/>
          <p:nvPr/>
        </p:nvSpPr>
        <p:spPr>
          <a:xfrm>
            <a:off x="3817257" y="4037976"/>
            <a:ext cx="1879593" cy="552602"/>
          </a:xfrm>
          <a:prstGeom prst="round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Read</a:t>
            </a:r>
            <a:endParaRPr lang="zh-TW" altLang="en-US" sz="2400" dirty="0"/>
          </a:p>
        </p:txBody>
      </p:sp>
      <p:cxnSp>
        <p:nvCxnSpPr>
          <p:cNvPr id="5" name="直線單箭頭接點 4">
            <a:extLst>
              <a:ext uri="{FF2B5EF4-FFF2-40B4-BE49-F238E27FC236}">
                <a16:creationId xmlns:a16="http://schemas.microsoft.com/office/drawing/2014/main" id="{99FBE983-24ED-0EAC-06D1-2405FC920F07}"/>
              </a:ext>
            </a:extLst>
          </p:cNvPr>
          <p:cNvCxnSpPr>
            <a:cxnSpLocks/>
          </p:cNvCxnSpPr>
          <p:nvPr/>
        </p:nvCxnSpPr>
        <p:spPr>
          <a:xfrm flipV="1">
            <a:off x="4728720" y="4610100"/>
            <a:ext cx="0" cy="533093"/>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文字方塊 6">
            <a:extLst>
              <a:ext uri="{FF2B5EF4-FFF2-40B4-BE49-F238E27FC236}">
                <a16:creationId xmlns:a16="http://schemas.microsoft.com/office/drawing/2014/main" id="{0729F977-5A0B-8677-D305-172CC53D970E}"/>
              </a:ext>
            </a:extLst>
          </p:cNvPr>
          <p:cNvSpPr txBox="1"/>
          <p:nvPr/>
        </p:nvSpPr>
        <p:spPr>
          <a:xfrm>
            <a:off x="1896060" y="4077119"/>
            <a:ext cx="2100993" cy="523220"/>
          </a:xfrm>
          <a:prstGeom prst="rect">
            <a:avLst/>
          </a:prstGeom>
          <a:noFill/>
        </p:spPr>
        <p:txBody>
          <a:bodyPr wrap="square" rtlCol="0">
            <a:spAutoFit/>
          </a:bodyPr>
          <a:lstStyle/>
          <a:p>
            <a:pPr algn="ctr"/>
            <a:r>
              <a:rPr lang="en-US" altLang="zh-TW" sz="2800" dirty="0">
                <a:solidFill>
                  <a:schemeClr val="dk1"/>
                </a:solidFill>
              </a:rPr>
              <a:t>Retrieval</a:t>
            </a:r>
          </a:p>
        </p:txBody>
      </p:sp>
      <p:sp>
        <p:nvSpPr>
          <p:cNvPr id="8" name="文字方塊 7">
            <a:extLst>
              <a:ext uri="{FF2B5EF4-FFF2-40B4-BE49-F238E27FC236}">
                <a16:creationId xmlns:a16="http://schemas.microsoft.com/office/drawing/2014/main" id="{1C1D5B06-EC47-8E67-60F6-794C21B4B4A9}"/>
              </a:ext>
            </a:extLst>
          </p:cNvPr>
          <p:cNvSpPr txBox="1"/>
          <p:nvPr/>
        </p:nvSpPr>
        <p:spPr>
          <a:xfrm>
            <a:off x="8556546" y="2279900"/>
            <a:ext cx="1063249" cy="523220"/>
          </a:xfrm>
          <a:prstGeom prst="rect">
            <a:avLst/>
          </a:prstGeom>
          <a:noFill/>
        </p:spPr>
        <p:txBody>
          <a:bodyPr wrap="square" rtlCol="0">
            <a:spAutoFit/>
          </a:bodyPr>
          <a:lstStyle/>
          <a:p>
            <a:pPr algn="ctr"/>
            <a:r>
              <a:rPr lang="en-US" altLang="zh-TW" sz="2800" b="1" dirty="0"/>
              <a:t>……</a:t>
            </a:r>
            <a:endParaRPr lang="zh-TW" altLang="en-US" sz="2800" b="1" dirty="0"/>
          </a:p>
        </p:txBody>
      </p:sp>
      <p:pic>
        <p:nvPicPr>
          <p:cNvPr id="9" name="Picture 2">
            <a:extLst>
              <a:ext uri="{FF2B5EF4-FFF2-40B4-BE49-F238E27FC236}">
                <a16:creationId xmlns:a16="http://schemas.microsoft.com/office/drawing/2014/main" id="{ACD9A0A3-B531-26B3-5C9B-DB4FE35F84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4982" y="2197953"/>
            <a:ext cx="719999"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a:extLst>
              <a:ext uri="{FF2B5EF4-FFF2-40B4-BE49-F238E27FC236}">
                <a16:creationId xmlns:a16="http://schemas.microsoft.com/office/drawing/2014/main" id="{D34B2E03-6BDA-66E9-A3A8-7717FCD2C8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7949" y="2197953"/>
            <a:ext cx="719999" cy="72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a:extLst>
              <a:ext uri="{FF2B5EF4-FFF2-40B4-BE49-F238E27FC236}">
                <a16:creationId xmlns:a16="http://schemas.microsoft.com/office/drawing/2014/main" id="{54D257DC-2765-3A1B-B386-AF8FFD726C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9817" y="2197953"/>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49040941-E3D9-6B67-790D-A8F886D26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3883" y="2197953"/>
            <a:ext cx="719999" cy="72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a:extLst>
              <a:ext uri="{FF2B5EF4-FFF2-40B4-BE49-F238E27FC236}">
                <a16:creationId xmlns:a16="http://schemas.microsoft.com/office/drawing/2014/main" id="{BC4DF4E2-6151-BD72-F941-70B2C5882D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6850" y="2197953"/>
            <a:ext cx="719999" cy="720000"/>
          </a:xfrm>
          <a:prstGeom prst="rect">
            <a:avLst/>
          </a:prstGeom>
          <a:noFill/>
          <a:extLst>
            <a:ext uri="{909E8E84-426E-40DD-AFC4-6F175D3DCCD1}">
              <a14:hiddenFill xmlns:a14="http://schemas.microsoft.com/office/drawing/2010/main">
                <a:solidFill>
                  <a:srgbClr val="FFFFFF"/>
                </a:solidFill>
              </a14:hiddenFill>
            </a:ext>
          </a:extLst>
        </p:spPr>
      </p:pic>
      <p:sp>
        <p:nvSpPr>
          <p:cNvPr id="19" name="文字方塊 18">
            <a:extLst>
              <a:ext uri="{FF2B5EF4-FFF2-40B4-BE49-F238E27FC236}">
                <a16:creationId xmlns:a16="http://schemas.microsoft.com/office/drawing/2014/main" id="{57EC0D0B-4196-28CD-0A82-EBCB7E319C18}"/>
              </a:ext>
            </a:extLst>
          </p:cNvPr>
          <p:cNvSpPr txBox="1"/>
          <p:nvPr/>
        </p:nvSpPr>
        <p:spPr>
          <a:xfrm>
            <a:off x="1821828" y="2884097"/>
            <a:ext cx="1051149" cy="461665"/>
          </a:xfrm>
          <a:prstGeom prst="rect">
            <a:avLst/>
          </a:prstGeom>
          <a:noFill/>
        </p:spPr>
        <p:txBody>
          <a:bodyPr wrap="square" rtlCol="0">
            <a:spAutoFit/>
          </a:bodyPr>
          <a:lstStyle/>
          <a:p>
            <a:pPr algn="ctr"/>
            <a:r>
              <a:rPr lang="en-US" altLang="zh-TW" sz="2400" dirty="0"/>
              <a:t>Q59</a:t>
            </a:r>
            <a:endParaRPr lang="zh-TW" altLang="en-US" sz="2400" dirty="0"/>
          </a:p>
        </p:txBody>
      </p:sp>
      <p:sp>
        <p:nvSpPr>
          <p:cNvPr id="23" name="文字方塊 22">
            <a:extLst>
              <a:ext uri="{FF2B5EF4-FFF2-40B4-BE49-F238E27FC236}">
                <a16:creationId xmlns:a16="http://schemas.microsoft.com/office/drawing/2014/main" id="{90C74139-4478-6A7A-D629-3244D1C6B26D}"/>
              </a:ext>
            </a:extLst>
          </p:cNvPr>
          <p:cNvSpPr txBox="1"/>
          <p:nvPr/>
        </p:nvSpPr>
        <p:spPr>
          <a:xfrm>
            <a:off x="4591105" y="2906675"/>
            <a:ext cx="1051149" cy="461665"/>
          </a:xfrm>
          <a:prstGeom prst="rect">
            <a:avLst/>
          </a:prstGeom>
          <a:noFill/>
        </p:spPr>
        <p:txBody>
          <a:bodyPr wrap="square" rtlCol="0">
            <a:spAutoFit/>
          </a:bodyPr>
          <a:lstStyle/>
          <a:p>
            <a:pPr algn="ctr"/>
            <a:r>
              <a:rPr lang="en-US" altLang="zh-TW" sz="2400" dirty="0"/>
              <a:t>Q78</a:t>
            </a:r>
            <a:endParaRPr lang="zh-TW" altLang="en-US" sz="2400" dirty="0"/>
          </a:p>
        </p:txBody>
      </p:sp>
      <p:pic>
        <p:nvPicPr>
          <p:cNvPr id="24" name="Picture 3">
            <a:extLst>
              <a:ext uri="{FF2B5EF4-FFF2-40B4-BE49-F238E27FC236}">
                <a16:creationId xmlns:a16="http://schemas.microsoft.com/office/drawing/2014/main" id="{BF93E942-7B16-3D66-62EB-09D43599FC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5259" y="5475132"/>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A4E88F7B-BB73-8EE5-5D89-0E75184147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9325" y="5475132"/>
            <a:ext cx="719999" cy="7200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
            <a:extLst>
              <a:ext uri="{FF2B5EF4-FFF2-40B4-BE49-F238E27FC236}">
                <a16:creationId xmlns:a16="http://schemas.microsoft.com/office/drawing/2014/main" id="{AFA1012B-2BDB-D8F5-D510-A6D0DB8418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2292" y="5475132"/>
            <a:ext cx="719999" cy="720000"/>
          </a:xfrm>
          <a:prstGeom prst="rect">
            <a:avLst/>
          </a:prstGeom>
          <a:noFill/>
          <a:extLst>
            <a:ext uri="{909E8E84-426E-40DD-AFC4-6F175D3DCCD1}">
              <a14:hiddenFill xmlns:a14="http://schemas.microsoft.com/office/drawing/2010/main">
                <a:solidFill>
                  <a:srgbClr val="FFFFFF"/>
                </a:solidFill>
              </a14:hiddenFill>
            </a:ext>
          </a:extLst>
        </p:spPr>
      </p:pic>
      <p:sp>
        <p:nvSpPr>
          <p:cNvPr id="35" name="文字方塊 34">
            <a:extLst>
              <a:ext uri="{FF2B5EF4-FFF2-40B4-BE49-F238E27FC236}">
                <a16:creationId xmlns:a16="http://schemas.microsoft.com/office/drawing/2014/main" id="{EA4BE268-2AEC-C6DA-8293-DC4887F98C8B}"/>
              </a:ext>
            </a:extLst>
          </p:cNvPr>
          <p:cNvSpPr txBox="1"/>
          <p:nvPr/>
        </p:nvSpPr>
        <p:spPr>
          <a:xfrm>
            <a:off x="7876547" y="6183854"/>
            <a:ext cx="1051149" cy="461665"/>
          </a:xfrm>
          <a:prstGeom prst="rect">
            <a:avLst/>
          </a:prstGeom>
          <a:noFill/>
        </p:spPr>
        <p:txBody>
          <a:bodyPr wrap="square" rtlCol="0">
            <a:spAutoFit/>
          </a:bodyPr>
          <a:lstStyle/>
          <a:p>
            <a:pPr algn="ctr"/>
            <a:r>
              <a:rPr lang="en-US" altLang="zh-TW" sz="2400" dirty="0"/>
              <a:t>Q99</a:t>
            </a:r>
            <a:endParaRPr lang="zh-TW" altLang="en-US" sz="2400" dirty="0"/>
          </a:p>
        </p:txBody>
      </p:sp>
      <p:cxnSp>
        <p:nvCxnSpPr>
          <p:cNvPr id="39" name="直線單箭頭接點 38">
            <a:extLst>
              <a:ext uri="{FF2B5EF4-FFF2-40B4-BE49-F238E27FC236}">
                <a16:creationId xmlns:a16="http://schemas.microsoft.com/office/drawing/2014/main" id="{6923B0E6-F72B-F4AB-AFFC-D2625D7FD52E}"/>
              </a:ext>
            </a:extLst>
          </p:cNvPr>
          <p:cNvCxnSpPr>
            <a:cxnSpLocks/>
          </p:cNvCxnSpPr>
          <p:nvPr/>
        </p:nvCxnSpPr>
        <p:spPr>
          <a:xfrm flipV="1">
            <a:off x="4728720" y="3450664"/>
            <a:ext cx="0" cy="533093"/>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6" name="Picture 3">
            <a:extLst>
              <a:ext uri="{FF2B5EF4-FFF2-40B4-BE49-F238E27FC236}">
                <a16:creationId xmlns:a16="http://schemas.microsoft.com/office/drawing/2014/main" id="{3D396ACE-FE73-8F28-E886-8875454A7F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6509" y="2164097"/>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11" name="文字方塊 10">
            <a:extLst>
              <a:ext uri="{FF2B5EF4-FFF2-40B4-BE49-F238E27FC236}">
                <a16:creationId xmlns:a16="http://schemas.microsoft.com/office/drawing/2014/main" id="{60F67F78-F14B-1CFF-BE3D-87B3988ED97A}"/>
              </a:ext>
            </a:extLst>
          </p:cNvPr>
          <p:cNvSpPr txBox="1"/>
          <p:nvPr/>
        </p:nvSpPr>
        <p:spPr>
          <a:xfrm>
            <a:off x="4507241" y="4072239"/>
            <a:ext cx="6118018"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Negative feedback is unhelpful.</a:t>
            </a:r>
            <a:endParaRPr kumimoji="0" lang="zh-TW" altLang="en-US" sz="2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C9B85683-E1C9-8DF6-E76F-13A04F0EC77F}"/>
              </a:ext>
            </a:extLst>
          </p:cNvPr>
          <p:cNvSpPr/>
          <p:nvPr/>
        </p:nvSpPr>
        <p:spPr>
          <a:xfrm>
            <a:off x="1781809" y="2128370"/>
            <a:ext cx="2862752" cy="1146517"/>
          </a:xfrm>
          <a:prstGeom prst="roundRect">
            <a:avLst/>
          </a:prstGeom>
          <a:noFill/>
          <a:ln w="381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2400" dirty="0">
              <a:solidFill>
                <a:schemeClr val="tx1"/>
              </a:solidFill>
            </a:endParaRPr>
          </a:p>
        </p:txBody>
      </p:sp>
      <p:sp>
        <p:nvSpPr>
          <p:cNvPr id="26" name="矩形: 圓角 25">
            <a:extLst>
              <a:ext uri="{FF2B5EF4-FFF2-40B4-BE49-F238E27FC236}">
                <a16:creationId xmlns:a16="http://schemas.microsoft.com/office/drawing/2014/main" id="{FA629D61-8F83-BA1E-D1D7-B461434A9672}"/>
              </a:ext>
            </a:extLst>
          </p:cNvPr>
          <p:cNvSpPr/>
          <p:nvPr/>
        </p:nvSpPr>
        <p:spPr>
          <a:xfrm>
            <a:off x="4657721" y="2131483"/>
            <a:ext cx="2862752" cy="1146517"/>
          </a:xfrm>
          <a:prstGeom prst="roundRect">
            <a:avLst/>
          </a:prstGeom>
          <a:noFill/>
          <a:ln w="381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2400" dirty="0">
              <a:solidFill>
                <a:schemeClr val="tx1"/>
              </a:solidFill>
            </a:endParaRPr>
          </a:p>
        </p:txBody>
      </p:sp>
    </p:spTree>
    <p:extLst>
      <p:ext uri="{BB962C8B-B14F-4D97-AF65-F5344CB8AC3E}">
        <p14:creationId xmlns:p14="http://schemas.microsoft.com/office/powerpoint/2010/main" val="7900743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9A0C03-96F5-1EEB-07BC-2B19F8E769A3}"/>
              </a:ext>
            </a:extLst>
          </p:cNvPr>
          <p:cNvSpPr>
            <a:spLocks noGrp="1"/>
          </p:cNvSpPr>
          <p:nvPr>
            <p:ph type="title"/>
          </p:nvPr>
        </p:nvSpPr>
        <p:spPr/>
        <p:txBody>
          <a:bodyPr/>
          <a:lstStyle/>
          <a:p>
            <a:r>
              <a:rPr lang="en-US" altLang="zh-TW" dirty="0" err="1"/>
              <a:t>StreamBench</a:t>
            </a:r>
            <a:endParaRPr lang="zh-TW" altLang="en-US" dirty="0"/>
          </a:p>
        </p:txBody>
      </p:sp>
      <p:sp>
        <p:nvSpPr>
          <p:cNvPr id="3" name="內容版面配置區 2">
            <a:extLst>
              <a:ext uri="{FF2B5EF4-FFF2-40B4-BE49-F238E27FC236}">
                <a16:creationId xmlns:a16="http://schemas.microsoft.com/office/drawing/2014/main" id="{52520648-56B6-0363-B0FF-AC654FB959DE}"/>
              </a:ext>
            </a:extLst>
          </p:cNvPr>
          <p:cNvSpPr>
            <a:spLocks noGrp="1"/>
          </p:cNvSpPr>
          <p:nvPr>
            <p:ph idx="1"/>
          </p:nvPr>
        </p:nvSpPr>
        <p:spPr/>
        <p:txBody>
          <a:bodyPr/>
          <a:lstStyle/>
          <a:p>
            <a:endParaRPr lang="zh-TW" altLang="en-US"/>
          </a:p>
        </p:txBody>
      </p:sp>
      <p:sp>
        <p:nvSpPr>
          <p:cNvPr id="4" name="文字方塊 3">
            <a:extLst>
              <a:ext uri="{FF2B5EF4-FFF2-40B4-BE49-F238E27FC236}">
                <a16:creationId xmlns:a16="http://schemas.microsoft.com/office/drawing/2014/main" id="{E75DE9B7-0E62-0B13-E709-5D119A41BD6A}"/>
              </a:ext>
            </a:extLst>
          </p:cNvPr>
          <p:cNvSpPr txBox="1"/>
          <p:nvPr/>
        </p:nvSpPr>
        <p:spPr>
          <a:xfrm>
            <a:off x="891050" y="1210663"/>
            <a:ext cx="609971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https://arxiv.org/abs/2406.08747</a:t>
            </a:r>
          </a:p>
        </p:txBody>
      </p:sp>
      <p:pic>
        <p:nvPicPr>
          <p:cNvPr id="6" name="圖片 5">
            <a:extLst>
              <a:ext uri="{FF2B5EF4-FFF2-40B4-BE49-F238E27FC236}">
                <a16:creationId xmlns:a16="http://schemas.microsoft.com/office/drawing/2014/main" id="{B194AF41-6848-C0E3-0711-8D87AFA9B9D7}"/>
              </a:ext>
            </a:extLst>
          </p:cNvPr>
          <p:cNvPicPr>
            <a:picLocks noChangeAspect="1"/>
          </p:cNvPicPr>
          <p:nvPr/>
        </p:nvPicPr>
        <p:blipFill>
          <a:blip r:embed="rId2"/>
          <a:stretch>
            <a:fillRect/>
          </a:stretch>
        </p:blipFill>
        <p:spPr>
          <a:xfrm>
            <a:off x="2412030" y="1902958"/>
            <a:ext cx="7710840" cy="4196671"/>
          </a:xfrm>
          <a:prstGeom prst="rect">
            <a:avLst/>
          </a:prstGeom>
        </p:spPr>
      </p:pic>
    </p:spTree>
    <p:extLst>
      <p:ext uri="{BB962C8B-B14F-4D97-AF65-F5344CB8AC3E}">
        <p14:creationId xmlns:p14="http://schemas.microsoft.com/office/powerpoint/2010/main" val="301511758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CB4B22-B620-6094-4F77-8CB8DE022C77}"/>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E2C7DEEA-2EEF-0735-7592-B97C58FE2386}"/>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cs typeface="Gisha" panose="020F0502020204030204" pitchFamily="34" charset="-79"/>
              </a:rPr>
              <a:t>根據經驗調整行為</a:t>
            </a:r>
            <a:endParaRPr lang="zh-TW" altLang="en-US" dirty="0"/>
          </a:p>
        </p:txBody>
      </p:sp>
      <p:sp>
        <p:nvSpPr>
          <p:cNvPr id="28" name="矩形: 圓角 27">
            <a:extLst>
              <a:ext uri="{FF2B5EF4-FFF2-40B4-BE49-F238E27FC236}">
                <a16:creationId xmlns:a16="http://schemas.microsoft.com/office/drawing/2014/main" id="{44598FBF-E593-0386-A090-6051E10A744F}"/>
              </a:ext>
            </a:extLst>
          </p:cNvPr>
          <p:cNvSpPr/>
          <p:nvPr/>
        </p:nvSpPr>
        <p:spPr>
          <a:xfrm>
            <a:off x="5873067" y="1829745"/>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10000</a:t>
            </a:r>
            <a:endParaRPr lang="zh-TW" altLang="en-US" sz="2400" dirty="0"/>
          </a:p>
        </p:txBody>
      </p:sp>
      <p:pic>
        <p:nvPicPr>
          <p:cNvPr id="31" name="Picture 2">
            <a:extLst>
              <a:ext uri="{FF2B5EF4-FFF2-40B4-BE49-F238E27FC236}">
                <a16:creationId xmlns:a16="http://schemas.microsoft.com/office/drawing/2014/main" id="{BD6CE3EB-2B8C-3D0A-4453-2E3BDC3437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7422" y="284045"/>
            <a:ext cx="1219200" cy="1219201"/>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直線單箭頭接點 31">
            <a:extLst>
              <a:ext uri="{FF2B5EF4-FFF2-40B4-BE49-F238E27FC236}">
                <a16:creationId xmlns:a16="http://schemas.microsoft.com/office/drawing/2014/main" id="{DD68F870-FC00-0526-53CD-951327BAF59F}"/>
              </a:ext>
            </a:extLst>
          </p:cNvPr>
          <p:cNvCxnSpPr>
            <a:cxnSpLocks/>
          </p:cNvCxnSpPr>
          <p:nvPr/>
        </p:nvCxnSpPr>
        <p:spPr>
          <a:xfrm flipV="1">
            <a:off x="6617022" y="1330422"/>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6B5A4184-E152-0BF6-D443-B34DFC2094F2}"/>
              </a:ext>
            </a:extLst>
          </p:cNvPr>
          <p:cNvCxnSpPr>
            <a:cxnSpLocks/>
          </p:cNvCxnSpPr>
          <p:nvPr/>
        </p:nvCxnSpPr>
        <p:spPr>
          <a:xfrm>
            <a:off x="7902072" y="1314182"/>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5EA22E2F-07C8-EC28-2BA9-57C50B490C30}"/>
              </a:ext>
            </a:extLst>
          </p:cNvPr>
          <p:cNvSpPr txBox="1"/>
          <p:nvPr/>
        </p:nvSpPr>
        <p:spPr>
          <a:xfrm>
            <a:off x="2131869" y="6044453"/>
            <a:ext cx="5560248" cy="523220"/>
          </a:xfrm>
          <a:prstGeom prst="rect">
            <a:avLst/>
          </a:prstGeom>
          <a:noFill/>
        </p:spPr>
        <p:txBody>
          <a:bodyPr wrap="square" rtlCol="0">
            <a:spAutoFit/>
          </a:bodyPr>
          <a:lstStyle/>
          <a:p>
            <a:pPr algn="ctr"/>
            <a:r>
              <a:rPr lang="en-US" altLang="zh-TW" sz="2800" dirty="0">
                <a:ea typeface="微軟正黑體" panose="020B0604030504040204" pitchFamily="34" charset="-120"/>
              </a:rPr>
              <a:t>Agent’s Memory </a:t>
            </a:r>
            <a:endParaRPr lang="zh-TW" altLang="en-US" sz="2800" dirty="0">
              <a:ea typeface="微軟正黑體" panose="020B0604030504040204" pitchFamily="34" charset="-120"/>
            </a:endParaRPr>
          </a:p>
        </p:txBody>
      </p:sp>
      <p:sp>
        <p:nvSpPr>
          <p:cNvPr id="3" name="矩形: 圓角 2">
            <a:extLst>
              <a:ext uri="{FF2B5EF4-FFF2-40B4-BE49-F238E27FC236}">
                <a16:creationId xmlns:a16="http://schemas.microsoft.com/office/drawing/2014/main" id="{B9DAE524-3FD0-5808-1426-5F826134B39C}"/>
              </a:ext>
            </a:extLst>
          </p:cNvPr>
          <p:cNvSpPr/>
          <p:nvPr/>
        </p:nvSpPr>
        <p:spPr>
          <a:xfrm>
            <a:off x="966506" y="5422135"/>
            <a:ext cx="1800000" cy="360000"/>
          </a:xfrm>
          <a:prstGeom prst="roundRect">
            <a:avLst/>
          </a:prstGeom>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goal</a:t>
            </a:r>
            <a:endParaRPr lang="zh-TW" altLang="en-US" sz="2400" dirty="0"/>
          </a:p>
        </p:txBody>
      </p:sp>
      <p:sp>
        <p:nvSpPr>
          <p:cNvPr id="4" name="矩形: 圓角 3">
            <a:extLst>
              <a:ext uri="{FF2B5EF4-FFF2-40B4-BE49-F238E27FC236}">
                <a16:creationId xmlns:a16="http://schemas.microsoft.com/office/drawing/2014/main" id="{7F4CFE37-F331-5B39-A52C-15E28CF6E1FB}"/>
              </a:ext>
            </a:extLst>
          </p:cNvPr>
          <p:cNvSpPr/>
          <p:nvPr/>
        </p:nvSpPr>
        <p:spPr>
          <a:xfrm>
            <a:off x="2766506" y="5426900"/>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1</a:t>
            </a:r>
            <a:endParaRPr lang="zh-TW" altLang="en-US" sz="2400" dirty="0"/>
          </a:p>
        </p:txBody>
      </p:sp>
      <p:sp>
        <p:nvSpPr>
          <p:cNvPr id="5" name="矩形: 圓角 4">
            <a:extLst>
              <a:ext uri="{FF2B5EF4-FFF2-40B4-BE49-F238E27FC236}">
                <a16:creationId xmlns:a16="http://schemas.microsoft.com/office/drawing/2014/main" id="{11222DAA-AB3A-1876-FA81-A421D06A37B4}"/>
              </a:ext>
            </a:extLst>
          </p:cNvPr>
          <p:cNvSpPr/>
          <p:nvPr/>
        </p:nvSpPr>
        <p:spPr>
          <a:xfrm>
            <a:off x="4571681" y="5423969"/>
            <a:ext cx="180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1</a:t>
            </a:r>
            <a:endParaRPr lang="zh-TW" altLang="en-US" sz="2400" dirty="0"/>
          </a:p>
        </p:txBody>
      </p:sp>
      <p:sp>
        <p:nvSpPr>
          <p:cNvPr id="8" name="文字方塊 7">
            <a:extLst>
              <a:ext uri="{FF2B5EF4-FFF2-40B4-BE49-F238E27FC236}">
                <a16:creationId xmlns:a16="http://schemas.microsoft.com/office/drawing/2014/main" id="{79F6BCD7-3052-D926-71E5-1847A76101A1}"/>
              </a:ext>
            </a:extLst>
          </p:cNvPr>
          <p:cNvSpPr txBox="1"/>
          <p:nvPr/>
        </p:nvSpPr>
        <p:spPr>
          <a:xfrm>
            <a:off x="6384093" y="5280505"/>
            <a:ext cx="1418850"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2" name="矩形: 圓角 11">
            <a:extLst>
              <a:ext uri="{FF2B5EF4-FFF2-40B4-BE49-F238E27FC236}">
                <a16:creationId xmlns:a16="http://schemas.microsoft.com/office/drawing/2014/main" id="{AD76AC31-2D2D-3CF8-AAC9-19B78E3B1DF2}"/>
              </a:ext>
            </a:extLst>
          </p:cNvPr>
          <p:cNvSpPr/>
          <p:nvPr/>
        </p:nvSpPr>
        <p:spPr>
          <a:xfrm>
            <a:off x="7693186" y="5449222"/>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9999</a:t>
            </a:r>
            <a:endParaRPr lang="zh-TW" altLang="en-US" sz="2400" dirty="0"/>
          </a:p>
        </p:txBody>
      </p:sp>
      <p:sp>
        <p:nvSpPr>
          <p:cNvPr id="15" name="矩形: 圓角 14">
            <a:extLst>
              <a:ext uri="{FF2B5EF4-FFF2-40B4-BE49-F238E27FC236}">
                <a16:creationId xmlns:a16="http://schemas.microsoft.com/office/drawing/2014/main" id="{99D218D8-0B48-6F12-5218-BD30F52F70C1}"/>
              </a:ext>
            </a:extLst>
          </p:cNvPr>
          <p:cNvSpPr/>
          <p:nvPr/>
        </p:nvSpPr>
        <p:spPr>
          <a:xfrm>
            <a:off x="9498361" y="5446291"/>
            <a:ext cx="180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9999</a:t>
            </a:r>
            <a:endParaRPr lang="zh-TW" altLang="en-US" sz="2400" dirty="0"/>
          </a:p>
        </p:txBody>
      </p:sp>
      <p:sp>
        <p:nvSpPr>
          <p:cNvPr id="20" name="矩形: 圓角 19">
            <a:extLst>
              <a:ext uri="{FF2B5EF4-FFF2-40B4-BE49-F238E27FC236}">
                <a16:creationId xmlns:a16="http://schemas.microsoft.com/office/drawing/2014/main" id="{87126B3D-E1BB-CA5B-64D7-B7D35CEEF9AB}"/>
              </a:ext>
            </a:extLst>
          </p:cNvPr>
          <p:cNvSpPr/>
          <p:nvPr/>
        </p:nvSpPr>
        <p:spPr>
          <a:xfrm>
            <a:off x="1132417" y="1822293"/>
            <a:ext cx="4708686" cy="360001"/>
          </a:xfrm>
          <a:prstGeom prst="roundRect">
            <a:avLst/>
          </a:prstGeom>
          <a:noFill/>
          <a:ln w="381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Relevant</a:t>
            </a:r>
            <a:r>
              <a:rPr lang="zh-TW" altLang="en-US" sz="2400" dirty="0">
                <a:solidFill>
                  <a:schemeClr val="tx1"/>
                </a:solidFill>
              </a:rPr>
              <a:t> </a:t>
            </a:r>
            <a:r>
              <a:rPr lang="en-US" altLang="zh-TW" sz="2400" dirty="0">
                <a:solidFill>
                  <a:schemeClr val="tx1"/>
                </a:solidFill>
              </a:rPr>
              <a:t>Experience </a:t>
            </a:r>
            <a:endParaRPr lang="zh-TW" altLang="en-US" sz="2400" dirty="0">
              <a:solidFill>
                <a:schemeClr val="tx1"/>
              </a:solidFill>
            </a:endParaRPr>
          </a:p>
        </p:txBody>
      </p:sp>
      <p:sp>
        <p:nvSpPr>
          <p:cNvPr id="6" name="矩形: 圓角 5">
            <a:extLst>
              <a:ext uri="{FF2B5EF4-FFF2-40B4-BE49-F238E27FC236}">
                <a16:creationId xmlns:a16="http://schemas.microsoft.com/office/drawing/2014/main" id="{7FAC8550-D7E5-12E9-C9C1-E36644AD7374}"/>
              </a:ext>
            </a:extLst>
          </p:cNvPr>
          <p:cNvSpPr/>
          <p:nvPr/>
        </p:nvSpPr>
        <p:spPr>
          <a:xfrm>
            <a:off x="7692117" y="1823395"/>
            <a:ext cx="1836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10000</a:t>
            </a:r>
            <a:endParaRPr lang="zh-TW" altLang="en-US" sz="2400" dirty="0"/>
          </a:p>
        </p:txBody>
      </p:sp>
      <p:sp>
        <p:nvSpPr>
          <p:cNvPr id="7" name="文字方塊 6">
            <a:extLst>
              <a:ext uri="{FF2B5EF4-FFF2-40B4-BE49-F238E27FC236}">
                <a16:creationId xmlns:a16="http://schemas.microsoft.com/office/drawing/2014/main" id="{F2565EC4-731C-C12C-FB5B-4F6917733E9B}"/>
              </a:ext>
            </a:extLst>
          </p:cNvPr>
          <p:cNvSpPr txBox="1"/>
          <p:nvPr/>
        </p:nvSpPr>
        <p:spPr>
          <a:xfrm>
            <a:off x="7229706" y="3428151"/>
            <a:ext cx="2063068" cy="523220"/>
          </a:xfrm>
          <a:prstGeom prst="rect">
            <a:avLst/>
          </a:prstGeom>
          <a:noFill/>
        </p:spPr>
        <p:txBody>
          <a:bodyPr wrap="square" rtlCol="0">
            <a:spAutoFit/>
          </a:bodyPr>
          <a:lstStyle/>
          <a:p>
            <a:pPr algn="r"/>
            <a:r>
              <a:rPr lang="zh-TW" altLang="en-US" sz="2800" dirty="0">
                <a:latin typeface="微軟正黑體" panose="020B0604030504040204" pitchFamily="34" charset="-120"/>
                <a:ea typeface="微軟正黑體" panose="020B0604030504040204" pitchFamily="34" charset="-120"/>
              </a:rPr>
              <a:t>記下來？</a:t>
            </a:r>
          </a:p>
        </p:txBody>
      </p:sp>
      <p:sp>
        <p:nvSpPr>
          <p:cNvPr id="9" name="矩形: 圓角 8">
            <a:extLst>
              <a:ext uri="{FF2B5EF4-FFF2-40B4-BE49-F238E27FC236}">
                <a16:creationId xmlns:a16="http://schemas.microsoft.com/office/drawing/2014/main" id="{318D6955-17B6-A35A-3D1F-31A29DEFADBC}"/>
              </a:ext>
            </a:extLst>
          </p:cNvPr>
          <p:cNvSpPr/>
          <p:nvPr/>
        </p:nvSpPr>
        <p:spPr>
          <a:xfrm>
            <a:off x="5700409" y="1738933"/>
            <a:ext cx="5778231" cy="523220"/>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箭號: 向下 9">
            <a:extLst>
              <a:ext uri="{FF2B5EF4-FFF2-40B4-BE49-F238E27FC236}">
                <a16:creationId xmlns:a16="http://schemas.microsoft.com/office/drawing/2014/main" id="{292FB58C-AA47-B3AB-8167-5DC0F0627D77}"/>
              </a:ext>
            </a:extLst>
          </p:cNvPr>
          <p:cNvSpPr/>
          <p:nvPr/>
        </p:nvSpPr>
        <p:spPr>
          <a:xfrm>
            <a:off x="9109312" y="2431915"/>
            <a:ext cx="782734" cy="2763783"/>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4" name="文字方塊 13">
            <a:extLst>
              <a:ext uri="{FF2B5EF4-FFF2-40B4-BE49-F238E27FC236}">
                <a16:creationId xmlns:a16="http://schemas.microsoft.com/office/drawing/2014/main" id="{C31DDE46-60C2-68C1-DF43-99464170591F}"/>
              </a:ext>
            </a:extLst>
          </p:cNvPr>
          <p:cNvSpPr txBox="1"/>
          <p:nvPr/>
        </p:nvSpPr>
        <p:spPr>
          <a:xfrm>
            <a:off x="5918392" y="6049950"/>
            <a:ext cx="5560248" cy="523220"/>
          </a:xfrm>
          <a:prstGeom prst="rect">
            <a:avLst/>
          </a:prstGeom>
          <a:noFill/>
        </p:spPr>
        <p:txBody>
          <a:bodyPr wrap="square" rtlCol="0">
            <a:spAutoFit/>
          </a:bodyPr>
          <a:lstStyle/>
          <a:p>
            <a:pPr algn="ctr"/>
            <a:r>
              <a:rPr lang="en-US" altLang="zh-TW" sz="2800" dirty="0">
                <a:latin typeface="微軟正黑體" panose="020B0604030504040204" pitchFamily="34" charset="-120"/>
                <a:ea typeface="微軟正黑體" panose="020B0604030504040204" pitchFamily="34" charset="-120"/>
              </a:rPr>
              <a:t>(</a:t>
            </a:r>
            <a:r>
              <a:rPr lang="zh-TW" altLang="en-US" sz="2800" dirty="0">
                <a:latin typeface="微軟正黑體" panose="020B0604030504040204" pitchFamily="34" charset="-120"/>
                <a:ea typeface="微軟正黑體" panose="020B0604030504040204" pitchFamily="34" charset="-120"/>
              </a:rPr>
              <a:t>被雞毛蒜皮的小事塞爆</a:t>
            </a:r>
            <a:r>
              <a:rPr lang="en-US" altLang="zh-TW" sz="2800" dirty="0">
                <a:latin typeface="微軟正黑體" panose="020B0604030504040204" pitchFamily="34" charset="-120"/>
                <a:ea typeface="微軟正黑體" panose="020B0604030504040204" pitchFamily="34" charset="-120"/>
              </a:rPr>
              <a:t>)</a:t>
            </a:r>
            <a:endParaRPr lang="zh-TW" altLang="en-US" sz="2800" dirty="0">
              <a:latin typeface="微軟正黑體" panose="020B0604030504040204" pitchFamily="34" charset="-120"/>
              <a:ea typeface="微軟正黑體" panose="020B0604030504040204" pitchFamily="34" charset="-120"/>
            </a:endParaRPr>
          </a:p>
        </p:txBody>
      </p:sp>
      <p:sp>
        <p:nvSpPr>
          <p:cNvPr id="16" name="矩形: 圓角 15">
            <a:extLst>
              <a:ext uri="{FF2B5EF4-FFF2-40B4-BE49-F238E27FC236}">
                <a16:creationId xmlns:a16="http://schemas.microsoft.com/office/drawing/2014/main" id="{3075C689-2DB6-551E-357F-3BC7C51C3A31}"/>
              </a:ext>
            </a:extLst>
          </p:cNvPr>
          <p:cNvSpPr/>
          <p:nvPr/>
        </p:nvSpPr>
        <p:spPr>
          <a:xfrm>
            <a:off x="9554272" y="1828767"/>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10001</a:t>
            </a:r>
            <a:endParaRPr lang="zh-TW" altLang="en-US" sz="2400" dirty="0"/>
          </a:p>
        </p:txBody>
      </p:sp>
    </p:spTree>
    <p:extLst>
      <p:ext uri="{BB962C8B-B14F-4D97-AF65-F5344CB8AC3E}">
        <p14:creationId xmlns:p14="http://schemas.microsoft.com/office/powerpoint/2010/main" val="114265540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animBg="1"/>
      <p:bldP spid="1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52B167-EE35-A4F3-BEA1-CFF318F9DD6D}"/>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B13E49A9-62A3-6285-109E-75D7A5021969}"/>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cs typeface="Gisha" panose="020F0502020204030204" pitchFamily="34" charset="-79"/>
              </a:rPr>
              <a:t>根據經驗調整行為</a:t>
            </a:r>
            <a:endParaRPr lang="zh-TW" altLang="en-US" dirty="0"/>
          </a:p>
        </p:txBody>
      </p:sp>
      <p:sp>
        <p:nvSpPr>
          <p:cNvPr id="28" name="矩形: 圓角 27">
            <a:extLst>
              <a:ext uri="{FF2B5EF4-FFF2-40B4-BE49-F238E27FC236}">
                <a16:creationId xmlns:a16="http://schemas.microsoft.com/office/drawing/2014/main" id="{9867C5DD-0097-9282-FE8F-916B1C40A9B1}"/>
              </a:ext>
            </a:extLst>
          </p:cNvPr>
          <p:cNvSpPr/>
          <p:nvPr/>
        </p:nvSpPr>
        <p:spPr>
          <a:xfrm>
            <a:off x="5873067" y="1829745"/>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10000</a:t>
            </a:r>
            <a:endParaRPr lang="zh-TW" altLang="en-US" sz="2400" dirty="0"/>
          </a:p>
        </p:txBody>
      </p:sp>
      <p:pic>
        <p:nvPicPr>
          <p:cNvPr id="31" name="Picture 2">
            <a:extLst>
              <a:ext uri="{FF2B5EF4-FFF2-40B4-BE49-F238E27FC236}">
                <a16:creationId xmlns:a16="http://schemas.microsoft.com/office/drawing/2014/main" id="{C0FF0424-3050-4113-26E8-B50BB467A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7422" y="284045"/>
            <a:ext cx="1219200" cy="1219201"/>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直線單箭頭接點 31">
            <a:extLst>
              <a:ext uri="{FF2B5EF4-FFF2-40B4-BE49-F238E27FC236}">
                <a16:creationId xmlns:a16="http://schemas.microsoft.com/office/drawing/2014/main" id="{DCE9CE24-F71C-1C22-5F7B-C9FEBDDAA7FF}"/>
              </a:ext>
            </a:extLst>
          </p:cNvPr>
          <p:cNvCxnSpPr>
            <a:cxnSpLocks/>
          </p:cNvCxnSpPr>
          <p:nvPr/>
        </p:nvCxnSpPr>
        <p:spPr>
          <a:xfrm flipV="1">
            <a:off x="6617022" y="1330422"/>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4C54015E-032A-4216-AD3B-8FB267A6AECF}"/>
              </a:ext>
            </a:extLst>
          </p:cNvPr>
          <p:cNvCxnSpPr>
            <a:cxnSpLocks/>
          </p:cNvCxnSpPr>
          <p:nvPr/>
        </p:nvCxnSpPr>
        <p:spPr>
          <a:xfrm>
            <a:off x="7902072" y="1314182"/>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矩形: 圓角 2">
            <a:extLst>
              <a:ext uri="{FF2B5EF4-FFF2-40B4-BE49-F238E27FC236}">
                <a16:creationId xmlns:a16="http://schemas.microsoft.com/office/drawing/2014/main" id="{3B01C99B-EE98-DD45-E797-21C0F407F7C7}"/>
              </a:ext>
            </a:extLst>
          </p:cNvPr>
          <p:cNvSpPr/>
          <p:nvPr/>
        </p:nvSpPr>
        <p:spPr>
          <a:xfrm>
            <a:off x="966506" y="5422135"/>
            <a:ext cx="1800000" cy="360000"/>
          </a:xfrm>
          <a:prstGeom prst="roundRect">
            <a:avLst/>
          </a:prstGeom>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goal</a:t>
            </a:r>
            <a:endParaRPr lang="zh-TW" altLang="en-US" sz="2400" dirty="0"/>
          </a:p>
        </p:txBody>
      </p:sp>
      <p:sp>
        <p:nvSpPr>
          <p:cNvPr id="4" name="矩形: 圓角 3">
            <a:extLst>
              <a:ext uri="{FF2B5EF4-FFF2-40B4-BE49-F238E27FC236}">
                <a16:creationId xmlns:a16="http://schemas.microsoft.com/office/drawing/2014/main" id="{37F88CC0-1467-8D1D-3103-2027DF063C56}"/>
              </a:ext>
            </a:extLst>
          </p:cNvPr>
          <p:cNvSpPr/>
          <p:nvPr/>
        </p:nvSpPr>
        <p:spPr>
          <a:xfrm>
            <a:off x="2766506" y="5426900"/>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1</a:t>
            </a:r>
            <a:endParaRPr lang="zh-TW" altLang="en-US" sz="2400" dirty="0"/>
          </a:p>
        </p:txBody>
      </p:sp>
      <p:sp>
        <p:nvSpPr>
          <p:cNvPr id="5" name="矩形: 圓角 4">
            <a:extLst>
              <a:ext uri="{FF2B5EF4-FFF2-40B4-BE49-F238E27FC236}">
                <a16:creationId xmlns:a16="http://schemas.microsoft.com/office/drawing/2014/main" id="{0E958681-B6E4-AEF2-F18F-8AB126771F76}"/>
              </a:ext>
            </a:extLst>
          </p:cNvPr>
          <p:cNvSpPr/>
          <p:nvPr/>
        </p:nvSpPr>
        <p:spPr>
          <a:xfrm>
            <a:off x="4571681" y="5423969"/>
            <a:ext cx="180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1</a:t>
            </a:r>
            <a:endParaRPr lang="zh-TW" altLang="en-US" sz="2400" dirty="0"/>
          </a:p>
        </p:txBody>
      </p:sp>
      <p:sp>
        <p:nvSpPr>
          <p:cNvPr id="8" name="文字方塊 7">
            <a:extLst>
              <a:ext uri="{FF2B5EF4-FFF2-40B4-BE49-F238E27FC236}">
                <a16:creationId xmlns:a16="http://schemas.microsoft.com/office/drawing/2014/main" id="{4A526C1D-2E79-FAE7-F127-4E55275F5F0D}"/>
              </a:ext>
            </a:extLst>
          </p:cNvPr>
          <p:cNvSpPr txBox="1"/>
          <p:nvPr/>
        </p:nvSpPr>
        <p:spPr>
          <a:xfrm>
            <a:off x="6384093" y="5280505"/>
            <a:ext cx="1418850"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2" name="矩形: 圓角 11">
            <a:extLst>
              <a:ext uri="{FF2B5EF4-FFF2-40B4-BE49-F238E27FC236}">
                <a16:creationId xmlns:a16="http://schemas.microsoft.com/office/drawing/2014/main" id="{2FBFDBFF-A9AE-A8B6-9C4D-70858D15AA20}"/>
              </a:ext>
            </a:extLst>
          </p:cNvPr>
          <p:cNvSpPr/>
          <p:nvPr/>
        </p:nvSpPr>
        <p:spPr>
          <a:xfrm>
            <a:off x="7693186" y="5449222"/>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9999</a:t>
            </a:r>
            <a:endParaRPr lang="zh-TW" altLang="en-US" sz="2400" dirty="0"/>
          </a:p>
        </p:txBody>
      </p:sp>
      <p:sp>
        <p:nvSpPr>
          <p:cNvPr id="15" name="矩形: 圓角 14">
            <a:extLst>
              <a:ext uri="{FF2B5EF4-FFF2-40B4-BE49-F238E27FC236}">
                <a16:creationId xmlns:a16="http://schemas.microsoft.com/office/drawing/2014/main" id="{DBA0EBA7-620C-F25E-648C-20F100CC984A}"/>
              </a:ext>
            </a:extLst>
          </p:cNvPr>
          <p:cNvSpPr/>
          <p:nvPr/>
        </p:nvSpPr>
        <p:spPr>
          <a:xfrm>
            <a:off x="9498361" y="5446291"/>
            <a:ext cx="180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9999</a:t>
            </a:r>
            <a:endParaRPr lang="zh-TW" altLang="en-US" sz="2400" dirty="0"/>
          </a:p>
        </p:txBody>
      </p:sp>
      <p:sp>
        <p:nvSpPr>
          <p:cNvPr id="20" name="矩形: 圓角 19">
            <a:extLst>
              <a:ext uri="{FF2B5EF4-FFF2-40B4-BE49-F238E27FC236}">
                <a16:creationId xmlns:a16="http://schemas.microsoft.com/office/drawing/2014/main" id="{FCFF84FF-2A54-8FE1-AD03-1A3EE9009374}"/>
              </a:ext>
            </a:extLst>
          </p:cNvPr>
          <p:cNvSpPr/>
          <p:nvPr/>
        </p:nvSpPr>
        <p:spPr>
          <a:xfrm>
            <a:off x="1132417" y="1822293"/>
            <a:ext cx="4708686" cy="360001"/>
          </a:xfrm>
          <a:prstGeom prst="roundRect">
            <a:avLst/>
          </a:prstGeom>
          <a:noFill/>
          <a:ln w="381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Relevant</a:t>
            </a:r>
            <a:r>
              <a:rPr lang="zh-TW" altLang="en-US" sz="2400" dirty="0">
                <a:solidFill>
                  <a:schemeClr val="tx1"/>
                </a:solidFill>
              </a:rPr>
              <a:t> </a:t>
            </a:r>
            <a:r>
              <a:rPr lang="en-US" altLang="zh-TW" sz="2400" dirty="0">
                <a:solidFill>
                  <a:schemeClr val="tx1"/>
                </a:solidFill>
              </a:rPr>
              <a:t>Experience </a:t>
            </a:r>
            <a:endParaRPr lang="zh-TW" altLang="en-US" sz="2400" dirty="0">
              <a:solidFill>
                <a:schemeClr val="tx1"/>
              </a:solidFill>
            </a:endParaRPr>
          </a:p>
        </p:txBody>
      </p:sp>
      <p:sp>
        <p:nvSpPr>
          <p:cNvPr id="6" name="矩形: 圓角 5">
            <a:extLst>
              <a:ext uri="{FF2B5EF4-FFF2-40B4-BE49-F238E27FC236}">
                <a16:creationId xmlns:a16="http://schemas.microsoft.com/office/drawing/2014/main" id="{9EFAD9BD-FF32-0B2B-4E80-B984E3A6519A}"/>
              </a:ext>
            </a:extLst>
          </p:cNvPr>
          <p:cNvSpPr/>
          <p:nvPr/>
        </p:nvSpPr>
        <p:spPr>
          <a:xfrm>
            <a:off x="7692117" y="1823395"/>
            <a:ext cx="1836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10000</a:t>
            </a:r>
            <a:endParaRPr lang="zh-TW" altLang="en-US" sz="2400" dirty="0"/>
          </a:p>
        </p:txBody>
      </p:sp>
      <p:sp>
        <p:nvSpPr>
          <p:cNvPr id="9" name="矩形: 圓角 8">
            <a:extLst>
              <a:ext uri="{FF2B5EF4-FFF2-40B4-BE49-F238E27FC236}">
                <a16:creationId xmlns:a16="http://schemas.microsoft.com/office/drawing/2014/main" id="{BAD35BC9-A6E3-619E-968A-D0AC1A569EDF}"/>
              </a:ext>
            </a:extLst>
          </p:cNvPr>
          <p:cNvSpPr/>
          <p:nvPr/>
        </p:nvSpPr>
        <p:spPr>
          <a:xfrm>
            <a:off x="5700409" y="1738933"/>
            <a:ext cx="5778231" cy="523220"/>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圓角 15">
            <a:extLst>
              <a:ext uri="{FF2B5EF4-FFF2-40B4-BE49-F238E27FC236}">
                <a16:creationId xmlns:a16="http://schemas.microsoft.com/office/drawing/2014/main" id="{A40AD136-290B-3DA6-21C3-39EACA352CDC}"/>
              </a:ext>
            </a:extLst>
          </p:cNvPr>
          <p:cNvSpPr/>
          <p:nvPr/>
        </p:nvSpPr>
        <p:spPr>
          <a:xfrm>
            <a:off x="9554272" y="1828767"/>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10001</a:t>
            </a:r>
            <a:endParaRPr lang="zh-TW" altLang="en-US" sz="2400" dirty="0"/>
          </a:p>
        </p:txBody>
      </p:sp>
      <p:sp>
        <p:nvSpPr>
          <p:cNvPr id="17" name="矩形: 圓角 16">
            <a:extLst>
              <a:ext uri="{FF2B5EF4-FFF2-40B4-BE49-F238E27FC236}">
                <a16:creationId xmlns:a16="http://schemas.microsoft.com/office/drawing/2014/main" id="{28F96023-01CD-8A58-314A-A16995BC6554}"/>
              </a:ext>
            </a:extLst>
          </p:cNvPr>
          <p:cNvSpPr/>
          <p:nvPr/>
        </p:nvSpPr>
        <p:spPr>
          <a:xfrm>
            <a:off x="8792342" y="3224590"/>
            <a:ext cx="1582346" cy="1028736"/>
          </a:xfrm>
          <a:prstGeom prst="roundRect">
            <a:avLst/>
          </a:prstGeom>
          <a:solidFill>
            <a:schemeClr val="accent4">
              <a:lumMod val="20000"/>
              <a:lumOff val="80000"/>
            </a:schemeClr>
          </a:solidFill>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Write</a:t>
            </a:r>
          </a:p>
        </p:txBody>
      </p:sp>
      <p:cxnSp>
        <p:nvCxnSpPr>
          <p:cNvPr id="18" name="直線單箭頭接點 17">
            <a:extLst>
              <a:ext uri="{FF2B5EF4-FFF2-40B4-BE49-F238E27FC236}">
                <a16:creationId xmlns:a16="http://schemas.microsoft.com/office/drawing/2014/main" id="{52ED2270-5568-839A-7F3D-8DEC76F3BA9E}"/>
              </a:ext>
            </a:extLst>
          </p:cNvPr>
          <p:cNvCxnSpPr>
            <a:cxnSpLocks/>
          </p:cNvCxnSpPr>
          <p:nvPr/>
        </p:nvCxnSpPr>
        <p:spPr>
          <a:xfrm>
            <a:off x="9544200" y="2347403"/>
            <a:ext cx="0" cy="799367"/>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直線單箭頭接點 18">
            <a:extLst>
              <a:ext uri="{FF2B5EF4-FFF2-40B4-BE49-F238E27FC236}">
                <a16:creationId xmlns:a16="http://schemas.microsoft.com/office/drawing/2014/main" id="{B5DF3237-6993-BA70-1925-56CEE190A221}"/>
              </a:ext>
            </a:extLst>
          </p:cNvPr>
          <p:cNvCxnSpPr>
            <a:cxnSpLocks/>
          </p:cNvCxnSpPr>
          <p:nvPr/>
        </p:nvCxnSpPr>
        <p:spPr>
          <a:xfrm>
            <a:off x="9563655" y="4270045"/>
            <a:ext cx="0" cy="97155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文字方塊 6">
            <a:extLst>
              <a:ext uri="{FF2B5EF4-FFF2-40B4-BE49-F238E27FC236}">
                <a16:creationId xmlns:a16="http://schemas.microsoft.com/office/drawing/2014/main" id="{4EE409B6-0234-2449-E568-F3F74A8EB231}"/>
              </a:ext>
            </a:extLst>
          </p:cNvPr>
          <p:cNvSpPr txBox="1"/>
          <p:nvPr/>
        </p:nvSpPr>
        <p:spPr>
          <a:xfrm>
            <a:off x="2131869" y="6044453"/>
            <a:ext cx="5560248" cy="523220"/>
          </a:xfrm>
          <a:prstGeom prst="rect">
            <a:avLst/>
          </a:prstGeom>
          <a:noFill/>
        </p:spPr>
        <p:txBody>
          <a:bodyPr wrap="square" rtlCol="0">
            <a:spAutoFit/>
          </a:bodyPr>
          <a:lstStyle/>
          <a:p>
            <a:pPr algn="ctr"/>
            <a:r>
              <a:rPr lang="en-US" altLang="zh-TW" sz="2800" dirty="0">
                <a:ea typeface="微軟正黑體" panose="020B0604030504040204" pitchFamily="34" charset="-120"/>
              </a:rPr>
              <a:t>Agent’s Memory </a:t>
            </a:r>
            <a:endParaRPr lang="zh-TW" altLang="en-US" sz="2800" dirty="0">
              <a:ea typeface="微軟正黑體" panose="020B0604030504040204" pitchFamily="34" charset="-120"/>
            </a:endParaRPr>
          </a:p>
        </p:txBody>
      </p:sp>
      <p:pic>
        <p:nvPicPr>
          <p:cNvPr id="10" name="Picture 2">
            <a:extLst>
              <a:ext uri="{FF2B5EF4-FFF2-40B4-BE49-F238E27FC236}">
                <a16:creationId xmlns:a16="http://schemas.microsoft.com/office/drawing/2014/main" id="{65A2B424-180F-68A4-65C0-8B542FFA94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5215" y="3074544"/>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13" name="語音泡泡: 圓角矩形 12">
            <a:extLst>
              <a:ext uri="{FF2B5EF4-FFF2-40B4-BE49-F238E27FC236}">
                <a16:creationId xmlns:a16="http://schemas.microsoft.com/office/drawing/2014/main" id="{02BFDE22-4FE5-4F1B-2A0E-72BF30A3E89A}"/>
              </a:ext>
            </a:extLst>
          </p:cNvPr>
          <p:cNvSpPr/>
          <p:nvPr/>
        </p:nvSpPr>
        <p:spPr>
          <a:xfrm>
            <a:off x="3414501" y="2950249"/>
            <a:ext cx="3850929" cy="697827"/>
          </a:xfrm>
          <a:prstGeom prst="wedgeRoundRectCallout">
            <a:avLst>
              <a:gd name="adj1" fmla="val 63841"/>
              <a:gd name="adj2" fmla="val 88194"/>
              <a:gd name="adj3" fmla="val 16667"/>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這件事要被記下來嗎？</a:t>
            </a:r>
          </a:p>
        </p:txBody>
      </p:sp>
    </p:spTree>
    <p:extLst>
      <p:ext uri="{BB962C8B-B14F-4D97-AF65-F5344CB8AC3E}">
        <p14:creationId xmlns:p14="http://schemas.microsoft.com/office/powerpoint/2010/main" val="318749759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47E6A-778F-1F92-3254-EFB1F6C16085}"/>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6817BC64-002D-2ED6-80FA-C994BBC6D272}"/>
              </a:ext>
            </a:extLst>
          </p:cNvPr>
          <p:cNvSpPr>
            <a:spLocks noGrp="1"/>
          </p:cNvSpPr>
          <p:nvPr>
            <p:ph type="title"/>
          </p:nvPr>
        </p:nvSpPr>
        <p:spPr/>
        <p:txBody>
          <a:bodyPr/>
          <a:lstStyle/>
          <a:p>
            <a:r>
              <a:rPr lang="en-US" altLang="zh-TW" dirty="0"/>
              <a:t>AI</a:t>
            </a:r>
            <a:r>
              <a:rPr lang="zh-TW" altLang="en-US" dirty="0"/>
              <a:t> </a:t>
            </a:r>
            <a:r>
              <a:rPr lang="en-US" altLang="zh-TW" dirty="0"/>
              <a:t>Agent (AlphaGo)</a:t>
            </a:r>
            <a:endParaRPr lang="zh-TW" altLang="en-US" dirty="0"/>
          </a:p>
        </p:txBody>
      </p:sp>
      <p:pic>
        <p:nvPicPr>
          <p:cNvPr id="4" name="Picture 2">
            <a:extLst>
              <a:ext uri="{FF2B5EF4-FFF2-40B4-BE49-F238E27FC236}">
                <a16:creationId xmlns:a16="http://schemas.microsoft.com/office/drawing/2014/main" id="{2AA86E64-2783-962A-DBB2-C17453D47C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2042" y="3098163"/>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0CF44BC4-7A30-7A92-346C-4AAE346D5C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5559" y="3098164"/>
            <a:ext cx="1219200" cy="12192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線接點 6">
            <a:extLst>
              <a:ext uri="{FF2B5EF4-FFF2-40B4-BE49-F238E27FC236}">
                <a16:creationId xmlns:a16="http://schemas.microsoft.com/office/drawing/2014/main" id="{742CD4D5-CCA7-4C38-2F6B-17AA2C349B5B}"/>
              </a:ext>
            </a:extLst>
          </p:cNvPr>
          <p:cNvCxnSpPr>
            <a:cxnSpLocks/>
          </p:cNvCxnSpPr>
          <p:nvPr/>
        </p:nvCxnSpPr>
        <p:spPr>
          <a:xfrm>
            <a:off x="3616960" y="5466080"/>
            <a:ext cx="2021840" cy="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直線接點 10">
            <a:extLst>
              <a:ext uri="{FF2B5EF4-FFF2-40B4-BE49-F238E27FC236}">
                <a16:creationId xmlns:a16="http://schemas.microsoft.com/office/drawing/2014/main" id="{117D3304-8017-1B14-1A9C-B30E6075EF06}"/>
              </a:ext>
            </a:extLst>
          </p:cNvPr>
          <p:cNvCxnSpPr>
            <a:cxnSpLocks/>
          </p:cNvCxnSpPr>
          <p:nvPr/>
        </p:nvCxnSpPr>
        <p:spPr>
          <a:xfrm>
            <a:off x="3596640" y="4384040"/>
            <a:ext cx="0" cy="108204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57E6D7B7-C117-CB20-24D9-11EABEC1F280}"/>
              </a:ext>
            </a:extLst>
          </p:cNvPr>
          <p:cNvCxnSpPr>
            <a:cxnSpLocks/>
          </p:cNvCxnSpPr>
          <p:nvPr/>
        </p:nvCxnSpPr>
        <p:spPr>
          <a:xfrm flipV="1">
            <a:off x="8920480" y="4384040"/>
            <a:ext cx="0" cy="108204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0D764A85-DDB5-575A-45B3-F3ED246C2334}"/>
              </a:ext>
            </a:extLst>
          </p:cNvPr>
          <p:cNvCxnSpPr>
            <a:cxnSpLocks/>
          </p:cNvCxnSpPr>
          <p:nvPr/>
        </p:nvCxnSpPr>
        <p:spPr>
          <a:xfrm flipH="1">
            <a:off x="3616960" y="1757364"/>
            <a:ext cx="174616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337030BB-54F8-B3B1-2560-6C1A8EDF3471}"/>
              </a:ext>
            </a:extLst>
          </p:cNvPr>
          <p:cNvCxnSpPr>
            <a:cxnSpLocks/>
          </p:cNvCxnSpPr>
          <p:nvPr/>
        </p:nvCxnSpPr>
        <p:spPr>
          <a:xfrm flipH="1" flipV="1">
            <a:off x="8920480" y="1757364"/>
            <a:ext cx="0" cy="108204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4A5773DA-B466-604C-67A5-6A928EC3A853}"/>
              </a:ext>
            </a:extLst>
          </p:cNvPr>
          <p:cNvCxnSpPr>
            <a:cxnSpLocks/>
          </p:cNvCxnSpPr>
          <p:nvPr/>
        </p:nvCxnSpPr>
        <p:spPr>
          <a:xfrm flipH="1">
            <a:off x="3596640" y="1757364"/>
            <a:ext cx="0" cy="108204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E49BD7D1-7CA2-1E0B-4853-746F8DD3905C}"/>
              </a:ext>
            </a:extLst>
          </p:cNvPr>
          <p:cNvSpPr txBox="1"/>
          <p:nvPr/>
        </p:nvSpPr>
        <p:spPr>
          <a:xfrm>
            <a:off x="1328298" y="2839404"/>
            <a:ext cx="1016000" cy="461665"/>
          </a:xfrm>
          <a:prstGeom prst="rect">
            <a:avLst/>
          </a:prstGeom>
          <a:noFill/>
        </p:spPr>
        <p:txBody>
          <a:bodyPr wrap="square" rtlCol="0">
            <a:spAutoFit/>
          </a:bodyPr>
          <a:lstStyle/>
          <a:p>
            <a:pPr algn="r"/>
            <a:r>
              <a:rPr lang="en-US" altLang="zh-TW" sz="2400" dirty="0"/>
              <a:t>Goal</a:t>
            </a:r>
            <a:endParaRPr lang="zh-TW" altLang="en-US" sz="2400" dirty="0"/>
          </a:p>
        </p:txBody>
      </p:sp>
      <p:cxnSp>
        <p:nvCxnSpPr>
          <p:cNvPr id="20" name="直線單箭頭接點 19">
            <a:extLst>
              <a:ext uri="{FF2B5EF4-FFF2-40B4-BE49-F238E27FC236}">
                <a16:creationId xmlns:a16="http://schemas.microsoft.com/office/drawing/2014/main" id="{406A46F9-2412-FDDB-F9E9-B4C7BF6D672E}"/>
              </a:ext>
            </a:extLst>
          </p:cNvPr>
          <p:cNvCxnSpPr>
            <a:cxnSpLocks/>
          </p:cNvCxnSpPr>
          <p:nvPr/>
        </p:nvCxnSpPr>
        <p:spPr>
          <a:xfrm>
            <a:off x="2344298" y="3198168"/>
            <a:ext cx="503002" cy="2308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字方塊 20">
            <a:extLst>
              <a:ext uri="{FF2B5EF4-FFF2-40B4-BE49-F238E27FC236}">
                <a16:creationId xmlns:a16="http://schemas.microsoft.com/office/drawing/2014/main" id="{B4F864A3-5A90-B268-51FE-B9AADDAC1713}"/>
              </a:ext>
            </a:extLst>
          </p:cNvPr>
          <p:cNvSpPr txBox="1"/>
          <p:nvPr/>
        </p:nvSpPr>
        <p:spPr>
          <a:xfrm>
            <a:off x="5273040" y="5235247"/>
            <a:ext cx="1971040" cy="461665"/>
          </a:xfrm>
          <a:prstGeom prst="rect">
            <a:avLst/>
          </a:prstGeom>
          <a:noFill/>
        </p:spPr>
        <p:txBody>
          <a:bodyPr wrap="square" rtlCol="0">
            <a:spAutoFit/>
          </a:bodyPr>
          <a:lstStyle/>
          <a:p>
            <a:pPr algn="ctr"/>
            <a:r>
              <a:rPr lang="en-US" altLang="zh-TW" sz="2400" dirty="0"/>
              <a:t>Action</a:t>
            </a:r>
            <a:endParaRPr lang="zh-TW" altLang="en-US" sz="2400" dirty="0"/>
          </a:p>
        </p:txBody>
      </p:sp>
      <p:cxnSp>
        <p:nvCxnSpPr>
          <p:cNvPr id="24" name="直線接點 23">
            <a:extLst>
              <a:ext uri="{FF2B5EF4-FFF2-40B4-BE49-F238E27FC236}">
                <a16:creationId xmlns:a16="http://schemas.microsoft.com/office/drawing/2014/main" id="{E284DE65-3335-F8B3-B6E0-A1E78EC0D07D}"/>
              </a:ext>
            </a:extLst>
          </p:cNvPr>
          <p:cNvCxnSpPr>
            <a:cxnSpLocks/>
          </p:cNvCxnSpPr>
          <p:nvPr/>
        </p:nvCxnSpPr>
        <p:spPr>
          <a:xfrm flipH="1">
            <a:off x="6873159" y="5466079"/>
            <a:ext cx="202700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文字方塊 2">
            <a:extLst>
              <a:ext uri="{FF2B5EF4-FFF2-40B4-BE49-F238E27FC236}">
                <a16:creationId xmlns:a16="http://schemas.microsoft.com/office/drawing/2014/main" id="{FC967034-0B0E-DBC5-A1ED-1DF8A0A71E8B}"/>
              </a:ext>
            </a:extLst>
          </p:cNvPr>
          <p:cNvSpPr txBox="1"/>
          <p:nvPr/>
        </p:nvSpPr>
        <p:spPr>
          <a:xfrm>
            <a:off x="1119977" y="3274844"/>
            <a:ext cx="1219200" cy="461665"/>
          </a:xfrm>
          <a:prstGeom prst="rect">
            <a:avLst/>
          </a:prstGeom>
          <a:noFill/>
        </p:spPr>
        <p:txBody>
          <a:bodyPr wrap="square" rtlCol="0">
            <a:spAutoFit/>
          </a:bodyPr>
          <a:lstStyle/>
          <a:p>
            <a:pPr algn="r"/>
            <a:r>
              <a:rPr lang="zh-TW" altLang="en-US" sz="2400" dirty="0">
                <a:latin typeface="微軟正黑體" panose="020B0604030504040204" pitchFamily="34" charset="-120"/>
                <a:ea typeface="微軟正黑體" panose="020B0604030504040204" pitchFamily="34" charset="-120"/>
              </a:rPr>
              <a:t>贏棋</a:t>
            </a:r>
          </a:p>
        </p:txBody>
      </p:sp>
      <p:sp>
        <p:nvSpPr>
          <p:cNvPr id="6" name="文字方塊 5">
            <a:extLst>
              <a:ext uri="{FF2B5EF4-FFF2-40B4-BE49-F238E27FC236}">
                <a16:creationId xmlns:a16="http://schemas.microsoft.com/office/drawing/2014/main" id="{089481DE-7F41-E733-8C73-1BEB50077DBE}"/>
              </a:ext>
            </a:extLst>
          </p:cNvPr>
          <p:cNvSpPr txBox="1"/>
          <p:nvPr/>
        </p:nvSpPr>
        <p:spPr>
          <a:xfrm>
            <a:off x="4896485" y="4869804"/>
            <a:ext cx="2724150" cy="461665"/>
          </a:xfrm>
          <a:prstGeom prst="rect">
            <a:avLst/>
          </a:prstGeom>
          <a:noFill/>
        </p:spPr>
        <p:txBody>
          <a:bodyPr wrap="square" rtlCol="0">
            <a:spAutoFit/>
          </a:bodyPr>
          <a:lstStyle/>
          <a:p>
            <a:pPr algn="ctr"/>
            <a:r>
              <a:rPr lang="en-US" altLang="zh-TW" sz="2400" dirty="0"/>
              <a:t>“5-5”</a:t>
            </a:r>
            <a:endParaRPr lang="zh-TW" altLang="en-US" sz="2400" dirty="0"/>
          </a:p>
        </p:txBody>
      </p:sp>
      <p:pic>
        <p:nvPicPr>
          <p:cNvPr id="8" name="圖片 7">
            <a:extLst>
              <a:ext uri="{FF2B5EF4-FFF2-40B4-BE49-F238E27FC236}">
                <a16:creationId xmlns:a16="http://schemas.microsoft.com/office/drawing/2014/main" id="{DCEC2CC2-313D-FDD3-45E1-8B594E5D10EB}"/>
              </a:ext>
            </a:extLst>
          </p:cNvPr>
          <p:cNvPicPr>
            <a:picLocks noChangeAspect="1"/>
          </p:cNvPicPr>
          <p:nvPr/>
        </p:nvPicPr>
        <p:blipFill>
          <a:blip r:embed="rId5"/>
          <a:stretch>
            <a:fillRect/>
          </a:stretch>
        </p:blipFill>
        <p:spPr>
          <a:xfrm>
            <a:off x="9103433" y="2946203"/>
            <a:ext cx="1969225" cy="1580611"/>
          </a:xfrm>
          <a:prstGeom prst="rect">
            <a:avLst/>
          </a:prstGeom>
        </p:spPr>
      </p:pic>
      <p:pic>
        <p:nvPicPr>
          <p:cNvPr id="10" name="Picture 2">
            <a:extLst>
              <a:ext uri="{FF2B5EF4-FFF2-40B4-BE49-F238E27FC236}">
                <a16:creationId xmlns:a16="http://schemas.microsoft.com/office/drawing/2014/main" id="{22CE54B8-4B3E-6412-003B-6120E7D1D9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1528" y="2038359"/>
            <a:ext cx="1172381" cy="1172381"/>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BBA347A0-1E03-AD69-1F0F-20F0B57F7830}"/>
              </a:ext>
            </a:extLst>
          </p:cNvPr>
          <p:cNvSpPr txBox="1"/>
          <p:nvPr/>
        </p:nvSpPr>
        <p:spPr>
          <a:xfrm>
            <a:off x="5245674" y="1499460"/>
            <a:ext cx="1971040" cy="461665"/>
          </a:xfrm>
          <a:prstGeom prst="rect">
            <a:avLst/>
          </a:prstGeom>
          <a:noFill/>
        </p:spPr>
        <p:txBody>
          <a:bodyPr wrap="square" rtlCol="0">
            <a:spAutoFit/>
          </a:bodyPr>
          <a:lstStyle/>
          <a:p>
            <a:pPr algn="ctr"/>
            <a:r>
              <a:rPr lang="en-US" altLang="zh-TW" sz="2400" dirty="0"/>
              <a:t>Observation</a:t>
            </a:r>
            <a:endParaRPr lang="zh-TW" altLang="en-US" sz="2400" dirty="0"/>
          </a:p>
        </p:txBody>
      </p:sp>
      <p:cxnSp>
        <p:nvCxnSpPr>
          <p:cNvPr id="17" name="直線接點 16">
            <a:extLst>
              <a:ext uri="{FF2B5EF4-FFF2-40B4-BE49-F238E27FC236}">
                <a16:creationId xmlns:a16="http://schemas.microsoft.com/office/drawing/2014/main" id="{3E1A7F64-2D60-70B3-0F27-7E37D8F39576}"/>
              </a:ext>
            </a:extLst>
          </p:cNvPr>
          <p:cNvCxnSpPr>
            <a:cxnSpLocks/>
          </p:cNvCxnSpPr>
          <p:nvPr/>
        </p:nvCxnSpPr>
        <p:spPr>
          <a:xfrm flipH="1">
            <a:off x="7121464" y="1757363"/>
            <a:ext cx="1754485" cy="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CCF4DD7A-1D33-C273-EBF5-08B1747D104C}"/>
              </a:ext>
            </a:extLst>
          </p:cNvPr>
          <p:cNvSpPr txBox="1"/>
          <p:nvPr/>
        </p:nvSpPr>
        <p:spPr>
          <a:xfrm>
            <a:off x="562610" y="5929618"/>
            <a:ext cx="11391900"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好像在那裡聽過這個段落？這是 </a:t>
            </a:r>
            <a:r>
              <a:rPr lang="en-US" altLang="zh-TW" sz="2400" dirty="0">
                <a:latin typeface="微軟正黑體" panose="020B0604030504040204" pitchFamily="34" charset="-120"/>
                <a:ea typeface="微軟正黑體" panose="020B0604030504040204" pitchFamily="34" charset="-120"/>
              </a:rPr>
              <a:t>Reinforcement Learning (RL) </a:t>
            </a:r>
            <a:r>
              <a:rPr lang="zh-TW" altLang="en-US" sz="2400" dirty="0">
                <a:latin typeface="微軟正黑體" panose="020B0604030504040204" pitchFamily="34" charset="-120"/>
                <a:ea typeface="微軟正黑體" panose="020B0604030504040204" pitchFamily="34" charset="-120"/>
              </a:rPr>
              <a:t>常見開場</a:t>
            </a:r>
          </a:p>
        </p:txBody>
      </p:sp>
    </p:spTree>
    <p:extLst>
      <p:ext uri="{BB962C8B-B14F-4D97-AF65-F5344CB8AC3E}">
        <p14:creationId xmlns:p14="http://schemas.microsoft.com/office/powerpoint/2010/main" val="211593583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71B4B-CA0F-171A-42BE-3097A2C1D3D7}"/>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DDD931D9-932B-A9B8-C2DE-F4F4E0712501}"/>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cs typeface="Gisha" panose="020F0502020204030204" pitchFamily="34" charset="-79"/>
              </a:rPr>
              <a:t>根據經驗調整行為</a:t>
            </a:r>
            <a:endParaRPr lang="zh-TW" altLang="en-US" dirty="0"/>
          </a:p>
        </p:txBody>
      </p:sp>
      <p:sp>
        <p:nvSpPr>
          <p:cNvPr id="28" name="矩形: 圓角 27">
            <a:extLst>
              <a:ext uri="{FF2B5EF4-FFF2-40B4-BE49-F238E27FC236}">
                <a16:creationId xmlns:a16="http://schemas.microsoft.com/office/drawing/2014/main" id="{898770F1-CA71-A147-E531-71401CAF7B5F}"/>
              </a:ext>
            </a:extLst>
          </p:cNvPr>
          <p:cNvSpPr/>
          <p:nvPr/>
        </p:nvSpPr>
        <p:spPr>
          <a:xfrm>
            <a:off x="5873067" y="1829745"/>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dirty="0" err="1"/>
              <a:t>obs</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10000</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31" name="Picture 2">
            <a:extLst>
              <a:ext uri="{FF2B5EF4-FFF2-40B4-BE49-F238E27FC236}">
                <a16:creationId xmlns:a16="http://schemas.microsoft.com/office/drawing/2014/main" id="{DBAF75EF-479B-843B-53D1-BC3B57CC3B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7422" y="284045"/>
            <a:ext cx="1219200" cy="1219201"/>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直線單箭頭接點 31">
            <a:extLst>
              <a:ext uri="{FF2B5EF4-FFF2-40B4-BE49-F238E27FC236}">
                <a16:creationId xmlns:a16="http://schemas.microsoft.com/office/drawing/2014/main" id="{B1A837FB-4830-287B-A75C-9D028B77584C}"/>
              </a:ext>
            </a:extLst>
          </p:cNvPr>
          <p:cNvCxnSpPr>
            <a:cxnSpLocks/>
          </p:cNvCxnSpPr>
          <p:nvPr/>
        </p:nvCxnSpPr>
        <p:spPr>
          <a:xfrm flipV="1">
            <a:off x="6617022" y="1330422"/>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03C706CD-D99D-B527-B0A9-36D8311E2C05}"/>
              </a:ext>
            </a:extLst>
          </p:cNvPr>
          <p:cNvCxnSpPr>
            <a:cxnSpLocks/>
          </p:cNvCxnSpPr>
          <p:nvPr/>
        </p:nvCxnSpPr>
        <p:spPr>
          <a:xfrm>
            <a:off x="7902072" y="1314182"/>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圓角 19">
            <a:extLst>
              <a:ext uri="{FF2B5EF4-FFF2-40B4-BE49-F238E27FC236}">
                <a16:creationId xmlns:a16="http://schemas.microsoft.com/office/drawing/2014/main" id="{E6A9027C-3A03-C3C6-83B9-0F4233AE5072}"/>
              </a:ext>
            </a:extLst>
          </p:cNvPr>
          <p:cNvSpPr/>
          <p:nvPr/>
        </p:nvSpPr>
        <p:spPr>
          <a:xfrm>
            <a:off x="1132417" y="1822293"/>
            <a:ext cx="4708686" cy="360001"/>
          </a:xfrm>
          <a:prstGeom prst="roundRect">
            <a:avLst/>
          </a:prstGeom>
          <a:noFill/>
          <a:ln w="381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Relevant</a:t>
            </a: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Experience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 name="矩形: 圓角 5">
            <a:extLst>
              <a:ext uri="{FF2B5EF4-FFF2-40B4-BE49-F238E27FC236}">
                <a16:creationId xmlns:a16="http://schemas.microsoft.com/office/drawing/2014/main" id="{51E2AFAE-0D25-DB2F-FDF5-6C7BD2107CEB}"/>
              </a:ext>
            </a:extLst>
          </p:cNvPr>
          <p:cNvSpPr/>
          <p:nvPr/>
        </p:nvSpPr>
        <p:spPr>
          <a:xfrm>
            <a:off x="7692117" y="1823395"/>
            <a:ext cx="1836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action 10000</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矩形: 圓角 8">
            <a:extLst>
              <a:ext uri="{FF2B5EF4-FFF2-40B4-BE49-F238E27FC236}">
                <a16:creationId xmlns:a16="http://schemas.microsoft.com/office/drawing/2014/main" id="{B20A08CB-5108-1064-0626-CE25BDBFC541}"/>
              </a:ext>
            </a:extLst>
          </p:cNvPr>
          <p:cNvSpPr/>
          <p:nvPr/>
        </p:nvSpPr>
        <p:spPr>
          <a:xfrm>
            <a:off x="5700409" y="1738933"/>
            <a:ext cx="5778231" cy="523220"/>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6" name="矩形: 圓角 15">
            <a:extLst>
              <a:ext uri="{FF2B5EF4-FFF2-40B4-BE49-F238E27FC236}">
                <a16:creationId xmlns:a16="http://schemas.microsoft.com/office/drawing/2014/main" id="{23ABF930-E396-8C98-6A01-2604A1A4C249}"/>
              </a:ext>
            </a:extLst>
          </p:cNvPr>
          <p:cNvSpPr/>
          <p:nvPr/>
        </p:nvSpPr>
        <p:spPr>
          <a:xfrm>
            <a:off x="9554272" y="1828767"/>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dirty="0" err="1"/>
              <a:t>obs</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10001</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7" name="矩形: 圓角 16">
            <a:extLst>
              <a:ext uri="{FF2B5EF4-FFF2-40B4-BE49-F238E27FC236}">
                <a16:creationId xmlns:a16="http://schemas.microsoft.com/office/drawing/2014/main" id="{0D0E8055-E911-77C9-6BF2-237F82976FD8}"/>
              </a:ext>
            </a:extLst>
          </p:cNvPr>
          <p:cNvSpPr/>
          <p:nvPr/>
        </p:nvSpPr>
        <p:spPr>
          <a:xfrm>
            <a:off x="8736944" y="2846179"/>
            <a:ext cx="1582346" cy="650829"/>
          </a:xfrm>
          <a:prstGeom prst="roundRect">
            <a:avLst/>
          </a:prstGeom>
          <a:solidFill>
            <a:schemeClr val="accent4">
              <a:lumMod val="20000"/>
              <a:lumOff val="80000"/>
            </a:schemeClr>
          </a:solidFill>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Write</a:t>
            </a:r>
          </a:p>
        </p:txBody>
      </p:sp>
      <p:cxnSp>
        <p:nvCxnSpPr>
          <p:cNvPr id="18" name="直線單箭頭接點 17">
            <a:extLst>
              <a:ext uri="{FF2B5EF4-FFF2-40B4-BE49-F238E27FC236}">
                <a16:creationId xmlns:a16="http://schemas.microsoft.com/office/drawing/2014/main" id="{F2046979-EA11-B021-064E-8EEC14E0C6E7}"/>
              </a:ext>
            </a:extLst>
          </p:cNvPr>
          <p:cNvCxnSpPr>
            <a:cxnSpLocks/>
          </p:cNvCxnSpPr>
          <p:nvPr/>
        </p:nvCxnSpPr>
        <p:spPr>
          <a:xfrm>
            <a:off x="9544200" y="2347403"/>
            <a:ext cx="0" cy="47166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矩形: 圓角 6">
            <a:extLst>
              <a:ext uri="{FF2B5EF4-FFF2-40B4-BE49-F238E27FC236}">
                <a16:creationId xmlns:a16="http://schemas.microsoft.com/office/drawing/2014/main" id="{497B5D0E-AF46-E409-06F1-6D1F11991035}"/>
              </a:ext>
            </a:extLst>
          </p:cNvPr>
          <p:cNvSpPr/>
          <p:nvPr/>
        </p:nvSpPr>
        <p:spPr>
          <a:xfrm>
            <a:off x="2766506" y="2819064"/>
            <a:ext cx="1582346" cy="634475"/>
          </a:xfrm>
          <a:prstGeom prst="round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Read</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1" name="直線單箭頭接點 10">
            <a:extLst>
              <a:ext uri="{FF2B5EF4-FFF2-40B4-BE49-F238E27FC236}">
                <a16:creationId xmlns:a16="http://schemas.microsoft.com/office/drawing/2014/main" id="{DEC1052C-1B0E-C814-2D49-6B2B8986A5DA}"/>
              </a:ext>
            </a:extLst>
          </p:cNvPr>
          <p:cNvCxnSpPr>
            <a:cxnSpLocks/>
          </p:cNvCxnSpPr>
          <p:nvPr/>
        </p:nvCxnSpPr>
        <p:spPr>
          <a:xfrm flipV="1">
            <a:off x="3560167" y="2275054"/>
            <a:ext cx="0" cy="47203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直線單箭頭接點 39">
            <a:extLst>
              <a:ext uri="{FF2B5EF4-FFF2-40B4-BE49-F238E27FC236}">
                <a16:creationId xmlns:a16="http://schemas.microsoft.com/office/drawing/2014/main" id="{CAF65C4F-E388-A522-EB5A-ED2F63E11835}"/>
              </a:ext>
            </a:extLst>
          </p:cNvPr>
          <p:cNvCxnSpPr>
            <a:cxnSpLocks/>
          </p:cNvCxnSpPr>
          <p:nvPr/>
        </p:nvCxnSpPr>
        <p:spPr>
          <a:xfrm>
            <a:off x="9554272" y="3532297"/>
            <a:ext cx="0" cy="212147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直線單箭頭接點 40">
            <a:extLst>
              <a:ext uri="{FF2B5EF4-FFF2-40B4-BE49-F238E27FC236}">
                <a16:creationId xmlns:a16="http://schemas.microsoft.com/office/drawing/2014/main" id="{2B9EC28B-9ADB-6F74-E003-812EBDCB670E}"/>
              </a:ext>
            </a:extLst>
          </p:cNvPr>
          <p:cNvCxnSpPr>
            <a:cxnSpLocks/>
          </p:cNvCxnSpPr>
          <p:nvPr/>
        </p:nvCxnSpPr>
        <p:spPr>
          <a:xfrm flipV="1">
            <a:off x="3557679" y="3497008"/>
            <a:ext cx="0" cy="395996"/>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8" name="矩形: 圓角 47">
            <a:extLst>
              <a:ext uri="{FF2B5EF4-FFF2-40B4-BE49-F238E27FC236}">
                <a16:creationId xmlns:a16="http://schemas.microsoft.com/office/drawing/2014/main" id="{A9E45915-82F4-FC20-82C9-578376E06850}"/>
              </a:ext>
            </a:extLst>
          </p:cNvPr>
          <p:cNvSpPr/>
          <p:nvPr/>
        </p:nvSpPr>
        <p:spPr>
          <a:xfrm>
            <a:off x="6190560" y="4310393"/>
            <a:ext cx="2540704" cy="634475"/>
          </a:xfrm>
          <a:prstGeom prst="roundRect">
            <a:avLst/>
          </a:prstGeom>
          <a:solidFill>
            <a:schemeClr val="accent6">
              <a:lumMod val="20000"/>
              <a:lumOff val="80000"/>
            </a:schemeClr>
          </a:solidFill>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dirty="0">
                <a:solidFill>
                  <a:prstClr val="black"/>
                </a:solidFill>
                <a:latin typeface="Calibri" panose="020F0502020204030204"/>
                <a:ea typeface="新細明體" panose="02020500000000000000" pitchFamily="18" charset="-120"/>
              </a:rPr>
              <a:t>Reflection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10" name="群組 9">
            <a:extLst>
              <a:ext uri="{FF2B5EF4-FFF2-40B4-BE49-F238E27FC236}">
                <a16:creationId xmlns:a16="http://schemas.microsoft.com/office/drawing/2014/main" id="{285FC103-CE87-79C7-4C03-A4A6FEAF364D}"/>
              </a:ext>
            </a:extLst>
          </p:cNvPr>
          <p:cNvGrpSpPr/>
          <p:nvPr/>
        </p:nvGrpSpPr>
        <p:grpSpPr>
          <a:xfrm>
            <a:off x="1642814" y="4146280"/>
            <a:ext cx="3724738" cy="875501"/>
            <a:chOff x="1642814" y="4507986"/>
            <a:chExt cx="3724738" cy="875501"/>
          </a:xfrm>
        </p:grpSpPr>
        <p:sp>
          <p:nvSpPr>
            <p:cNvPr id="3" name="矩形: 圓角 2">
              <a:extLst>
                <a:ext uri="{FF2B5EF4-FFF2-40B4-BE49-F238E27FC236}">
                  <a16:creationId xmlns:a16="http://schemas.microsoft.com/office/drawing/2014/main" id="{6BD15CF8-B44E-FE24-8695-39A56C6B6EB8}"/>
                </a:ext>
              </a:extLst>
            </p:cNvPr>
            <p:cNvSpPr/>
            <p:nvPr/>
          </p:nvSpPr>
          <p:spPr>
            <a:xfrm>
              <a:off x="1642814" y="4507986"/>
              <a:ext cx="1800000" cy="360000"/>
            </a:xfrm>
            <a:prstGeom prst="roundRect">
              <a:avLst/>
            </a:prstGeom>
            <a:solidFill>
              <a:schemeClr val="accent6">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thought 1</a:t>
              </a:r>
              <a:endParaRPr lang="zh-TW" altLang="en-US" sz="2400" dirty="0"/>
            </a:p>
          </p:txBody>
        </p:sp>
        <p:sp>
          <p:nvSpPr>
            <p:cNvPr id="4" name="矩形: 圓角 3">
              <a:extLst>
                <a:ext uri="{FF2B5EF4-FFF2-40B4-BE49-F238E27FC236}">
                  <a16:creationId xmlns:a16="http://schemas.microsoft.com/office/drawing/2014/main" id="{0E901212-E13F-3537-429D-63E3BB9786BD}"/>
                </a:ext>
              </a:extLst>
            </p:cNvPr>
            <p:cNvSpPr/>
            <p:nvPr/>
          </p:nvSpPr>
          <p:spPr>
            <a:xfrm>
              <a:off x="3567552" y="4507986"/>
              <a:ext cx="1800000" cy="360000"/>
            </a:xfrm>
            <a:prstGeom prst="roundRect">
              <a:avLst/>
            </a:prstGeom>
            <a:solidFill>
              <a:schemeClr val="accent6">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thought 2</a:t>
              </a:r>
              <a:endParaRPr lang="zh-TW" altLang="en-US" sz="2400" dirty="0"/>
            </a:p>
          </p:txBody>
        </p:sp>
        <p:sp>
          <p:nvSpPr>
            <p:cNvPr id="5" name="矩形: 圓角 4">
              <a:extLst>
                <a:ext uri="{FF2B5EF4-FFF2-40B4-BE49-F238E27FC236}">
                  <a16:creationId xmlns:a16="http://schemas.microsoft.com/office/drawing/2014/main" id="{779A2B4E-D6F0-A51A-B701-F64E0D87858E}"/>
                </a:ext>
              </a:extLst>
            </p:cNvPr>
            <p:cNvSpPr/>
            <p:nvPr/>
          </p:nvSpPr>
          <p:spPr>
            <a:xfrm>
              <a:off x="1642814" y="5023487"/>
              <a:ext cx="1800000" cy="360000"/>
            </a:xfrm>
            <a:prstGeom prst="roundRect">
              <a:avLst/>
            </a:prstGeom>
            <a:solidFill>
              <a:schemeClr val="accent6">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thought 3</a:t>
              </a:r>
              <a:endParaRPr lang="zh-TW" altLang="en-US" sz="2400" dirty="0"/>
            </a:p>
          </p:txBody>
        </p:sp>
        <p:sp>
          <p:nvSpPr>
            <p:cNvPr id="8" name="矩形: 圓角 7">
              <a:extLst>
                <a:ext uri="{FF2B5EF4-FFF2-40B4-BE49-F238E27FC236}">
                  <a16:creationId xmlns:a16="http://schemas.microsoft.com/office/drawing/2014/main" id="{ECDF41F1-C9AB-3254-D841-692C35459111}"/>
                </a:ext>
              </a:extLst>
            </p:cNvPr>
            <p:cNvSpPr/>
            <p:nvPr/>
          </p:nvSpPr>
          <p:spPr>
            <a:xfrm>
              <a:off x="3567552" y="5023487"/>
              <a:ext cx="1800000" cy="360000"/>
            </a:xfrm>
            <a:prstGeom prst="roundRect">
              <a:avLst/>
            </a:prstGeom>
            <a:solidFill>
              <a:schemeClr val="accent6">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thought 4</a:t>
              </a:r>
              <a:endParaRPr lang="zh-TW" altLang="en-US" sz="2400" dirty="0"/>
            </a:p>
          </p:txBody>
        </p:sp>
      </p:grpSp>
      <p:sp>
        <p:nvSpPr>
          <p:cNvPr id="12" name="矩形: 圓角 11">
            <a:extLst>
              <a:ext uri="{FF2B5EF4-FFF2-40B4-BE49-F238E27FC236}">
                <a16:creationId xmlns:a16="http://schemas.microsoft.com/office/drawing/2014/main" id="{E1B0C7A6-AC01-34DC-9D1E-AF30E37194A1}"/>
              </a:ext>
            </a:extLst>
          </p:cNvPr>
          <p:cNvSpPr/>
          <p:nvPr/>
        </p:nvSpPr>
        <p:spPr>
          <a:xfrm>
            <a:off x="687023" y="5653771"/>
            <a:ext cx="10817953" cy="675982"/>
          </a:xfrm>
          <a:prstGeom prst="roundRect">
            <a:avLst/>
          </a:prstGeom>
          <a:noFill/>
          <a:ln w="381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2400" dirty="0">
              <a:solidFill>
                <a:schemeClr val="tx1"/>
              </a:solidFill>
            </a:endParaRPr>
          </a:p>
        </p:txBody>
      </p:sp>
      <p:sp>
        <p:nvSpPr>
          <p:cNvPr id="15" name="矩形: 圓角 14">
            <a:extLst>
              <a:ext uri="{FF2B5EF4-FFF2-40B4-BE49-F238E27FC236}">
                <a16:creationId xmlns:a16="http://schemas.microsoft.com/office/drawing/2014/main" id="{D7AA4C9F-0470-7673-60AA-9E28FA3AFF28}"/>
              </a:ext>
            </a:extLst>
          </p:cNvPr>
          <p:cNvSpPr/>
          <p:nvPr/>
        </p:nvSpPr>
        <p:spPr>
          <a:xfrm>
            <a:off x="966506" y="5822185"/>
            <a:ext cx="1800000" cy="360000"/>
          </a:xfrm>
          <a:prstGeom prst="roundRect">
            <a:avLst/>
          </a:prstGeom>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goal</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9" name="矩形: 圓角 18">
            <a:extLst>
              <a:ext uri="{FF2B5EF4-FFF2-40B4-BE49-F238E27FC236}">
                <a16:creationId xmlns:a16="http://schemas.microsoft.com/office/drawing/2014/main" id="{EB95E3F8-BC3E-49CF-F98A-CF6A585AEF96}"/>
              </a:ext>
            </a:extLst>
          </p:cNvPr>
          <p:cNvSpPr/>
          <p:nvPr/>
        </p:nvSpPr>
        <p:spPr>
          <a:xfrm>
            <a:off x="2766506" y="5826950"/>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lvl="0" algn="ctr">
              <a:defRPr/>
            </a:pPr>
            <a:r>
              <a:rPr lang="en-US" altLang="zh-TW" sz="2400" dirty="0" err="1"/>
              <a:t>obs</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1</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3" name="矩形: 圓角 22">
            <a:extLst>
              <a:ext uri="{FF2B5EF4-FFF2-40B4-BE49-F238E27FC236}">
                <a16:creationId xmlns:a16="http://schemas.microsoft.com/office/drawing/2014/main" id="{271B3C71-F90C-AA1D-3EEA-AF7D4C7005A9}"/>
              </a:ext>
            </a:extLst>
          </p:cNvPr>
          <p:cNvSpPr/>
          <p:nvPr/>
        </p:nvSpPr>
        <p:spPr>
          <a:xfrm>
            <a:off x="4571681" y="5824019"/>
            <a:ext cx="180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action 1</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4" name="文字方塊 23">
            <a:extLst>
              <a:ext uri="{FF2B5EF4-FFF2-40B4-BE49-F238E27FC236}">
                <a16:creationId xmlns:a16="http://schemas.microsoft.com/office/drawing/2014/main" id="{F63CAAAA-67CC-17E6-576F-71DE84121437}"/>
              </a:ext>
            </a:extLst>
          </p:cNvPr>
          <p:cNvSpPr txBox="1"/>
          <p:nvPr/>
        </p:nvSpPr>
        <p:spPr>
          <a:xfrm>
            <a:off x="6384093" y="5680555"/>
            <a:ext cx="141885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6" name="矩形: 圓角 25">
            <a:extLst>
              <a:ext uri="{FF2B5EF4-FFF2-40B4-BE49-F238E27FC236}">
                <a16:creationId xmlns:a16="http://schemas.microsoft.com/office/drawing/2014/main" id="{40C07B3C-986C-4469-DBD9-3F04124E2837}"/>
              </a:ext>
            </a:extLst>
          </p:cNvPr>
          <p:cNvSpPr/>
          <p:nvPr/>
        </p:nvSpPr>
        <p:spPr>
          <a:xfrm>
            <a:off x="7693186" y="5849272"/>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lvl="0" algn="ctr">
              <a:defRPr/>
            </a:pPr>
            <a:r>
              <a:rPr lang="en-US" altLang="zh-TW" sz="2400" dirty="0" err="1"/>
              <a:t>obs</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9999</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矩形: 圓角 26">
            <a:extLst>
              <a:ext uri="{FF2B5EF4-FFF2-40B4-BE49-F238E27FC236}">
                <a16:creationId xmlns:a16="http://schemas.microsoft.com/office/drawing/2014/main" id="{B72C0041-46D9-3A9D-67C2-0C463F51CCF8}"/>
              </a:ext>
            </a:extLst>
          </p:cNvPr>
          <p:cNvSpPr/>
          <p:nvPr/>
        </p:nvSpPr>
        <p:spPr>
          <a:xfrm>
            <a:off x="9498361" y="5846341"/>
            <a:ext cx="180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action 9999</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0" name="直線單箭頭接點 29">
            <a:extLst>
              <a:ext uri="{FF2B5EF4-FFF2-40B4-BE49-F238E27FC236}">
                <a16:creationId xmlns:a16="http://schemas.microsoft.com/office/drawing/2014/main" id="{B984A962-16A7-69B0-0DC4-EC56CE442349}"/>
              </a:ext>
            </a:extLst>
          </p:cNvPr>
          <p:cNvCxnSpPr>
            <a:cxnSpLocks/>
            <a:endCxn id="48" idx="2"/>
          </p:cNvCxnSpPr>
          <p:nvPr/>
        </p:nvCxnSpPr>
        <p:spPr>
          <a:xfrm flipV="1">
            <a:off x="7460912" y="4944868"/>
            <a:ext cx="0" cy="708903"/>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7" name="直線單箭頭接點 36">
            <a:extLst>
              <a:ext uri="{FF2B5EF4-FFF2-40B4-BE49-F238E27FC236}">
                <a16:creationId xmlns:a16="http://schemas.microsoft.com/office/drawing/2014/main" id="{80802501-236E-7BE0-48E5-1B946DD3B4A3}"/>
              </a:ext>
            </a:extLst>
          </p:cNvPr>
          <p:cNvCxnSpPr>
            <a:cxnSpLocks/>
          </p:cNvCxnSpPr>
          <p:nvPr/>
        </p:nvCxnSpPr>
        <p:spPr>
          <a:xfrm flipH="1" flipV="1">
            <a:off x="5507882" y="4619059"/>
            <a:ext cx="632567" cy="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0" name="矩形: 圓角 49">
            <a:extLst>
              <a:ext uri="{FF2B5EF4-FFF2-40B4-BE49-F238E27FC236}">
                <a16:creationId xmlns:a16="http://schemas.microsoft.com/office/drawing/2014/main" id="{AB644487-BA37-F529-E14C-E32F059B44F5}"/>
              </a:ext>
            </a:extLst>
          </p:cNvPr>
          <p:cNvSpPr/>
          <p:nvPr/>
        </p:nvSpPr>
        <p:spPr>
          <a:xfrm>
            <a:off x="1422804" y="4012328"/>
            <a:ext cx="4127911" cy="1160669"/>
          </a:xfrm>
          <a:prstGeom prst="roundRect">
            <a:avLst/>
          </a:prstGeom>
          <a:noFill/>
          <a:ln w="381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2400" dirty="0">
              <a:solidFill>
                <a:schemeClr val="tx1"/>
              </a:solidFill>
            </a:endParaRPr>
          </a:p>
        </p:txBody>
      </p:sp>
      <p:sp>
        <p:nvSpPr>
          <p:cNvPr id="56" name="文字方塊 55">
            <a:extLst>
              <a:ext uri="{FF2B5EF4-FFF2-40B4-BE49-F238E27FC236}">
                <a16:creationId xmlns:a16="http://schemas.microsoft.com/office/drawing/2014/main" id="{9A7AC2BB-56A2-1AEB-16AA-8126359F43EE}"/>
              </a:ext>
            </a:extLst>
          </p:cNvPr>
          <p:cNvSpPr txBox="1"/>
          <p:nvPr/>
        </p:nvSpPr>
        <p:spPr>
          <a:xfrm>
            <a:off x="6233264" y="3381135"/>
            <a:ext cx="2426213" cy="830997"/>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對於記憶中的資訊做重新整理</a:t>
            </a:r>
            <a:endParaRPr lang="en-US" altLang="zh-TW"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1442302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12" grpId="0" animBg="1"/>
      <p:bldP spid="50" grpId="0" animBg="1"/>
      <p:bldP spid="5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E4403-26A7-3D86-8F95-AA3FF490CF1D}"/>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1E3A79B1-271C-A9D6-15B0-0DC77487BB42}"/>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cs typeface="Gisha" panose="020F0502020204030204" pitchFamily="34" charset="-79"/>
              </a:rPr>
              <a:t>根據經驗調整行為</a:t>
            </a:r>
            <a:endParaRPr lang="zh-TW" altLang="en-US" dirty="0"/>
          </a:p>
        </p:txBody>
      </p:sp>
      <p:sp>
        <p:nvSpPr>
          <p:cNvPr id="28" name="矩形: 圓角 27">
            <a:extLst>
              <a:ext uri="{FF2B5EF4-FFF2-40B4-BE49-F238E27FC236}">
                <a16:creationId xmlns:a16="http://schemas.microsoft.com/office/drawing/2014/main" id="{4D6C2259-73EF-228C-0102-87755FFB20A4}"/>
              </a:ext>
            </a:extLst>
          </p:cNvPr>
          <p:cNvSpPr/>
          <p:nvPr/>
        </p:nvSpPr>
        <p:spPr>
          <a:xfrm>
            <a:off x="5873067" y="1829745"/>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dirty="0" err="1"/>
              <a:t>obs</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10000</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31" name="Picture 2">
            <a:extLst>
              <a:ext uri="{FF2B5EF4-FFF2-40B4-BE49-F238E27FC236}">
                <a16:creationId xmlns:a16="http://schemas.microsoft.com/office/drawing/2014/main" id="{784E557A-A571-D47C-1156-C8CC37D03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7422" y="284045"/>
            <a:ext cx="1219200" cy="1219201"/>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直線單箭頭接點 31">
            <a:extLst>
              <a:ext uri="{FF2B5EF4-FFF2-40B4-BE49-F238E27FC236}">
                <a16:creationId xmlns:a16="http://schemas.microsoft.com/office/drawing/2014/main" id="{80D08E90-149C-7EA9-849D-F5F16B63CE2D}"/>
              </a:ext>
            </a:extLst>
          </p:cNvPr>
          <p:cNvCxnSpPr>
            <a:cxnSpLocks/>
          </p:cNvCxnSpPr>
          <p:nvPr/>
        </p:nvCxnSpPr>
        <p:spPr>
          <a:xfrm flipV="1">
            <a:off x="6617022" y="1330422"/>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6280AA1A-D889-FB19-2DE6-E2EFDF88C45C}"/>
              </a:ext>
            </a:extLst>
          </p:cNvPr>
          <p:cNvCxnSpPr>
            <a:cxnSpLocks/>
          </p:cNvCxnSpPr>
          <p:nvPr/>
        </p:nvCxnSpPr>
        <p:spPr>
          <a:xfrm>
            <a:off x="7902072" y="1314182"/>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圓角 19">
            <a:extLst>
              <a:ext uri="{FF2B5EF4-FFF2-40B4-BE49-F238E27FC236}">
                <a16:creationId xmlns:a16="http://schemas.microsoft.com/office/drawing/2014/main" id="{08917822-5F4C-9F0D-9DB3-3536E936B1D9}"/>
              </a:ext>
            </a:extLst>
          </p:cNvPr>
          <p:cNvSpPr/>
          <p:nvPr/>
        </p:nvSpPr>
        <p:spPr>
          <a:xfrm>
            <a:off x="1132417" y="1822293"/>
            <a:ext cx="4708686" cy="360001"/>
          </a:xfrm>
          <a:prstGeom prst="roundRect">
            <a:avLst/>
          </a:prstGeom>
          <a:noFill/>
          <a:ln w="381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Relevant</a:t>
            </a: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Experience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 name="矩形: 圓角 5">
            <a:extLst>
              <a:ext uri="{FF2B5EF4-FFF2-40B4-BE49-F238E27FC236}">
                <a16:creationId xmlns:a16="http://schemas.microsoft.com/office/drawing/2014/main" id="{F13E1C9B-A6A7-B2FC-ACF0-C2C2F17E9BC4}"/>
              </a:ext>
            </a:extLst>
          </p:cNvPr>
          <p:cNvSpPr/>
          <p:nvPr/>
        </p:nvSpPr>
        <p:spPr>
          <a:xfrm>
            <a:off x="7692117" y="1823395"/>
            <a:ext cx="1836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action 10000</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矩形: 圓角 8">
            <a:extLst>
              <a:ext uri="{FF2B5EF4-FFF2-40B4-BE49-F238E27FC236}">
                <a16:creationId xmlns:a16="http://schemas.microsoft.com/office/drawing/2014/main" id="{D4E54145-68B7-116E-94C6-AD7CBA7DDEF7}"/>
              </a:ext>
            </a:extLst>
          </p:cNvPr>
          <p:cNvSpPr/>
          <p:nvPr/>
        </p:nvSpPr>
        <p:spPr>
          <a:xfrm>
            <a:off x="5700409" y="1738933"/>
            <a:ext cx="5778231" cy="523220"/>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6" name="矩形: 圓角 15">
            <a:extLst>
              <a:ext uri="{FF2B5EF4-FFF2-40B4-BE49-F238E27FC236}">
                <a16:creationId xmlns:a16="http://schemas.microsoft.com/office/drawing/2014/main" id="{E4ACEA68-02AA-612D-6B94-CA6C14F448C5}"/>
              </a:ext>
            </a:extLst>
          </p:cNvPr>
          <p:cNvSpPr/>
          <p:nvPr/>
        </p:nvSpPr>
        <p:spPr>
          <a:xfrm>
            <a:off x="9554272" y="1828767"/>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dirty="0" err="1"/>
              <a:t>obs</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10001</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7" name="矩形: 圓角 16">
            <a:extLst>
              <a:ext uri="{FF2B5EF4-FFF2-40B4-BE49-F238E27FC236}">
                <a16:creationId xmlns:a16="http://schemas.microsoft.com/office/drawing/2014/main" id="{AF5D2BF6-DC0C-A9B0-C542-3270A2DBA3F9}"/>
              </a:ext>
            </a:extLst>
          </p:cNvPr>
          <p:cNvSpPr/>
          <p:nvPr/>
        </p:nvSpPr>
        <p:spPr>
          <a:xfrm>
            <a:off x="8736944" y="2846179"/>
            <a:ext cx="1582346" cy="650829"/>
          </a:xfrm>
          <a:prstGeom prst="roundRect">
            <a:avLst/>
          </a:prstGeom>
          <a:solidFill>
            <a:schemeClr val="accent4">
              <a:lumMod val="20000"/>
              <a:lumOff val="80000"/>
            </a:schemeClr>
          </a:solidFill>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Write</a:t>
            </a:r>
          </a:p>
        </p:txBody>
      </p:sp>
      <p:cxnSp>
        <p:nvCxnSpPr>
          <p:cNvPr id="18" name="直線單箭頭接點 17">
            <a:extLst>
              <a:ext uri="{FF2B5EF4-FFF2-40B4-BE49-F238E27FC236}">
                <a16:creationId xmlns:a16="http://schemas.microsoft.com/office/drawing/2014/main" id="{581FD0BC-6FDC-70E0-A295-E10C72C2A54E}"/>
              </a:ext>
            </a:extLst>
          </p:cNvPr>
          <p:cNvCxnSpPr>
            <a:cxnSpLocks/>
          </p:cNvCxnSpPr>
          <p:nvPr/>
        </p:nvCxnSpPr>
        <p:spPr>
          <a:xfrm>
            <a:off x="9544200" y="2347403"/>
            <a:ext cx="0" cy="47166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矩形: 圓角 6">
            <a:extLst>
              <a:ext uri="{FF2B5EF4-FFF2-40B4-BE49-F238E27FC236}">
                <a16:creationId xmlns:a16="http://schemas.microsoft.com/office/drawing/2014/main" id="{86CF29AC-3907-0903-1C04-7682E3E11042}"/>
              </a:ext>
            </a:extLst>
          </p:cNvPr>
          <p:cNvSpPr/>
          <p:nvPr/>
        </p:nvSpPr>
        <p:spPr>
          <a:xfrm>
            <a:off x="2766506" y="2819064"/>
            <a:ext cx="1582346" cy="634475"/>
          </a:xfrm>
          <a:prstGeom prst="round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Read</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1" name="直線單箭頭接點 10">
            <a:extLst>
              <a:ext uri="{FF2B5EF4-FFF2-40B4-BE49-F238E27FC236}">
                <a16:creationId xmlns:a16="http://schemas.microsoft.com/office/drawing/2014/main" id="{16A6C92D-557A-43E1-818F-B71774374869}"/>
              </a:ext>
            </a:extLst>
          </p:cNvPr>
          <p:cNvCxnSpPr>
            <a:cxnSpLocks/>
          </p:cNvCxnSpPr>
          <p:nvPr/>
        </p:nvCxnSpPr>
        <p:spPr>
          <a:xfrm flipV="1">
            <a:off x="3560167" y="2275054"/>
            <a:ext cx="0" cy="47203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直線單箭頭接點 39">
            <a:extLst>
              <a:ext uri="{FF2B5EF4-FFF2-40B4-BE49-F238E27FC236}">
                <a16:creationId xmlns:a16="http://schemas.microsoft.com/office/drawing/2014/main" id="{4E2424D9-F91A-79D4-7075-2F053BBE8607}"/>
              </a:ext>
            </a:extLst>
          </p:cNvPr>
          <p:cNvCxnSpPr>
            <a:cxnSpLocks/>
          </p:cNvCxnSpPr>
          <p:nvPr/>
        </p:nvCxnSpPr>
        <p:spPr>
          <a:xfrm>
            <a:off x="9554272" y="3532297"/>
            <a:ext cx="0" cy="212147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直線單箭頭接點 40">
            <a:extLst>
              <a:ext uri="{FF2B5EF4-FFF2-40B4-BE49-F238E27FC236}">
                <a16:creationId xmlns:a16="http://schemas.microsoft.com/office/drawing/2014/main" id="{1120BF9F-4E74-2CFC-CCB1-C6C835B67F6E}"/>
              </a:ext>
            </a:extLst>
          </p:cNvPr>
          <p:cNvCxnSpPr>
            <a:cxnSpLocks/>
            <a:stCxn id="13" idx="0"/>
          </p:cNvCxnSpPr>
          <p:nvPr/>
        </p:nvCxnSpPr>
        <p:spPr>
          <a:xfrm flipV="1">
            <a:off x="3543246" y="3497008"/>
            <a:ext cx="0" cy="59971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8" name="矩形: 圓角 47">
            <a:extLst>
              <a:ext uri="{FF2B5EF4-FFF2-40B4-BE49-F238E27FC236}">
                <a16:creationId xmlns:a16="http://schemas.microsoft.com/office/drawing/2014/main" id="{F7F68EBB-ABD2-1468-FF87-DFD83112B43C}"/>
              </a:ext>
            </a:extLst>
          </p:cNvPr>
          <p:cNvSpPr/>
          <p:nvPr/>
        </p:nvSpPr>
        <p:spPr>
          <a:xfrm>
            <a:off x="6190560" y="4310393"/>
            <a:ext cx="2540704" cy="634475"/>
          </a:xfrm>
          <a:prstGeom prst="roundRect">
            <a:avLst/>
          </a:prstGeom>
          <a:solidFill>
            <a:schemeClr val="accent6">
              <a:lumMod val="20000"/>
              <a:lumOff val="80000"/>
            </a:schemeClr>
          </a:solidFill>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dirty="0">
                <a:solidFill>
                  <a:prstClr val="black"/>
                </a:solidFill>
                <a:latin typeface="Calibri" panose="020F0502020204030204"/>
                <a:ea typeface="新細明體" panose="02020500000000000000" pitchFamily="18" charset="-120"/>
              </a:rPr>
              <a:t>Reflection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E60953BB-A65C-D925-A7D4-3AC4C2111625}"/>
              </a:ext>
            </a:extLst>
          </p:cNvPr>
          <p:cNvSpPr/>
          <p:nvPr/>
        </p:nvSpPr>
        <p:spPr>
          <a:xfrm>
            <a:off x="687023" y="5653771"/>
            <a:ext cx="10817953" cy="675982"/>
          </a:xfrm>
          <a:prstGeom prst="roundRect">
            <a:avLst/>
          </a:prstGeom>
          <a:noFill/>
          <a:ln w="381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2400" dirty="0">
              <a:solidFill>
                <a:schemeClr val="tx1"/>
              </a:solidFill>
            </a:endParaRPr>
          </a:p>
        </p:txBody>
      </p:sp>
      <p:sp>
        <p:nvSpPr>
          <p:cNvPr id="15" name="矩形: 圓角 14">
            <a:extLst>
              <a:ext uri="{FF2B5EF4-FFF2-40B4-BE49-F238E27FC236}">
                <a16:creationId xmlns:a16="http://schemas.microsoft.com/office/drawing/2014/main" id="{58EF112F-6953-3487-D175-CA020E903118}"/>
              </a:ext>
            </a:extLst>
          </p:cNvPr>
          <p:cNvSpPr/>
          <p:nvPr/>
        </p:nvSpPr>
        <p:spPr>
          <a:xfrm>
            <a:off x="966506" y="5822185"/>
            <a:ext cx="1800000" cy="360000"/>
          </a:xfrm>
          <a:prstGeom prst="roundRect">
            <a:avLst/>
          </a:prstGeom>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goal</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9" name="矩形: 圓角 18">
            <a:extLst>
              <a:ext uri="{FF2B5EF4-FFF2-40B4-BE49-F238E27FC236}">
                <a16:creationId xmlns:a16="http://schemas.microsoft.com/office/drawing/2014/main" id="{4B8F86FB-B7CC-48F8-02F3-655BE906E51F}"/>
              </a:ext>
            </a:extLst>
          </p:cNvPr>
          <p:cNvSpPr/>
          <p:nvPr/>
        </p:nvSpPr>
        <p:spPr>
          <a:xfrm>
            <a:off x="2766506" y="5826950"/>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lvl="0" algn="ctr">
              <a:defRPr/>
            </a:pPr>
            <a:r>
              <a:rPr lang="en-US" altLang="zh-TW" sz="2400" dirty="0" err="1"/>
              <a:t>obs</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1</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3" name="矩形: 圓角 22">
            <a:extLst>
              <a:ext uri="{FF2B5EF4-FFF2-40B4-BE49-F238E27FC236}">
                <a16:creationId xmlns:a16="http://schemas.microsoft.com/office/drawing/2014/main" id="{94EBED02-0839-584D-F305-FCE5EC421DCF}"/>
              </a:ext>
            </a:extLst>
          </p:cNvPr>
          <p:cNvSpPr/>
          <p:nvPr/>
        </p:nvSpPr>
        <p:spPr>
          <a:xfrm>
            <a:off x="4571681" y="5824019"/>
            <a:ext cx="180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action 1</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4" name="文字方塊 23">
            <a:extLst>
              <a:ext uri="{FF2B5EF4-FFF2-40B4-BE49-F238E27FC236}">
                <a16:creationId xmlns:a16="http://schemas.microsoft.com/office/drawing/2014/main" id="{FA41081D-C773-3C6C-0F4E-544FC3F1E06E}"/>
              </a:ext>
            </a:extLst>
          </p:cNvPr>
          <p:cNvSpPr txBox="1"/>
          <p:nvPr/>
        </p:nvSpPr>
        <p:spPr>
          <a:xfrm>
            <a:off x="6384093" y="5680555"/>
            <a:ext cx="141885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6" name="矩形: 圓角 25">
            <a:extLst>
              <a:ext uri="{FF2B5EF4-FFF2-40B4-BE49-F238E27FC236}">
                <a16:creationId xmlns:a16="http://schemas.microsoft.com/office/drawing/2014/main" id="{8098B0D9-0084-5633-4390-3CB725FF874B}"/>
              </a:ext>
            </a:extLst>
          </p:cNvPr>
          <p:cNvSpPr/>
          <p:nvPr/>
        </p:nvSpPr>
        <p:spPr>
          <a:xfrm>
            <a:off x="7693186" y="5849272"/>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lvl="0" algn="ctr">
              <a:defRPr/>
            </a:pPr>
            <a:r>
              <a:rPr lang="en-US" altLang="zh-TW" sz="2400" dirty="0" err="1"/>
              <a:t>obs</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9999</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矩形: 圓角 26">
            <a:extLst>
              <a:ext uri="{FF2B5EF4-FFF2-40B4-BE49-F238E27FC236}">
                <a16:creationId xmlns:a16="http://schemas.microsoft.com/office/drawing/2014/main" id="{1866622B-4A5E-6B75-F3CF-740454F6730D}"/>
              </a:ext>
            </a:extLst>
          </p:cNvPr>
          <p:cNvSpPr/>
          <p:nvPr/>
        </p:nvSpPr>
        <p:spPr>
          <a:xfrm>
            <a:off x="9498361" y="5846341"/>
            <a:ext cx="180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action 9999</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0" name="直線單箭頭接點 29">
            <a:extLst>
              <a:ext uri="{FF2B5EF4-FFF2-40B4-BE49-F238E27FC236}">
                <a16:creationId xmlns:a16="http://schemas.microsoft.com/office/drawing/2014/main" id="{C86E78C3-6165-28FF-9911-27413E89CA95}"/>
              </a:ext>
            </a:extLst>
          </p:cNvPr>
          <p:cNvCxnSpPr>
            <a:cxnSpLocks/>
            <a:endCxn id="48" idx="2"/>
          </p:cNvCxnSpPr>
          <p:nvPr/>
        </p:nvCxnSpPr>
        <p:spPr>
          <a:xfrm flipV="1">
            <a:off x="7460912" y="4944868"/>
            <a:ext cx="0" cy="708903"/>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7" name="直線單箭頭接點 36">
            <a:extLst>
              <a:ext uri="{FF2B5EF4-FFF2-40B4-BE49-F238E27FC236}">
                <a16:creationId xmlns:a16="http://schemas.microsoft.com/office/drawing/2014/main" id="{261F4B80-8974-0ABC-1D3E-5AA708CB01C5}"/>
              </a:ext>
            </a:extLst>
          </p:cNvPr>
          <p:cNvCxnSpPr>
            <a:cxnSpLocks/>
          </p:cNvCxnSpPr>
          <p:nvPr/>
        </p:nvCxnSpPr>
        <p:spPr>
          <a:xfrm flipH="1">
            <a:off x="4239857" y="4619060"/>
            <a:ext cx="1900592"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文字方塊 12">
            <a:extLst>
              <a:ext uri="{FF2B5EF4-FFF2-40B4-BE49-F238E27FC236}">
                <a16:creationId xmlns:a16="http://schemas.microsoft.com/office/drawing/2014/main" id="{57C004FA-2A67-6249-7BF7-15FBF4E114FB}"/>
              </a:ext>
            </a:extLst>
          </p:cNvPr>
          <p:cNvSpPr txBox="1"/>
          <p:nvPr/>
        </p:nvSpPr>
        <p:spPr>
          <a:xfrm>
            <a:off x="1837313" y="4096718"/>
            <a:ext cx="3411865"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Knowledge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Graph</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4" name="Picture 6">
            <a:extLst>
              <a:ext uri="{FF2B5EF4-FFF2-40B4-BE49-F238E27FC236}">
                <a16:creationId xmlns:a16="http://schemas.microsoft.com/office/drawing/2014/main" id="{99239146-261D-2B2A-6E90-DC57A00DB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1226" y="3988529"/>
            <a:ext cx="1056501" cy="1056501"/>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群組 24">
            <a:extLst>
              <a:ext uri="{FF2B5EF4-FFF2-40B4-BE49-F238E27FC236}">
                <a16:creationId xmlns:a16="http://schemas.microsoft.com/office/drawing/2014/main" id="{6056E957-4C00-F36F-CCC6-A48780BEED7E}"/>
              </a:ext>
            </a:extLst>
          </p:cNvPr>
          <p:cNvGrpSpPr/>
          <p:nvPr/>
        </p:nvGrpSpPr>
        <p:grpSpPr>
          <a:xfrm>
            <a:off x="4854072" y="2388046"/>
            <a:ext cx="6096000" cy="1578043"/>
            <a:chOff x="8596200" y="12643"/>
            <a:chExt cx="6096000" cy="1578043"/>
          </a:xfrm>
        </p:grpSpPr>
        <p:sp>
          <p:nvSpPr>
            <p:cNvPr id="29" name="文字方塊 28">
              <a:extLst>
                <a:ext uri="{FF2B5EF4-FFF2-40B4-BE49-F238E27FC236}">
                  <a16:creationId xmlns:a16="http://schemas.microsoft.com/office/drawing/2014/main" id="{18F7163C-278E-D39B-68CA-606A24EEC0E0}"/>
                </a:ext>
              </a:extLst>
            </p:cNvPr>
            <p:cNvSpPr txBox="1"/>
            <p:nvPr/>
          </p:nvSpPr>
          <p:spPr>
            <a:xfrm>
              <a:off x="8596200" y="477239"/>
              <a:ext cx="3886200" cy="369332"/>
            </a:xfrm>
            <a:prstGeom prst="rect">
              <a:avLst/>
            </a:prstGeom>
            <a:noFill/>
          </p:spPr>
          <p:txBody>
            <a:bodyPr wrap="square">
              <a:spAutoFit/>
            </a:bodyPr>
            <a:lstStyle/>
            <a:p>
              <a:r>
                <a:rPr lang="zh-TW" altLang="en-US" dirty="0"/>
                <a:t>https://arxiv.org/abs/2404.16130</a:t>
              </a:r>
            </a:p>
          </p:txBody>
        </p:sp>
        <p:sp>
          <p:nvSpPr>
            <p:cNvPr id="34" name="文字方塊 33">
              <a:extLst>
                <a:ext uri="{FF2B5EF4-FFF2-40B4-BE49-F238E27FC236}">
                  <a16:creationId xmlns:a16="http://schemas.microsoft.com/office/drawing/2014/main" id="{3FCCE265-D9A2-7F66-8596-FE623A5535F6}"/>
                </a:ext>
              </a:extLst>
            </p:cNvPr>
            <p:cNvSpPr txBox="1"/>
            <p:nvPr/>
          </p:nvSpPr>
          <p:spPr>
            <a:xfrm>
              <a:off x="8596200" y="12643"/>
              <a:ext cx="1771650" cy="461665"/>
            </a:xfrm>
            <a:prstGeom prst="rect">
              <a:avLst/>
            </a:prstGeom>
            <a:noFill/>
          </p:spPr>
          <p:txBody>
            <a:bodyPr wrap="square">
              <a:spAutoFit/>
            </a:bodyPr>
            <a:lstStyle/>
            <a:p>
              <a:r>
                <a:rPr lang="en-US" altLang="zh-TW" sz="2400" dirty="0" err="1"/>
                <a:t>GraphRAG</a:t>
              </a:r>
              <a:endParaRPr lang="en-US" altLang="zh-TW" sz="2400" dirty="0"/>
            </a:p>
          </p:txBody>
        </p:sp>
        <p:sp>
          <p:nvSpPr>
            <p:cNvPr id="35" name="文字方塊 34">
              <a:extLst>
                <a:ext uri="{FF2B5EF4-FFF2-40B4-BE49-F238E27FC236}">
                  <a16:creationId xmlns:a16="http://schemas.microsoft.com/office/drawing/2014/main" id="{D574BE8A-2F18-BFC1-3062-4F8091D88B97}"/>
                </a:ext>
              </a:extLst>
            </p:cNvPr>
            <p:cNvSpPr txBox="1"/>
            <p:nvPr/>
          </p:nvSpPr>
          <p:spPr>
            <a:xfrm>
              <a:off x="8596200" y="759689"/>
              <a:ext cx="3314700" cy="461665"/>
            </a:xfrm>
            <a:prstGeom prst="rect">
              <a:avLst/>
            </a:prstGeom>
            <a:noFill/>
          </p:spPr>
          <p:txBody>
            <a:bodyPr wrap="square">
              <a:spAutoFit/>
            </a:bodyPr>
            <a:lstStyle/>
            <a:p>
              <a:r>
                <a:rPr lang="en-US" altLang="zh-TW" sz="2400" dirty="0" err="1"/>
                <a:t>HippoRAG</a:t>
              </a:r>
              <a:endParaRPr lang="en-US" altLang="zh-TW" sz="2400" dirty="0"/>
            </a:p>
          </p:txBody>
        </p:sp>
        <p:sp>
          <p:nvSpPr>
            <p:cNvPr id="36" name="文字方塊 35">
              <a:extLst>
                <a:ext uri="{FF2B5EF4-FFF2-40B4-BE49-F238E27FC236}">
                  <a16:creationId xmlns:a16="http://schemas.microsoft.com/office/drawing/2014/main" id="{FDF838F4-3A43-929A-154D-BAA382D6FBA8}"/>
                </a:ext>
              </a:extLst>
            </p:cNvPr>
            <p:cNvSpPr txBox="1"/>
            <p:nvPr/>
          </p:nvSpPr>
          <p:spPr>
            <a:xfrm>
              <a:off x="8596200" y="1221354"/>
              <a:ext cx="6096000" cy="369332"/>
            </a:xfrm>
            <a:prstGeom prst="rect">
              <a:avLst/>
            </a:prstGeom>
            <a:noFill/>
          </p:spPr>
          <p:txBody>
            <a:bodyPr wrap="square">
              <a:spAutoFit/>
            </a:bodyPr>
            <a:lstStyle/>
            <a:p>
              <a:r>
                <a:rPr lang="zh-TW" altLang="en-US" dirty="0"/>
                <a:t>https://arxiv.org/abs/2405.14831</a:t>
              </a:r>
            </a:p>
          </p:txBody>
        </p:sp>
      </p:grpSp>
    </p:spTree>
    <p:extLst>
      <p:ext uri="{BB962C8B-B14F-4D97-AF65-F5344CB8AC3E}">
        <p14:creationId xmlns:p14="http://schemas.microsoft.com/office/powerpoint/2010/main" val="2992857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250A05-EB27-42A4-6266-825E49DE0272}"/>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有記憶的 </a:t>
            </a:r>
            <a:r>
              <a:rPr lang="en-US" altLang="zh-TW" dirty="0">
                <a:latin typeface="微軟正黑體" panose="020B0604030504040204" pitchFamily="34" charset="-120"/>
                <a:ea typeface="微軟正黑體" panose="020B0604030504040204" pitchFamily="34" charset="-120"/>
              </a:rPr>
              <a:t>ChatGPT </a:t>
            </a:r>
            <a:endParaRPr lang="zh-TW" altLang="en-US" dirty="0"/>
          </a:p>
        </p:txBody>
      </p:sp>
      <p:sp>
        <p:nvSpPr>
          <p:cNvPr id="3" name="內容版面配置區 2">
            <a:extLst>
              <a:ext uri="{FF2B5EF4-FFF2-40B4-BE49-F238E27FC236}">
                <a16:creationId xmlns:a16="http://schemas.microsoft.com/office/drawing/2014/main" id="{4EE80B77-0F06-F201-F2B2-4CB507DF3A20}"/>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D61D87FC-B8F3-D5F4-5742-9636E9E09345}"/>
              </a:ext>
            </a:extLst>
          </p:cNvPr>
          <p:cNvPicPr>
            <a:picLocks noChangeAspect="1"/>
          </p:cNvPicPr>
          <p:nvPr/>
        </p:nvPicPr>
        <p:blipFill>
          <a:blip r:embed="rId2"/>
          <a:stretch>
            <a:fillRect/>
          </a:stretch>
        </p:blipFill>
        <p:spPr>
          <a:xfrm>
            <a:off x="838200" y="1555750"/>
            <a:ext cx="10575626" cy="4768850"/>
          </a:xfrm>
          <a:prstGeom prst="rect">
            <a:avLst/>
          </a:prstGeom>
        </p:spPr>
      </p:pic>
      <p:sp>
        <p:nvSpPr>
          <p:cNvPr id="6" name="文字方塊 5">
            <a:extLst>
              <a:ext uri="{FF2B5EF4-FFF2-40B4-BE49-F238E27FC236}">
                <a16:creationId xmlns:a16="http://schemas.microsoft.com/office/drawing/2014/main" id="{54E0BBD5-8EB8-ABE3-0A19-C80442F5CFA1}"/>
              </a:ext>
            </a:extLst>
          </p:cNvPr>
          <p:cNvSpPr txBox="1"/>
          <p:nvPr/>
        </p:nvSpPr>
        <p:spPr>
          <a:xfrm>
            <a:off x="1611163" y="4533900"/>
            <a:ext cx="4514850" cy="523220"/>
          </a:xfrm>
          <a:prstGeom prst="rect">
            <a:avLst/>
          </a:prstGeom>
          <a:noFill/>
        </p:spPr>
        <p:txBody>
          <a:bodyPr wrap="square" rtlCol="0">
            <a:spAutoFit/>
          </a:bodyPr>
          <a:lstStyle/>
          <a:p>
            <a:r>
              <a:rPr lang="en-US" altLang="zh-TW" sz="2800" dirty="0">
                <a:latin typeface="微軟正黑體" panose="020B0604030504040204" pitchFamily="34" charset="-120"/>
                <a:ea typeface="微軟正黑體" panose="020B0604030504040204" pitchFamily="34" charset="-120"/>
              </a:rPr>
              <a:t>Write </a:t>
            </a:r>
            <a:r>
              <a:rPr lang="zh-TW" altLang="en-US" sz="2800" dirty="0">
                <a:latin typeface="微軟正黑體" panose="020B0604030504040204" pitchFamily="34" charset="-120"/>
                <a:ea typeface="微軟正黑體" panose="020B0604030504040204" pitchFamily="34" charset="-120"/>
              </a:rPr>
              <a:t>模組決定要記下來</a:t>
            </a:r>
          </a:p>
        </p:txBody>
      </p:sp>
      <p:cxnSp>
        <p:nvCxnSpPr>
          <p:cNvPr id="8" name="直線單箭頭接點 7">
            <a:extLst>
              <a:ext uri="{FF2B5EF4-FFF2-40B4-BE49-F238E27FC236}">
                <a16:creationId xmlns:a16="http://schemas.microsoft.com/office/drawing/2014/main" id="{B12104D8-4B86-437C-937F-102F99ECF493}"/>
              </a:ext>
            </a:extLst>
          </p:cNvPr>
          <p:cNvCxnSpPr>
            <a:cxnSpLocks/>
          </p:cNvCxnSpPr>
          <p:nvPr/>
        </p:nvCxnSpPr>
        <p:spPr>
          <a:xfrm flipH="1">
            <a:off x="1611163" y="4966399"/>
            <a:ext cx="438150" cy="4513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096F51B3-C1CE-2E58-651C-889C617372A1}"/>
              </a:ext>
            </a:extLst>
          </p:cNvPr>
          <p:cNvSpPr/>
          <p:nvPr/>
        </p:nvSpPr>
        <p:spPr>
          <a:xfrm>
            <a:off x="676275" y="3694113"/>
            <a:ext cx="10839450" cy="30289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468722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3601A-B620-EB1F-6A7E-A77475E21D9B}"/>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7DAA97ED-C160-7977-B241-4DEF8768C864}"/>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有記憶的 </a:t>
            </a:r>
            <a:r>
              <a:rPr lang="en-US" altLang="zh-TW" dirty="0">
                <a:latin typeface="微軟正黑體" panose="020B0604030504040204" pitchFamily="34" charset="-120"/>
                <a:ea typeface="微軟正黑體" panose="020B0604030504040204" pitchFamily="34" charset="-120"/>
              </a:rPr>
              <a:t>ChatGPT </a:t>
            </a:r>
            <a:endParaRPr lang="zh-TW" altLang="en-US" dirty="0"/>
          </a:p>
        </p:txBody>
      </p:sp>
      <p:pic>
        <p:nvPicPr>
          <p:cNvPr id="5" name="圖片 4">
            <a:extLst>
              <a:ext uri="{FF2B5EF4-FFF2-40B4-BE49-F238E27FC236}">
                <a16:creationId xmlns:a16="http://schemas.microsoft.com/office/drawing/2014/main" id="{10C503BD-CEB1-ECF1-A449-1C0CE181F410}"/>
              </a:ext>
            </a:extLst>
          </p:cNvPr>
          <p:cNvPicPr>
            <a:picLocks noChangeAspect="1"/>
          </p:cNvPicPr>
          <p:nvPr/>
        </p:nvPicPr>
        <p:blipFill>
          <a:blip r:embed="rId2"/>
          <a:stretch>
            <a:fillRect/>
          </a:stretch>
        </p:blipFill>
        <p:spPr>
          <a:xfrm>
            <a:off x="3433977" y="1690688"/>
            <a:ext cx="8295845" cy="4888167"/>
          </a:xfrm>
          <a:prstGeom prst="rect">
            <a:avLst/>
          </a:prstGeom>
        </p:spPr>
      </p:pic>
      <p:pic>
        <p:nvPicPr>
          <p:cNvPr id="14" name="圖片 13">
            <a:extLst>
              <a:ext uri="{FF2B5EF4-FFF2-40B4-BE49-F238E27FC236}">
                <a16:creationId xmlns:a16="http://schemas.microsoft.com/office/drawing/2014/main" id="{12469C6D-C7C4-F3FE-47BA-10CFCC418751}"/>
              </a:ext>
            </a:extLst>
          </p:cNvPr>
          <p:cNvPicPr>
            <a:picLocks noChangeAspect="1"/>
          </p:cNvPicPr>
          <p:nvPr/>
        </p:nvPicPr>
        <p:blipFill>
          <a:blip r:embed="rId3"/>
          <a:stretch>
            <a:fillRect/>
          </a:stretch>
        </p:blipFill>
        <p:spPr>
          <a:xfrm>
            <a:off x="633628" y="1557899"/>
            <a:ext cx="2572109" cy="5153744"/>
          </a:xfrm>
          <a:prstGeom prst="rect">
            <a:avLst/>
          </a:prstGeom>
        </p:spPr>
      </p:pic>
    </p:spTree>
    <p:extLst>
      <p:ext uri="{BB962C8B-B14F-4D97-AF65-F5344CB8AC3E}">
        <p14:creationId xmlns:p14="http://schemas.microsoft.com/office/powerpoint/2010/main" val="389472863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1DADBC-F0B2-27A5-DE57-BCB48F9EAE75}"/>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有記憶的 </a:t>
            </a:r>
            <a:r>
              <a:rPr lang="en-US" altLang="zh-TW" dirty="0">
                <a:latin typeface="微軟正黑體" panose="020B0604030504040204" pitchFamily="34" charset="-120"/>
                <a:ea typeface="微軟正黑體" panose="020B0604030504040204" pitchFamily="34" charset="-120"/>
              </a:rPr>
              <a:t>ChatGPT </a:t>
            </a:r>
            <a:endParaRPr lang="zh-TW" altLang="en-US" dirty="0"/>
          </a:p>
        </p:txBody>
      </p:sp>
      <p:sp>
        <p:nvSpPr>
          <p:cNvPr id="3" name="內容版面配置區 2">
            <a:extLst>
              <a:ext uri="{FF2B5EF4-FFF2-40B4-BE49-F238E27FC236}">
                <a16:creationId xmlns:a16="http://schemas.microsoft.com/office/drawing/2014/main" id="{BD08C569-5E35-8B2F-782D-AF663255EF91}"/>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D5DE6C68-675A-AB28-CDD9-0DF76255E5B4}"/>
              </a:ext>
            </a:extLst>
          </p:cNvPr>
          <p:cNvPicPr>
            <a:picLocks noChangeAspect="1"/>
          </p:cNvPicPr>
          <p:nvPr/>
        </p:nvPicPr>
        <p:blipFill>
          <a:blip r:embed="rId2"/>
          <a:stretch>
            <a:fillRect/>
          </a:stretch>
        </p:blipFill>
        <p:spPr>
          <a:xfrm>
            <a:off x="838200" y="1326825"/>
            <a:ext cx="10894369" cy="5348938"/>
          </a:xfrm>
          <a:prstGeom prst="rect">
            <a:avLst/>
          </a:prstGeom>
        </p:spPr>
      </p:pic>
    </p:spTree>
    <p:extLst>
      <p:ext uri="{BB962C8B-B14F-4D97-AF65-F5344CB8AC3E}">
        <p14:creationId xmlns:p14="http://schemas.microsoft.com/office/powerpoint/2010/main" val="25645558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260D59-D930-79FB-5B63-93904CDAB578}"/>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有記憶的 </a:t>
            </a:r>
            <a:r>
              <a:rPr lang="en-US" altLang="zh-TW" dirty="0">
                <a:latin typeface="微軟正黑體" panose="020B0604030504040204" pitchFamily="34" charset="-120"/>
                <a:ea typeface="微軟正黑體" panose="020B0604030504040204" pitchFamily="34" charset="-120"/>
              </a:rPr>
              <a:t>ChatGPT </a:t>
            </a:r>
            <a:endParaRPr lang="zh-TW" altLang="en-US" dirty="0"/>
          </a:p>
        </p:txBody>
      </p:sp>
      <p:pic>
        <p:nvPicPr>
          <p:cNvPr id="5" name="圖片 4">
            <a:extLst>
              <a:ext uri="{FF2B5EF4-FFF2-40B4-BE49-F238E27FC236}">
                <a16:creationId xmlns:a16="http://schemas.microsoft.com/office/drawing/2014/main" id="{DFD8B886-D490-0AEB-9813-AB85580762B5}"/>
              </a:ext>
            </a:extLst>
          </p:cNvPr>
          <p:cNvPicPr>
            <a:picLocks noChangeAspect="1"/>
          </p:cNvPicPr>
          <p:nvPr/>
        </p:nvPicPr>
        <p:blipFill>
          <a:blip r:embed="rId2"/>
          <a:stretch>
            <a:fillRect/>
          </a:stretch>
        </p:blipFill>
        <p:spPr>
          <a:xfrm>
            <a:off x="838200" y="1690688"/>
            <a:ext cx="10690396" cy="4486275"/>
          </a:xfrm>
          <a:prstGeom prst="rect">
            <a:avLst/>
          </a:prstGeom>
        </p:spPr>
      </p:pic>
      <p:sp>
        <p:nvSpPr>
          <p:cNvPr id="3" name="矩形 2">
            <a:extLst>
              <a:ext uri="{FF2B5EF4-FFF2-40B4-BE49-F238E27FC236}">
                <a16:creationId xmlns:a16="http://schemas.microsoft.com/office/drawing/2014/main" id="{C7EA816D-317C-8220-9163-CFC41F08611A}"/>
              </a:ext>
            </a:extLst>
          </p:cNvPr>
          <p:cNvSpPr/>
          <p:nvPr/>
        </p:nvSpPr>
        <p:spPr>
          <a:xfrm>
            <a:off x="623908" y="2590800"/>
            <a:ext cx="10839450" cy="1333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a:extLst>
              <a:ext uri="{FF2B5EF4-FFF2-40B4-BE49-F238E27FC236}">
                <a16:creationId xmlns:a16="http://schemas.microsoft.com/office/drawing/2014/main" id="{D21412F7-D22E-08ED-F0A4-9C5F310E1B29}"/>
              </a:ext>
            </a:extLst>
          </p:cNvPr>
          <p:cNvSpPr/>
          <p:nvPr/>
        </p:nvSpPr>
        <p:spPr>
          <a:xfrm>
            <a:off x="838200" y="4824412"/>
            <a:ext cx="10839450" cy="14239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417C6AB0-35CE-29EA-2728-4C7B68EADFD2}"/>
              </a:ext>
            </a:extLst>
          </p:cNvPr>
          <p:cNvSpPr txBox="1"/>
          <p:nvPr/>
        </p:nvSpPr>
        <p:spPr>
          <a:xfrm>
            <a:off x="623909" y="2271714"/>
            <a:ext cx="2789387" cy="523220"/>
          </a:xfrm>
          <a:prstGeom prst="rect">
            <a:avLst/>
          </a:prstGeom>
          <a:noFill/>
        </p:spPr>
        <p:txBody>
          <a:bodyPr wrap="square" rtlCol="0">
            <a:spAutoFit/>
          </a:bodyPr>
          <a:lstStyle/>
          <a:p>
            <a:pPr algn="r"/>
            <a:r>
              <a:rPr lang="en-US" altLang="zh-TW" sz="2800" dirty="0">
                <a:latin typeface="微軟正黑體" panose="020B0604030504040204" pitchFamily="34" charset="-120"/>
                <a:ea typeface="微軟正黑體" panose="020B0604030504040204" pitchFamily="34" charset="-120"/>
              </a:rPr>
              <a:t>Read </a:t>
            </a:r>
            <a:r>
              <a:rPr lang="zh-TW" altLang="en-US" sz="2800" dirty="0">
                <a:latin typeface="微軟正黑體" panose="020B0604030504040204" pitchFamily="34" charset="-120"/>
                <a:ea typeface="微軟正黑體" panose="020B0604030504040204" pitchFamily="34" charset="-120"/>
              </a:rPr>
              <a:t>模組啟動</a:t>
            </a:r>
          </a:p>
        </p:txBody>
      </p:sp>
      <p:sp>
        <p:nvSpPr>
          <p:cNvPr id="7" name="文字方塊 6">
            <a:extLst>
              <a:ext uri="{FF2B5EF4-FFF2-40B4-BE49-F238E27FC236}">
                <a16:creationId xmlns:a16="http://schemas.microsoft.com/office/drawing/2014/main" id="{7B1AB139-0E33-87DE-DDB0-FF3BC9727A15}"/>
              </a:ext>
            </a:extLst>
          </p:cNvPr>
          <p:cNvSpPr txBox="1"/>
          <p:nvPr/>
        </p:nvSpPr>
        <p:spPr>
          <a:xfrm>
            <a:off x="623908" y="4595814"/>
            <a:ext cx="2789387" cy="523220"/>
          </a:xfrm>
          <a:prstGeom prst="rect">
            <a:avLst/>
          </a:prstGeom>
          <a:noFill/>
        </p:spPr>
        <p:txBody>
          <a:bodyPr wrap="square" rtlCol="0">
            <a:spAutoFit/>
          </a:bodyPr>
          <a:lstStyle/>
          <a:p>
            <a:pPr algn="r"/>
            <a:r>
              <a:rPr lang="en-US" altLang="zh-TW" sz="2800" dirty="0">
                <a:latin typeface="微軟正黑體" panose="020B0604030504040204" pitchFamily="34" charset="-120"/>
                <a:ea typeface="微軟正黑體" panose="020B0604030504040204" pitchFamily="34" charset="-120"/>
              </a:rPr>
              <a:t>Read </a:t>
            </a:r>
            <a:r>
              <a:rPr lang="zh-TW" altLang="en-US" sz="2800" dirty="0">
                <a:latin typeface="微軟正黑體" panose="020B0604030504040204" pitchFamily="34" charset="-120"/>
                <a:ea typeface="微軟正黑體" panose="020B0604030504040204" pitchFamily="34" charset="-120"/>
              </a:rPr>
              <a:t>模組啟動</a:t>
            </a:r>
          </a:p>
        </p:txBody>
      </p:sp>
    </p:spTree>
    <p:extLst>
      <p:ext uri="{BB962C8B-B14F-4D97-AF65-F5344CB8AC3E}">
        <p14:creationId xmlns:p14="http://schemas.microsoft.com/office/powerpoint/2010/main" val="23757005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69788DD6-A432-8DA6-6DBF-D9CFE38BE878}"/>
              </a:ext>
            </a:extLst>
          </p:cNvPr>
          <p:cNvPicPr>
            <a:picLocks noChangeAspect="1"/>
          </p:cNvPicPr>
          <p:nvPr/>
        </p:nvPicPr>
        <p:blipFill>
          <a:blip r:embed="rId2"/>
          <a:stretch>
            <a:fillRect/>
          </a:stretch>
        </p:blipFill>
        <p:spPr>
          <a:xfrm>
            <a:off x="5423920" y="5241546"/>
            <a:ext cx="6169171" cy="1496090"/>
          </a:xfrm>
          <a:prstGeom prst="rect">
            <a:avLst/>
          </a:prstGeom>
        </p:spPr>
      </p:pic>
      <p:sp>
        <p:nvSpPr>
          <p:cNvPr id="2" name="標題 1">
            <a:extLst>
              <a:ext uri="{FF2B5EF4-FFF2-40B4-BE49-F238E27FC236}">
                <a16:creationId xmlns:a16="http://schemas.microsoft.com/office/drawing/2014/main" id="{923BF918-66DD-BF2B-7820-F8CC99332CB1}"/>
              </a:ext>
            </a:extLst>
          </p:cNvPr>
          <p:cNvSpPr>
            <a:spLocks noGrp="1"/>
          </p:cNvSpPr>
          <p:nvPr>
            <p:ph type="title"/>
          </p:nvPr>
        </p:nvSpPr>
        <p:spPr/>
        <p:txBody>
          <a:bodyPr/>
          <a:lstStyle/>
          <a:p>
            <a:r>
              <a:rPr lang="en-US" altLang="zh-TW" dirty="0"/>
              <a:t>To learn more …</a:t>
            </a:r>
            <a:endParaRPr lang="zh-TW" altLang="en-US" dirty="0"/>
          </a:p>
        </p:txBody>
      </p:sp>
      <p:sp>
        <p:nvSpPr>
          <p:cNvPr id="3" name="內容版面配置區 2">
            <a:extLst>
              <a:ext uri="{FF2B5EF4-FFF2-40B4-BE49-F238E27FC236}">
                <a16:creationId xmlns:a16="http://schemas.microsoft.com/office/drawing/2014/main" id="{F9783512-0CDB-A735-4294-0BDFFC085033}"/>
              </a:ext>
            </a:extLst>
          </p:cNvPr>
          <p:cNvSpPr>
            <a:spLocks noGrp="1"/>
          </p:cNvSpPr>
          <p:nvPr>
            <p:ph idx="1"/>
          </p:nvPr>
        </p:nvSpPr>
        <p:spPr/>
        <p:txBody>
          <a:bodyPr>
            <a:normAutofit/>
          </a:bodyPr>
          <a:lstStyle/>
          <a:p>
            <a:r>
              <a:rPr lang="en-US" altLang="zh-TW" dirty="0" err="1"/>
              <a:t>MemGPT</a:t>
            </a:r>
            <a:endParaRPr lang="en-US" altLang="zh-TW" dirty="0"/>
          </a:p>
          <a:p>
            <a:endParaRPr lang="en-US" altLang="zh-TW" dirty="0"/>
          </a:p>
          <a:p>
            <a:endParaRPr lang="en-US" altLang="zh-TW" dirty="0"/>
          </a:p>
          <a:p>
            <a:r>
              <a:rPr lang="en-US" altLang="zh-TW" dirty="0"/>
              <a:t>Agent Workflow Memory </a:t>
            </a:r>
          </a:p>
          <a:p>
            <a:endParaRPr lang="en-US" altLang="zh-TW" dirty="0"/>
          </a:p>
          <a:p>
            <a:endParaRPr lang="en-US" altLang="zh-TW" dirty="0"/>
          </a:p>
          <a:p>
            <a:r>
              <a:rPr lang="en-US" altLang="zh-TW" dirty="0"/>
              <a:t>A-MEM: Agentic Memory for LLM Agents</a:t>
            </a:r>
          </a:p>
          <a:p>
            <a:endParaRPr lang="en-US" altLang="zh-TW" dirty="0"/>
          </a:p>
          <a:p>
            <a:endParaRPr lang="zh-TW" altLang="en-US" dirty="0"/>
          </a:p>
        </p:txBody>
      </p:sp>
      <p:sp>
        <p:nvSpPr>
          <p:cNvPr id="5" name="文字方塊 4">
            <a:extLst>
              <a:ext uri="{FF2B5EF4-FFF2-40B4-BE49-F238E27FC236}">
                <a16:creationId xmlns:a16="http://schemas.microsoft.com/office/drawing/2014/main" id="{FAB3F624-CAD4-8124-F55D-801DFAAA4A03}"/>
              </a:ext>
            </a:extLst>
          </p:cNvPr>
          <p:cNvSpPr txBox="1"/>
          <p:nvPr/>
        </p:nvSpPr>
        <p:spPr>
          <a:xfrm>
            <a:off x="1038452" y="2387744"/>
            <a:ext cx="6858000" cy="369332"/>
          </a:xfrm>
          <a:prstGeom prst="rect">
            <a:avLst/>
          </a:prstGeom>
          <a:noFill/>
        </p:spPr>
        <p:txBody>
          <a:bodyPr wrap="square">
            <a:spAutoFit/>
          </a:bodyPr>
          <a:lstStyle/>
          <a:p>
            <a:r>
              <a:rPr lang="zh-TW" altLang="en-US" dirty="0"/>
              <a:t>https://arxiv.org/abs/2310.08560</a:t>
            </a:r>
          </a:p>
        </p:txBody>
      </p:sp>
      <p:sp>
        <p:nvSpPr>
          <p:cNvPr id="7" name="文字方塊 6">
            <a:extLst>
              <a:ext uri="{FF2B5EF4-FFF2-40B4-BE49-F238E27FC236}">
                <a16:creationId xmlns:a16="http://schemas.microsoft.com/office/drawing/2014/main" id="{2547575D-3937-43A8-1D38-D86A04FFB6DC}"/>
              </a:ext>
            </a:extLst>
          </p:cNvPr>
          <p:cNvSpPr txBox="1"/>
          <p:nvPr/>
        </p:nvSpPr>
        <p:spPr>
          <a:xfrm>
            <a:off x="1038452" y="3836723"/>
            <a:ext cx="6858000" cy="369332"/>
          </a:xfrm>
          <a:prstGeom prst="rect">
            <a:avLst/>
          </a:prstGeom>
          <a:noFill/>
        </p:spPr>
        <p:txBody>
          <a:bodyPr wrap="square">
            <a:spAutoFit/>
          </a:bodyPr>
          <a:lstStyle/>
          <a:p>
            <a:r>
              <a:rPr lang="zh-TW" altLang="en-US" dirty="0"/>
              <a:t>https://arxiv.org/abs/2409.07429</a:t>
            </a:r>
          </a:p>
        </p:txBody>
      </p:sp>
      <p:sp>
        <p:nvSpPr>
          <p:cNvPr id="9" name="文字方塊 8">
            <a:extLst>
              <a:ext uri="{FF2B5EF4-FFF2-40B4-BE49-F238E27FC236}">
                <a16:creationId xmlns:a16="http://schemas.microsoft.com/office/drawing/2014/main" id="{08423EBC-3BBB-9E36-C73F-1F2044AAF132}"/>
              </a:ext>
            </a:extLst>
          </p:cNvPr>
          <p:cNvSpPr txBox="1"/>
          <p:nvPr/>
        </p:nvSpPr>
        <p:spPr>
          <a:xfrm>
            <a:off x="1038452" y="5359339"/>
            <a:ext cx="6858000" cy="369332"/>
          </a:xfrm>
          <a:prstGeom prst="rect">
            <a:avLst/>
          </a:prstGeom>
          <a:noFill/>
        </p:spPr>
        <p:txBody>
          <a:bodyPr wrap="square">
            <a:spAutoFit/>
          </a:bodyPr>
          <a:lstStyle/>
          <a:p>
            <a:r>
              <a:rPr lang="zh-TW" altLang="en-US" dirty="0"/>
              <a:t>https://arxiv.org/abs/2502.12110</a:t>
            </a:r>
          </a:p>
        </p:txBody>
      </p:sp>
      <p:pic>
        <p:nvPicPr>
          <p:cNvPr id="15" name="圖片 14">
            <a:extLst>
              <a:ext uri="{FF2B5EF4-FFF2-40B4-BE49-F238E27FC236}">
                <a16:creationId xmlns:a16="http://schemas.microsoft.com/office/drawing/2014/main" id="{9428EBB6-458A-32E3-2AD1-250E463B4ED6}"/>
              </a:ext>
            </a:extLst>
          </p:cNvPr>
          <p:cNvPicPr>
            <a:picLocks noChangeAspect="1"/>
          </p:cNvPicPr>
          <p:nvPr/>
        </p:nvPicPr>
        <p:blipFill>
          <a:blip r:embed="rId3"/>
          <a:stretch>
            <a:fillRect/>
          </a:stretch>
        </p:blipFill>
        <p:spPr>
          <a:xfrm>
            <a:off x="7281226" y="2561685"/>
            <a:ext cx="4006341" cy="2414468"/>
          </a:xfrm>
          <a:prstGeom prst="rect">
            <a:avLst/>
          </a:prstGeom>
        </p:spPr>
      </p:pic>
      <p:pic>
        <p:nvPicPr>
          <p:cNvPr id="16" name="圖片 15">
            <a:extLst>
              <a:ext uri="{FF2B5EF4-FFF2-40B4-BE49-F238E27FC236}">
                <a16:creationId xmlns:a16="http://schemas.microsoft.com/office/drawing/2014/main" id="{B7DD8C9B-0A35-4DAF-B0EE-99753F841337}"/>
              </a:ext>
            </a:extLst>
          </p:cNvPr>
          <p:cNvPicPr>
            <a:picLocks noChangeAspect="1"/>
          </p:cNvPicPr>
          <p:nvPr/>
        </p:nvPicPr>
        <p:blipFill>
          <a:blip r:embed="rId4"/>
          <a:stretch>
            <a:fillRect/>
          </a:stretch>
        </p:blipFill>
        <p:spPr>
          <a:xfrm>
            <a:off x="5813062" y="150729"/>
            <a:ext cx="5660383" cy="2228445"/>
          </a:xfrm>
          <a:prstGeom prst="rect">
            <a:avLst/>
          </a:prstGeom>
        </p:spPr>
      </p:pic>
    </p:spTree>
    <p:extLst>
      <p:ext uri="{BB962C8B-B14F-4D97-AF65-F5344CB8AC3E}">
        <p14:creationId xmlns:p14="http://schemas.microsoft.com/office/powerpoint/2010/main" val="78709043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施工用的作業工具">
            <a:extLst>
              <a:ext uri="{FF2B5EF4-FFF2-40B4-BE49-F238E27FC236}">
                <a16:creationId xmlns:a16="http://schemas.microsoft.com/office/drawing/2014/main" id="{77DFBEBD-F102-1807-EC01-8A425164FB43}"/>
              </a:ext>
            </a:extLst>
          </p:cNvPr>
          <p:cNvPicPr>
            <a:picLocks noChangeAspect="1"/>
          </p:cNvPicPr>
          <p:nvPr/>
        </p:nvPicPr>
        <p:blipFill>
          <a:blip r:embed="rId3">
            <a:alphaModFix amt="50000"/>
          </a:blip>
          <a:srcRect t="11334" r="-1" b="4375"/>
          <a:stretch/>
        </p:blipFill>
        <p:spPr>
          <a:xfrm>
            <a:off x="20" y="10"/>
            <a:ext cx="12188930" cy="6857990"/>
          </a:xfrm>
          <a:prstGeom prst="rect">
            <a:avLst/>
          </a:prstGeom>
        </p:spPr>
      </p:pic>
      <p:sp>
        <p:nvSpPr>
          <p:cNvPr id="2" name="標題 1">
            <a:extLst>
              <a:ext uri="{FF2B5EF4-FFF2-40B4-BE49-F238E27FC236}">
                <a16:creationId xmlns:a16="http://schemas.microsoft.com/office/drawing/2014/main" id="{E8AD64EE-1FF0-E70E-8831-F73833632301}"/>
              </a:ext>
            </a:extLst>
          </p:cNvPr>
          <p:cNvSpPr>
            <a:spLocks noGrp="1"/>
          </p:cNvSpPr>
          <p:nvPr>
            <p:ph type="ctrTitle"/>
          </p:nvPr>
        </p:nvSpPr>
        <p:spPr>
          <a:xfrm>
            <a:off x="1524000" y="1122363"/>
            <a:ext cx="9144000" cy="3063240"/>
          </a:xfrm>
        </p:spPr>
        <p:txBody>
          <a:bodyPr>
            <a:normAutofit/>
          </a:bodyPr>
          <a:lstStyle/>
          <a:p>
            <a:r>
              <a:rPr lang="en-US" altLang="zh-TW" sz="6600" b="1" dirty="0">
                <a:solidFill>
                  <a:schemeClr val="bg1"/>
                </a:solidFill>
                <a:latin typeface="微軟正黑體" panose="020B0604030504040204" pitchFamily="34" charset="-120"/>
                <a:ea typeface="微軟正黑體" panose="020B0604030504040204" pitchFamily="34" charset="-120"/>
              </a:rPr>
              <a:t>AI</a:t>
            </a:r>
            <a:r>
              <a:rPr lang="zh-TW" altLang="en-US" sz="6600" b="1" dirty="0">
                <a:solidFill>
                  <a:schemeClr val="bg1"/>
                </a:solidFill>
                <a:latin typeface="微軟正黑體" panose="020B0604030504040204" pitchFamily="34" charset="-120"/>
                <a:ea typeface="微軟正黑體" panose="020B0604030504040204" pitchFamily="34" charset="-120"/>
              </a:rPr>
              <a:t> 如何使用工具</a:t>
            </a:r>
          </a:p>
        </p:txBody>
      </p:sp>
      <p:sp>
        <p:nvSpPr>
          <p:cNvPr id="3" name="副標題 2">
            <a:extLst>
              <a:ext uri="{FF2B5EF4-FFF2-40B4-BE49-F238E27FC236}">
                <a16:creationId xmlns:a16="http://schemas.microsoft.com/office/drawing/2014/main" id="{3F148E83-AADF-D704-A448-6714C30CEC83}"/>
              </a:ext>
            </a:extLst>
          </p:cNvPr>
          <p:cNvSpPr>
            <a:spLocks noGrp="1"/>
          </p:cNvSpPr>
          <p:nvPr>
            <p:ph type="subTitle" idx="1"/>
          </p:nvPr>
        </p:nvSpPr>
        <p:spPr>
          <a:xfrm>
            <a:off x="1527048" y="4599432"/>
            <a:ext cx="9144000" cy="1536192"/>
          </a:xfrm>
        </p:spPr>
        <p:txBody>
          <a:bodyPr>
            <a:normAutofit/>
          </a:bodyPr>
          <a:lstStyle/>
          <a:p>
            <a:endParaRPr lang="zh-TW" altLang="en-US">
              <a:solidFill>
                <a:schemeClr val="bg1"/>
              </a:solidFill>
            </a:endParaRPr>
          </a:p>
        </p:txBody>
      </p:sp>
      <p:sp>
        <p:nvSpPr>
          <p:cNvPr id="37"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3582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8757EF-E75C-8076-947F-50421A2DAF69}"/>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語言模型常用工具</a:t>
            </a:r>
          </a:p>
        </p:txBody>
      </p:sp>
      <p:pic>
        <p:nvPicPr>
          <p:cNvPr id="1028" name="Picture 4">
            <a:extLst>
              <a:ext uri="{FF2B5EF4-FFF2-40B4-BE49-F238E27FC236}">
                <a16:creationId xmlns:a16="http://schemas.microsoft.com/office/drawing/2014/main" id="{2D17043B-6C3A-7A98-543A-18C1BC01C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538" y="1985080"/>
            <a:ext cx="1457326" cy="14573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D26B486-6C4F-8790-D62C-CA84DD75D5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8674" y="1914524"/>
            <a:ext cx="1719262" cy="1719262"/>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4D2DC769-7ED4-4CAC-72E7-A4C15067C044}"/>
              </a:ext>
            </a:extLst>
          </p:cNvPr>
          <p:cNvSpPr txBox="1"/>
          <p:nvPr/>
        </p:nvSpPr>
        <p:spPr>
          <a:xfrm>
            <a:off x="5042218" y="3487604"/>
            <a:ext cx="1809750" cy="523220"/>
          </a:xfrm>
          <a:prstGeom prst="rect">
            <a:avLst/>
          </a:prstGeom>
          <a:noFill/>
        </p:spPr>
        <p:txBody>
          <a:bodyPr wrap="square" rtlCol="0">
            <a:spAutoFit/>
          </a:bodyPr>
          <a:lstStyle/>
          <a:p>
            <a:pPr algn="ctr"/>
            <a:r>
              <a:rPr lang="en-US" altLang="zh-TW" sz="2800" dirty="0"/>
              <a:t>Python</a:t>
            </a:r>
            <a:endParaRPr lang="zh-TW" altLang="en-US" sz="2800" dirty="0"/>
          </a:p>
        </p:txBody>
      </p:sp>
      <p:sp>
        <p:nvSpPr>
          <p:cNvPr id="5" name="文字方塊 4">
            <a:extLst>
              <a:ext uri="{FF2B5EF4-FFF2-40B4-BE49-F238E27FC236}">
                <a16:creationId xmlns:a16="http://schemas.microsoft.com/office/drawing/2014/main" id="{0F8B0B50-D7F2-102E-F9A5-6A2F5AE236E8}"/>
              </a:ext>
            </a:extLst>
          </p:cNvPr>
          <p:cNvSpPr txBox="1"/>
          <p:nvPr/>
        </p:nvSpPr>
        <p:spPr>
          <a:xfrm>
            <a:off x="1364456" y="3513190"/>
            <a:ext cx="2752725" cy="523220"/>
          </a:xfrm>
          <a:prstGeom prst="rect">
            <a:avLst/>
          </a:prstGeom>
          <a:noFill/>
        </p:spPr>
        <p:txBody>
          <a:bodyPr wrap="square" rtlCol="0">
            <a:spAutoFit/>
          </a:bodyPr>
          <a:lstStyle/>
          <a:p>
            <a:pPr algn="ctr"/>
            <a:r>
              <a:rPr lang="en-US" altLang="zh-TW" sz="2800" dirty="0"/>
              <a:t>Search Engine</a:t>
            </a:r>
            <a:endParaRPr lang="zh-TW" altLang="en-US" sz="2800" dirty="0"/>
          </a:p>
        </p:txBody>
      </p:sp>
      <p:sp>
        <p:nvSpPr>
          <p:cNvPr id="6" name="文字方塊 5">
            <a:extLst>
              <a:ext uri="{FF2B5EF4-FFF2-40B4-BE49-F238E27FC236}">
                <a16:creationId xmlns:a16="http://schemas.microsoft.com/office/drawing/2014/main" id="{A7443399-13B9-0E88-7D4D-F8386F2AA3E3}"/>
              </a:ext>
            </a:extLst>
          </p:cNvPr>
          <p:cNvSpPr txBox="1"/>
          <p:nvPr/>
        </p:nvSpPr>
        <p:spPr>
          <a:xfrm>
            <a:off x="7577137" y="3520548"/>
            <a:ext cx="3548063" cy="1261884"/>
          </a:xfrm>
          <a:prstGeom prst="rect">
            <a:avLst/>
          </a:prstGeom>
          <a:noFill/>
        </p:spPr>
        <p:txBody>
          <a:bodyPr wrap="square" rtlCol="0">
            <a:spAutoFit/>
          </a:bodyPr>
          <a:lstStyle/>
          <a:p>
            <a:pPr algn="ctr"/>
            <a:r>
              <a:rPr lang="en-US" altLang="zh-TW" sz="2800" dirty="0"/>
              <a:t>Other AI</a:t>
            </a:r>
          </a:p>
          <a:p>
            <a:pPr algn="ctr"/>
            <a:r>
              <a:rPr lang="en-US" altLang="zh-TW" sz="2400" dirty="0"/>
              <a:t>(Different capabilities, stronger but costly)</a:t>
            </a:r>
            <a:endParaRPr lang="zh-TW" altLang="en-US" sz="2400" dirty="0"/>
          </a:p>
        </p:txBody>
      </p:sp>
      <p:sp>
        <p:nvSpPr>
          <p:cNvPr id="8" name="文字方塊 7">
            <a:extLst>
              <a:ext uri="{FF2B5EF4-FFF2-40B4-BE49-F238E27FC236}">
                <a16:creationId xmlns:a16="http://schemas.microsoft.com/office/drawing/2014/main" id="{CE4ADB24-370E-29B4-BF58-C15A031FB732}"/>
              </a:ext>
            </a:extLst>
          </p:cNvPr>
          <p:cNvSpPr txBox="1"/>
          <p:nvPr/>
        </p:nvSpPr>
        <p:spPr>
          <a:xfrm>
            <a:off x="1581151" y="5058105"/>
            <a:ext cx="9906000" cy="461665"/>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工具可以看做是 </a:t>
            </a:r>
            <a:r>
              <a:rPr lang="en-US" altLang="zh-TW" sz="2400" dirty="0">
                <a:latin typeface="微軟正黑體" panose="020B0604030504040204" pitchFamily="34" charset="-120"/>
                <a:ea typeface="微軟正黑體" panose="020B0604030504040204" pitchFamily="34" charset="-120"/>
              </a:rPr>
              <a:t>Function</a:t>
            </a:r>
            <a:r>
              <a:rPr lang="zh-TW" altLang="en-US" sz="2400" dirty="0">
                <a:latin typeface="微軟正黑體" panose="020B0604030504040204" pitchFamily="34" charset="-120"/>
                <a:ea typeface="微軟正黑體" panose="020B0604030504040204" pitchFamily="34" charset="-120"/>
              </a:rPr>
              <a:t>，使用工具就是調用這些 </a:t>
            </a:r>
            <a:r>
              <a:rPr lang="en-US" altLang="zh-TW" sz="2400" dirty="0">
                <a:latin typeface="微軟正黑體" panose="020B0604030504040204" pitchFamily="34" charset="-120"/>
                <a:ea typeface="微軟正黑體" panose="020B0604030504040204" pitchFamily="34" charset="-120"/>
              </a:rPr>
              <a:t>Function  </a:t>
            </a:r>
            <a:endParaRPr lang="zh-TW" altLang="en-US" sz="2400" dirty="0">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7135A19D-E890-3CCC-2B6E-FF2DB386B851}"/>
              </a:ext>
            </a:extLst>
          </p:cNvPr>
          <p:cNvSpPr txBox="1"/>
          <p:nvPr/>
        </p:nvSpPr>
        <p:spPr>
          <a:xfrm>
            <a:off x="1581151" y="5669768"/>
            <a:ext cx="9906000" cy="461665"/>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使用工具又叫 </a:t>
            </a:r>
            <a:r>
              <a:rPr lang="en-US" altLang="zh-TW" sz="2400" dirty="0">
                <a:latin typeface="微軟正黑體" panose="020B0604030504040204" pitchFamily="34" charset="-120"/>
                <a:ea typeface="微軟正黑體" panose="020B0604030504040204" pitchFamily="34" charset="-120"/>
              </a:rPr>
              <a:t>“Function Call”</a:t>
            </a:r>
            <a:endParaRPr lang="zh-TW" altLang="en-US" sz="2400" dirty="0">
              <a:latin typeface="微軟正黑體" panose="020B0604030504040204" pitchFamily="34" charset="-120"/>
              <a:ea typeface="微軟正黑體" panose="020B0604030504040204" pitchFamily="34" charset="-120"/>
            </a:endParaRPr>
          </a:p>
        </p:txBody>
      </p:sp>
      <p:sp>
        <p:nvSpPr>
          <p:cNvPr id="7" name="文字方塊 6">
            <a:extLst>
              <a:ext uri="{FF2B5EF4-FFF2-40B4-BE49-F238E27FC236}">
                <a16:creationId xmlns:a16="http://schemas.microsoft.com/office/drawing/2014/main" id="{D288FA04-D296-3F90-437F-0BB416009D40}"/>
              </a:ext>
            </a:extLst>
          </p:cNvPr>
          <p:cNvSpPr txBox="1"/>
          <p:nvPr/>
        </p:nvSpPr>
        <p:spPr>
          <a:xfrm>
            <a:off x="6534151" y="563486"/>
            <a:ext cx="4249841" cy="830997"/>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工具：只需要知道怎麼使用，不需要知道內部運作原理</a:t>
            </a:r>
          </a:p>
        </p:txBody>
      </p:sp>
      <p:pic>
        <p:nvPicPr>
          <p:cNvPr id="10" name="Picture 4">
            <a:extLst>
              <a:ext uri="{FF2B5EF4-FFF2-40B4-BE49-F238E27FC236}">
                <a16:creationId xmlns:a16="http://schemas.microsoft.com/office/drawing/2014/main" id="{AEDB4D56-D206-5916-D720-7EE3E14AB5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3728" y="1865918"/>
            <a:ext cx="1719262" cy="1719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341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2BC7569-6386-9277-E614-25FDB5AFDDEE}"/>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如何使用工具</a:t>
            </a:r>
          </a:p>
        </p:txBody>
      </p:sp>
      <p:sp>
        <p:nvSpPr>
          <p:cNvPr id="6" name="文字方塊 5">
            <a:extLst>
              <a:ext uri="{FF2B5EF4-FFF2-40B4-BE49-F238E27FC236}">
                <a16:creationId xmlns:a16="http://schemas.microsoft.com/office/drawing/2014/main" id="{226C64C1-8E90-A1D8-DCEB-A8D7A58DF0A9}"/>
              </a:ext>
            </a:extLst>
          </p:cNvPr>
          <p:cNvSpPr txBox="1"/>
          <p:nvPr/>
        </p:nvSpPr>
        <p:spPr>
          <a:xfrm>
            <a:off x="1428750" y="1502525"/>
            <a:ext cx="7810500" cy="1200329"/>
          </a:xfrm>
          <a:prstGeom prst="rect">
            <a:avLst/>
          </a:prstGeom>
          <a:noFill/>
        </p:spPr>
        <p:txBody>
          <a:bodyPr wrap="square">
            <a:spAutoFit/>
          </a:bodyPr>
          <a:lstStyle/>
          <a:p>
            <a:r>
              <a:rPr lang="zh-TW" altLang="en-US" dirty="0"/>
              <a:t>如果遇到根據你的知識無法回答的問題，使用工具</a:t>
            </a:r>
            <a:endParaRPr lang="en-US" altLang="zh-TW" dirty="0"/>
          </a:p>
          <a:p>
            <a:endParaRPr lang="en-US" altLang="zh-TW" dirty="0"/>
          </a:p>
          <a:p>
            <a:r>
              <a:rPr lang="zh-TW" altLang="en-US" dirty="0"/>
              <a:t>把使用工具的指令放在 &lt;tool&gt; 和 &lt;/tool&gt; 中間，使用完工具後你會得到輸出，放在 &lt;output&gt; 和 &lt;/output&gt; 中間</a:t>
            </a:r>
          </a:p>
        </p:txBody>
      </p:sp>
      <p:sp>
        <p:nvSpPr>
          <p:cNvPr id="7" name="矩形: 圓角 6">
            <a:extLst>
              <a:ext uri="{FF2B5EF4-FFF2-40B4-BE49-F238E27FC236}">
                <a16:creationId xmlns:a16="http://schemas.microsoft.com/office/drawing/2014/main" id="{664E3075-19B5-BAE3-079C-32F74FD6377C}"/>
              </a:ext>
            </a:extLst>
          </p:cNvPr>
          <p:cNvSpPr/>
          <p:nvPr/>
        </p:nvSpPr>
        <p:spPr>
          <a:xfrm>
            <a:off x="4943475" y="4822997"/>
            <a:ext cx="1228725" cy="918462"/>
          </a:xfrm>
          <a:prstGeom prst="round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zh-TW" altLang="en-US" sz="2400" dirty="0">
                <a:latin typeface="微軟正黑體" panose="020B0604030504040204" pitchFamily="34" charset="-120"/>
                <a:ea typeface="微軟正黑體" panose="020B0604030504040204" pitchFamily="34" charset="-120"/>
              </a:rPr>
              <a:t>語言</a:t>
            </a:r>
            <a:endParaRPr lang="en-US" altLang="zh-TW" sz="2400" dirty="0">
              <a:latin typeface="微軟正黑體" panose="020B0604030504040204" pitchFamily="34" charset="-120"/>
              <a:ea typeface="微軟正黑體" panose="020B0604030504040204" pitchFamily="34" charset="-120"/>
            </a:endParaRPr>
          </a:p>
          <a:p>
            <a:pPr algn="ctr"/>
            <a:r>
              <a:rPr lang="zh-TW" altLang="en-US" sz="2400" dirty="0">
                <a:latin typeface="微軟正黑體" panose="020B0604030504040204" pitchFamily="34" charset="-120"/>
                <a:ea typeface="微軟正黑體" panose="020B0604030504040204" pitchFamily="34" charset="-120"/>
              </a:rPr>
              <a:t>模型</a:t>
            </a:r>
          </a:p>
        </p:txBody>
      </p:sp>
      <p:sp>
        <p:nvSpPr>
          <p:cNvPr id="9" name="文字方塊 8">
            <a:extLst>
              <a:ext uri="{FF2B5EF4-FFF2-40B4-BE49-F238E27FC236}">
                <a16:creationId xmlns:a16="http://schemas.microsoft.com/office/drawing/2014/main" id="{1BAA55F7-E146-2C61-24F7-F0F49E2489A0}"/>
              </a:ext>
            </a:extLst>
          </p:cNvPr>
          <p:cNvSpPr txBox="1"/>
          <p:nvPr/>
        </p:nvSpPr>
        <p:spPr>
          <a:xfrm>
            <a:off x="1466851" y="2836322"/>
            <a:ext cx="8153400" cy="923330"/>
          </a:xfrm>
          <a:prstGeom prst="rect">
            <a:avLst/>
          </a:prstGeom>
          <a:noFill/>
        </p:spPr>
        <p:txBody>
          <a:bodyPr wrap="square">
            <a:spAutoFit/>
          </a:bodyPr>
          <a:lstStyle/>
          <a:p>
            <a:r>
              <a:rPr lang="zh-TW" altLang="en-US" dirty="0"/>
              <a:t>現在你可以使用的工具如下：</a:t>
            </a:r>
          </a:p>
          <a:p>
            <a:r>
              <a:rPr lang="zh-TW" altLang="en-US" dirty="0"/>
              <a:t>查詢某地、某時溫度的函式 Temperature(location, time)，使用範例：Temperature('台北', '2025.02.22 14:26') </a:t>
            </a:r>
          </a:p>
        </p:txBody>
      </p:sp>
      <p:sp>
        <p:nvSpPr>
          <p:cNvPr id="11" name="文字方塊 10">
            <a:extLst>
              <a:ext uri="{FF2B5EF4-FFF2-40B4-BE49-F238E27FC236}">
                <a16:creationId xmlns:a16="http://schemas.microsoft.com/office/drawing/2014/main" id="{7507F1AE-394F-4879-516F-CCC88E104099}"/>
              </a:ext>
            </a:extLst>
          </p:cNvPr>
          <p:cNvSpPr txBox="1"/>
          <p:nvPr/>
        </p:nvSpPr>
        <p:spPr>
          <a:xfrm>
            <a:off x="1485900" y="3950212"/>
            <a:ext cx="7677150" cy="369332"/>
          </a:xfrm>
          <a:prstGeom prst="rect">
            <a:avLst/>
          </a:prstGeom>
          <a:noFill/>
        </p:spPr>
        <p:txBody>
          <a:bodyPr wrap="square">
            <a:spAutoFit/>
          </a:bodyPr>
          <a:lstStyle/>
          <a:p>
            <a:r>
              <a:rPr lang="en-US" altLang="zh-TW" dirty="0"/>
              <a:t>2025 </a:t>
            </a:r>
            <a:r>
              <a:rPr lang="zh-TW" altLang="en-US" dirty="0"/>
              <a:t>年 </a:t>
            </a:r>
            <a:r>
              <a:rPr lang="en-US" altLang="zh-TW" dirty="0"/>
              <a:t>3 </a:t>
            </a:r>
            <a:r>
              <a:rPr lang="zh-TW" altLang="en-US" dirty="0"/>
              <a:t>月 </a:t>
            </a:r>
            <a:r>
              <a:rPr lang="en-US" altLang="zh-TW" dirty="0"/>
              <a:t>10 </a:t>
            </a:r>
            <a:r>
              <a:rPr lang="zh-TW" altLang="en-US" dirty="0"/>
              <a:t>日那天下午 </a:t>
            </a:r>
            <a:r>
              <a:rPr lang="en-US" altLang="zh-TW" dirty="0"/>
              <a:t>2:00 </a:t>
            </a:r>
            <a:r>
              <a:rPr lang="zh-TW" altLang="en-US" dirty="0"/>
              <a:t>，高雄氣溫如何</a:t>
            </a:r>
          </a:p>
        </p:txBody>
      </p:sp>
      <p:cxnSp>
        <p:nvCxnSpPr>
          <p:cNvPr id="15" name="直線單箭頭接點 14">
            <a:extLst>
              <a:ext uri="{FF2B5EF4-FFF2-40B4-BE49-F238E27FC236}">
                <a16:creationId xmlns:a16="http://schemas.microsoft.com/office/drawing/2014/main" id="{A77A76C1-84E1-6BC9-7B22-C6BD63328F31}"/>
              </a:ext>
            </a:extLst>
          </p:cNvPr>
          <p:cNvCxnSpPr>
            <a:cxnSpLocks/>
            <a:stCxn id="7" idx="2"/>
          </p:cNvCxnSpPr>
          <p:nvPr/>
        </p:nvCxnSpPr>
        <p:spPr>
          <a:xfrm flipH="1">
            <a:off x="5557837" y="5741459"/>
            <a:ext cx="1" cy="3839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18C34FAB-BACA-8A16-22BB-8A5B43FC61D9}"/>
              </a:ext>
            </a:extLst>
          </p:cNvPr>
          <p:cNvCxnSpPr/>
          <p:nvPr/>
        </p:nvCxnSpPr>
        <p:spPr>
          <a:xfrm flipH="1">
            <a:off x="5567361" y="4391990"/>
            <a:ext cx="1" cy="3839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BE64CA04-0E4F-0741-3AD8-72292D741AE6}"/>
              </a:ext>
            </a:extLst>
          </p:cNvPr>
          <p:cNvSpPr txBox="1"/>
          <p:nvPr/>
        </p:nvSpPr>
        <p:spPr>
          <a:xfrm>
            <a:off x="9268278" y="1712326"/>
            <a:ext cx="1543504" cy="830997"/>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如何使用所有工具</a:t>
            </a:r>
          </a:p>
        </p:txBody>
      </p:sp>
      <p:sp>
        <p:nvSpPr>
          <p:cNvPr id="20" name="文字方塊 19">
            <a:extLst>
              <a:ext uri="{FF2B5EF4-FFF2-40B4-BE49-F238E27FC236}">
                <a16:creationId xmlns:a16="http://schemas.microsoft.com/office/drawing/2014/main" id="{2378610F-610E-A125-CE51-9FD039E82B50}"/>
              </a:ext>
            </a:extLst>
          </p:cNvPr>
          <p:cNvSpPr txBox="1"/>
          <p:nvPr/>
        </p:nvSpPr>
        <p:spPr>
          <a:xfrm>
            <a:off x="9306379" y="2818281"/>
            <a:ext cx="1543504" cy="830997"/>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特定工具使用方式</a:t>
            </a:r>
          </a:p>
        </p:txBody>
      </p:sp>
      <p:sp>
        <p:nvSpPr>
          <p:cNvPr id="21" name="文字方塊 20">
            <a:extLst>
              <a:ext uri="{FF2B5EF4-FFF2-40B4-BE49-F238E27FC236}">
                <a16:creationId xmlns:a16="http://schemas.microsoft.com/office/drawing/2014/main" id="{4D12AD15-1365-02F7-658E-F4DB5021A8A0}"/>
              </a:ext>
            </a:extLst>
          </p:cNvPr>
          <p:cNvSpPr txBox="1"/>
          <p:nvPr/>
        </p:nvSpPr>
        <p:spPr>
          <a:xfrm>
            <a:off x="6624640" y="3912112"/>
            <a:ext cx="2218874" cy="461665"/>
          </a:xfrm>
          <a:prstGeom prst="rect">
            <a:avLst/>
          </a:prstGeom>
          <a:noFill/>
        </p:spPr>
        <p:txBody>
          <a:bodyPr wrap="square" rtlCol="0">
            <a:spAutoFit/>
          </a:bodyPr>
          <a:lstStyle/>
          <a:p>
            <a:r>
              <a:rPr lang="en-US" altLang="zh-TW" sz="2400" b="1" dirty="0">
                <a:solidFill>
                  <a:srgbClr val="0000FF"/>
                </a:solidFill>
                <a:latin typeface="微軟正黑體" panose="020B0604030504040204" pitchFamily="34" charset="-120"/>
                <a:ea typeface="微軟正黑體" panose="020B0604030504040204" pitchFamily="34" charset="-120"/>
              </a:rPr>
              <a:t>User Prompt</a:t>
            </a:r>
            <a:endParaRPr lang="zh-TW" altLang="en-US" sz="2400" b="1" dirty="0">
              <a:solidFill>
                <a:srgbClr val="0000FF"/>
              </a:solidFill>
              <a:latin typeface="微軟正黑體" panose="020B0604030504040204" pitchFamily="34" charset="-120"/>
              <a:ea typeface="微軟正黑體" panose="020B0604030504040204" pitchFamily="34" charset="-120"/>
            </a:endParaRPr>
          </a:p>
        </p:txBody>
      </p:sp>
      <p:sp>
        <p:nvSpPr>
          <p:cNvPr id="22" name="文字方塊 21">
            <a:extLst>
              <a:ext uri="{FF2B5EF4-FFF2-40B4-BE49-F238E27FC236}">
                <a16:creationId xmlns:a16="http://schemas.microsoft.com/office/drawing/2014/main" id="{2893B475-0A93-386D-1C01-DDAA65150BAB}"/>
              </a:ext>
            </a:extLst>
          </p:cNvPr>
          <p:cNvSpPr txBox="1"/>
          <p:nvPr/>
        </p:nvSpPr>
        <p:spPr>
          <a:xfrm>
            <a:off x="8812211" y="878246"/>
            <a:ext cx="2835731" cy="461665"/>
          </a:xfrm>
          <a:prstGeom prst="rect">
            <a:avLst/>
          </a:prstGeom>
          <a:noFill/>
        </p:spPr>
        <p:txBody>
          <a:bodyPr wrap="square" rtlCol="0">
            <a:spAutoFit/>
          </a:bodyPr>
          <a:lstStyle/>
          <a:p>
            <a:pPr algn="ctr"/>
            <a:r>
              <a:rPr lang="en-US" altLang="zh-TW" sz="2400" b="1" dirty="0">
                <a:solidFill>
                  <a:srgbClr val="0000FF"/>
                </a:solidFill>
                <a:latin typeface="微軟正黑體" panose="020B0604030504040204" pitchFamily="34" charset="-120"/>
                <a:ea typeface="微軟正黑體" panose="020B0604030504040204" pitchFamily="34" charset="-120"/>
              </a:rPr>
              <a:t>System Prompt</a:t>
            </a:r>
            <a:endParaRPr lang="zh-TW" altLang="en-US" sz="2400" b="1" dirty="0">
              <a:solidFill>
                <a:srgbClr val="0000FF"/>
              </a:solidFill>
              <a:latin typeface="微軟正黑體" panose="020B0604030504040204" pitchFamily="34" charset="-120"/>
              <a:ea typeface="微軟正黑體" panose="020B0604030504040204" pitchFamily="34" charset="-120"/>
            </a:endParaRPr>
          </a:p>
        </p:txBody>
      </p:sp>
      <p:sp>
        <p:nvSpPr>
          <p:cNvPr id="23" name="矩形: 圓角 22">
            <a:extLst>
              <a:ext uri="{FF2B5EF4-FFF2-40B4-BE49-F238E27FC236}">
                <a16:creationId xmlns:a16="http://schemas.microsoft.com/office/drawing/2014/main" id="{48EF1713-EDE7-BA2C-D6BF-4981EA47D04B}"/>
              </a:ext>
            </a:extLst>
          </p:cNvPr>
          <p:cNvSpPr/>
          <p:nvPr/>
        </p:nvSpPr>
        <p:spPr>
          <a:xfrm>
            <a:off x="1428750" y="1533913"/>
            <a:ext cx="7810500" cy="1139351"/>
          </a:xfrm>
          <a:prstGeom prst="roundRect">
            <a:avLst>
              <a:gd name="adj" fmla="val 10097"/>
            </a:avLst>
          </a:prstGeom>
          <a:noFill/>
          <a:ln w="381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圓角 23">
            <a:extLst>
              <a:ext uri="{FF2B5EF4-FFF2-40B4-BE49-F238E27FC236}">
                <a16:creationId xmlns:a16="http://schemas.microsoft.com/office/drawing/2014/main" id="{5A481B33-2692-9CF9-2D87-9728FE35B11D}"/>
              </a:ext>
            </a:extLst>
          </p:cNvPr>
          <p:cNvSpPr/>
          <p:nvPr/>
        </p:nvSpPr>
        <p:spPr>
          <a:xfrm>
            <a:off x="1428750" y="2818281"/>
            <a:ext cx="7810500" cy="937804"/>
          </a:xfrm>
          <a:prstGeom prst="roundRect">
            <a:avLst>
              <a:gd name="adj" fmla="val 10097"/>
            </a:avLst>
          </a:prstGeom>
          <a:noFill/>
          <a:ln w="381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圓角 24">
            <a:extLst>
              <a:ext uri="{FF2B5EF4-FFF2-40B4-BE49-F238E27FC236}">
                <a16:creationId xmlns:a16="http://schemas.microsoft.com/office/drawing/2014/main" id="{E94A042F-CB91-F074-8860-024A0EA9AB79}"/>
              </a:ext>
            </a:extLst>
          </p:cNvPr>
          <p:cNvSpPr/>
          <p:nvPr/>
        </p:nvSpPr>
        <p:spPr>
          <a:xfrm>
            <a:off x="1333499" y="3951215"/>
            <a:ext cx="5295891" cy="393729"/>
          </a:xfrm>
          <a:prstGeom prst="roundRect">
            <a:avLst>
              <a:gd name="adj" fmla="val 10097"/>
            </a:avLst>
          </a:prstGeom>
          <a:noFill/>
          <a:ln w="38100">
            <a:solidFill>
              <a:srgbClr val="0000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圓角 25">
            <a:extLst>
              <a:ext uri="{FF2B5EF4-FFF2-40B4-BE49-F238E27FC236}">
                <a16:creationId xmlns:a16="http://schemas.microsoft.com/office/drawing/2014/main" id="{FFC7318F-0605-119F-F63C-1BFF77280413}"/>
              </a:ext>
            </a:extLst>
          </p:cNvPr>
          <p:cNvSpPr/>
          <p:nvPr/>
        </p:nvSpPr>
        <p:spPr>
          <a:xfrm>
            <a:off x="1333500" y="1429615"/>
            <a:ext cx="9516383" cy="2422687"/>
          </a:xfrm>
          <a:prstGeom prst="roundRect">
            <a:avLst>
              <a:gd name="adj" fmla="val 4705"/>
            </a:avLst>
          </a:prstGeom>
          <a:noFill/>
          <a:ln w="38100">
            <a:solidFill>
              <a:srgbClr val="0000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文字方塊 27">
            <a:extLst>
              <a:ext uri="{FF2B5EF4-FFF2-40B4-BE49-F238E27FC236}">
                <a16:creationId xmlns:a16="http://schemas.microsoft.com/office/drawing/2014/main" id="{03C4D308-46CF-09BE-F9B3-0936221D34B7}"/>
              </a:ext>
            </a:extLst>
          </p:cNvPr>
          <p:cNvSpPr txBox="1"/>
          <p:nvPr/>
        </p:nvSpPr>
        <p:spPr>
          <a:xfrm>
            <a:off x="6834412" y="6077376"/>
            <a:ext cx="5171625" cy="461665"/>
          </a:xfrm>
          <a:prstGeom prst="rect">
            <a:avLst/>
          </a:prstGeom>
          <a:noFill/>
        </p:spPr>
        <p:txBody>
          <a:bodyPr wrap="square" rtlCol="0">
            <a:spAutoFit/>
          </a:bodyPr>
          <a:lstStyle/>
          <a:p>
            <a:r>
              <a:rPr lang="zh-TW" altLang="en-US" sz="2400" b="1" dirty="0">
                <a:solidFill>
                  <a:srgbClr val="0000FF"/>
                </a:solidFill>
                <a:latin typeface="微軟正黑體" panose="020B0604030504040204" pitchFamily="34" charset="-120"/>
                <a:ea typeface="微軟正黑體" panose="020B0604030504040204" pitchFamily="34" charset="-120"/>
              </a:rPr>
              <a:t>這就是一串文字，無法真的呼叫函式</a:t>
            </a:r>
          </a:p>
        </p:txBody>
      </p:sp>
      <p:sp>
        <p:nvSpPr>
          <p:cNvPr id="30" name="文字方塊 29">
            <a:extLst>
              <a:ext uri="{FF2B5EF4-FFF2-40B4-BE49-F238E27FC236}">
                <a16:creationId xmlns:a16="http://schemas.microsoft.com/office/drawing/2014/main" id="{B0038FE9-A6B4-D35B-CF96-F40BD9B8A8F0}"/>
              </a:ext>
            </a:extLst>
          </p:cNvPr>
          <p:cNvSpPr txBox="1"/>
          <p:nvPr/>
        </p:nvSpPr>
        <p:spPr>
          <a:xfrm>
            <a:off x="1695450" y="6123543"/>
            <a:ext cx="6096000" cy="369332"/>
          </a:xfrm>
          <a:prstGeom prst="rect">
            <a:avLst/>
          </a:prstGeom>
          <a:noFill/>
        </p:spPr>
        <p:txBody>
          <a:bodyPr wrap="square">
            <a:spAutoFit/>
          </a:bodyPr>
          <a:lstStyle/>
          <a:p>
            <a:r>
              <a:rPr lang="en-US" altLang="zh-TW" dirty="0"/>
              <a:t>&lt;tool&gt;Temperature('</a:t>
            </a:r>
            <a:r>
              <a:rPr lang="zh-TW" altLang="en-US" dirty="0"/>
              <a:t>高雄</a:t>
            </a:r>
            <a:r>
              <a:rPr lang="en-US" altLang="zh-TW" dirty="0"/>
              <a:t>', '2025.03.10 14:00')&lt;/tool&gt;</a:t>
            </a:r>
          </a:p>
        </p:txBody>
      </p:sp>
      <p:sp>
        <p:nvSpPr>
          <p:cNvPr id="31" name="文字方塊 30">
            <a:extLst>
              <a:ext uri="{FF2B5EF4-FFF2-40B4-BE49-F238E27FC236}">
                <a16:creationId xmlns:a16="http://schemas.microsoft.com/office/drawing/2014/main" id="{17AA6E72-BAA2-FC47-2912-2957093C6871}"/>
              </a:ext>
            </a:extLst>
          </p:cNvPr>
          <p:cNvSpPr txBox="1"/>
          <p:nvPr/>
        </p:nvSpPr>
        <p:spPr>
          <a:xfrm>
            <a:off x="6215569" y="5119810"/>
            <a:ext cx="3151761" cy="369332"/>
          </a:xfrm>
          <a:prstGeom prst="rect">
            <a:avLst/>
          </a:prstGeom>
          <a:noFill/>
        </p:spPr>
        <p:txBody>
          <a:bodyPr wrap="square" rtlCol="0">
            <a:spAutoFit/>
          </a:bodyPr>
          <a:lstStyle/>
          <a:p>
            <a:r>
              <a:rPr lang="en-US" altLang="zh-TW" dirty="0"/>
              <a:t>gpt-4o-mini</a:t>
            </a:r>
            <a:endParaRPr lang="zh-TW" altLang="en-US" dirty="0"/>
          </a:p>
        </p:txBody>
      </p:sp>
      <p:sp>
        <p:nvSpPr>
          <p:cNvPr id="3" name="文字方塊 2">
            <a:extLst>
              <a:ext uri="{FF2B5EF4-FFF2-40B4-BE49-F238E27FC236}">
                <a16:creationId xmlns:a16="http://schemas.microsoft.com/office/drawing/2014/main" id="{B91E184F-745D-6D3A-D1C7-5B67DD25E696}"/>
              </a:ext>
            </a:extLst>
          </p:cNvPr>
          <p:cNvSpPr txBox="1"/>
          <p:nvPr/>
        </p:nvSpPr>
        <p:spPr>
          <a:xfrm>
            <a:off x="6739161" y="95855"/>
            <a:ext cx="5567363" cy="369332"/>
          </a:xfrm>
          <a:prstGeom prst="rect">
            <a:avLst/>
          </a:prstGeom>
          <a:noFill/>
        </p:spPr>
        <p:txBody>
          <a:bodyPr wrap="square" rtlCol="0">
            <a:spAutoFit/>
          </a:bodyPr>
          <a:lstStyle/>
          <a:p>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使用工具的方法很多，這邊是只是一個通用的方法</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01254477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P spid="19" grpId="0"/>
      <p:bldP spid="20" grpId="0"/>
      <p:bldP spid="21" grpId="0"/>
      <p:bldP spid="22" grpId="0"/>
      <p:bldP spid="23" grpId="0" animBg="1"/>
      <p:bldP spid="24" grpId="0" animBg="1"/>
      <p:bldP spid="25" grpId="0" animBg="1"/>
      <p:bldP spid="26" grpId="0" animBg="1"/>
      <p:bldP spid="28" grpId="0"/>
      <p:bldP spid="3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5B2A7-3BB6-5BA7-8015-F78A586C36D5}"/>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0DB150D1-E591-108D-520C-ABEA7E775649}"/>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如何打造 </a:t>
            </a:r>
            <a:r>
              <a:rPr lang="en-US" altLang="zh-TW" dirty="0">
                <a:latin typeface="微軟正黑體" panose="020B0604030504040204" pitchFamily="34" charset="-120"/>
                <a:ea typeface="微軟正黑體" panose="020B0604030504040204" pitchFamily="34" charset="-120"/>
              </a:rPr>
              <a:t>AI Agent? RL?</a:t>
            </a:r>
            <a:endParaRPr lang="zh-TW" altLang="en-US" dirty="0">
              <a:latin typeface="微軟正黑體" panose="020B0604030504040204" pitchFamily="34" charset="-120"/>
              <a:ea typeface="微軟正黑體" panose="020B0604030504040204" pitchFamily="34" charset="-120"/>
            </a:endParaRPr>
          </a:p>
        </p:txBody>
      </p:sp>
      <p:pic>
        <p:nvPicPr>
          <p:cNvPr id="4" name="Picture 2">
            <a:extLst>
              <a:ext uri="{FF2B5EF4-FFF2-40B4-BE49-F238E27FC236}">
                <a16:creationId xmlns:a16="http://schemas.microsoft.com/office/drawing/2014/main" id="{831FEC73-836D-2158-632E-E57AF192FA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2042" y="3098163"/>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DB099052-22BE-9C65-D32A-BFF04B82BF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5559" y="3098164"/>
            <a:ext cx="1219200" cy="12192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線接點 6">
            <a:extLst>
              <a:ext uri="{FF2B5EF4-FFF2-40B4-BE49-F238E27FC236}">
                <a16:creationId xmlns:a16="http://schemas.microsoft.com/office/drawing/2014/main" id="{DA5699A1-FFD7-3980-4DE2-2289EFFE5079}"/>
              </a:ext>
            </a:extLst>
          </p:cNvPr>
          <p:cNvCxnSpPr>
            <a:cxnSpLocks/>
          </p:cNvCxnSpPr>
          <p:nvPr/>
        </p:nvCxnSpPr>
        <p:spPr>
          <a:xfrm>
            <a:off x="3616960" y="5466080"/>
            <a:ext cx="2021840" cy="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直線接點 10">
            <a:extLst>
              <a:ext uri="{FF2B5EF4-FFF2-40B4-BE49-F238E27FC236}">
                <a16:creationId xmlns:a16="http://schemas.microsoft.com/office/drawing/2014/main" id="{0C6C8757-A3B5-68EA-5282-F381C72B7059}"/>
              </a:ext>
            </a:extLst>
          </p:cNvPr>
          <p:cNvCxnSpPr>
            <a:cxnSpLocks/>
          </p:cNvCxnSpPr>
          <p:nvPr/>
        </p:nvCxnSpPr>
        <p:spPr>
          <a:xfrm>
            <a:off x="3596640" y="4384040"/>
            <a:ext cx="0" cy="108204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E4F34486-5FCE-6C17-5BD9-C4D69D417F43}"/>
              </a:ext>
            </a:extLst>
          </p:cNvPr>
          <p:cNvCxnSpPr>
            <a:cxnSpLocks/>
          </p:cNvCxnSpPr>
          <p:nvPr/>
        </p:nvCxnSpPr>
        <p:spPr>
          <a:xfrm flipV="1">
            <a:off x="8920480" y="4384040"/>
            <a:ext cx="0" cy="108204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D1ED574A-F06C-13B1-E37F-90B0FE8E9713}"/>
              </a:ext>
            </a:extLst>
          </p:cNvPr>
          <p:cNvCxnSpPr>
            <a:cxnSpLocks/>
          </p:cNvCxnSpPr>
          <p:nvPr/>
        </p:nvCxnSpPr>
        <p:spPr>
          <a:xfrm flipH="1">
            <a:off x="3616960" y="1757364"/>
            <a:ext cx="174616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868A0A4E-79CF-A6B9-97A6-39A6AA6DC0FD}"/>
              </a:ext>
            </a:extLst>
          </p:cNvPr>
          <p:cNvCxnSpPr>
            <a:cxnSpLocks/>
          </p:cNvCxnSpPr>
          <p:nvPr/>
        </p:nvCxnSpPr>
        <p:spPr>
          <a:xfrm flipH="1" flipV="1">
            <a:off x="8920480" y="1757364"/>
            <a:ext cx="0" cy="108204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0305AAD5-8DAB-6897-0808-EC0F98063932}"/>
              </a:ext>
            </a:extLst>
          </p:cNvPr>
          <p:cNvCxnSpPr>
            <a:cxnSpLocks/>
          </p:cNvCxnSpPr>
          <p:nvPr/>
        </p:nvCxnSpPr>
        <p:spPr>
          <a:xfrm flipH="1">
            <a:off x="3596640" y="1757364"/>
            <a:ext cx="0" cy="108204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C0FA99B6-4F25-43F4-C806-1222578A8542}"/>
              </a:ext>
            </a:extLst>
          </p:cNvPr>
          <p:cNvSpPr txBox="1"/>
          <p:nvPr/>
        </p:nvSpPr>
        <p:spPr>
          <a:xfrm>
            <a:off x="1328298" y="2839404"/>
            <a:ext cx="1016000" cy="461665"/>
          </a:xfrm>
          <a:prstGeom prst="rect">
            <a:avLst/>
          </a:prstGeom>
          <a:noFill/>
        </p:spPr>
        <p:txBody>
          <a:bodyPr wrap="square" rtlCol="0">
            <a:spAutoFit/>
          </a:bodyPr>
          <a:lstStyle/>
          <a:p>
            <a:pPr algn="r"/>
            <a:r>
              <a:rPr lang="en-US" altLang="zh-TW" sz="2400" dirty="0"/>
              <a:t>Goal</a:t>
            </a:r>
            <a:endParaRPr lang="zh-TW" altLang="en-US" sz="2400" dirty="0"/>
          </a:p>
        </p:txBody>
      </p:sp>
      <p:cxnSp>
        <p:nvCxnSpPr>
          <p:cNvPr id="20" name="直線單箭頭接點 19">
            <a:extLst>
              <a:ext uri="{FF2B5EF4-FFF2-40B4-BE49-F238E27FC236}">
                <a16:creationId xmlns:a16="http://schemas.microsoft.com/office/drawing/2014/main" id="{6B887E58-FDCE-70F2-9730-7A05902DAC93}"/>
              </a:ext>
            </a:extLst>
          </p:cNvPr>
          <p:cNvCxnSpPr>
            <a:cxnSpLocks/>
          </p:cNvCxnSpPr>
          <p:nvPr/>
        </p:nvCxnSpPr>
        <p:spPr>
          <a:xfrm>
            <a:off x="2344298" y="3198168"/>
            <a:ext cx="503002" cy="2308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字方塊 20">
            <a:extLst>
              <a:ext uri="{FF2B5EF4-FFF2-40B4-BE49-F238E27FC236}">
                <a16:creationId xmlns:a16="http://schemas.microsoft.com/office/drawing/2014/main" id="{83E651F1-FE3B-8587-66F4-E5DE05938066}"/>
              </a:ext>
            </a:extLst>
          </p:cNvPr>
          <p:cNvSpPr txBox="1"/>
          <p:nvPr/>
        </p:nvSpPr>
        <p:spPr>
          <a:xfrm>
            <a:off x="5273040" y="5235247"/>
            <a:ext cx="1971040" cy="461665"/>
          </a:xfrm>
          <a:prstGeom prst="rect">
            <a:avLst/>
          </a:prstGeom>
          <a:noFill/>
        </p:spPr>
        <p:txBody>
          <a:bodyPr wrap="square" rtlCol="0">
            <a:spAutoFit/>
          </a:bodyPr>
          <a:lstStyle/>
          <a:p>
            <a:pPr algn="ctr"/>
            <a:r>
              <a:rPr lang="en-US" altLang="zh-TW" sz="2400" dirty="0"/>
              <a:t>Action</a:t>
            </a:r>
            <a:endParaRPr lang="zh-TW" altLang="en-US" sz="2400" dirty="0"/>
          </a:p>
        </p:txBody>
      </p:sp>
      <p:cxnSp>
        <p:nvCxnSpPr>
          <p:cNvPr id="24" name="直線接點 23">
            <a:extLst>
              <a:ext uri="{FF2B5EF4-FFF2-40B4-BE49-F238E27FC236}">
                <a16:creationId xmlns:a16="http://schemas.microsoft.com/office/drawing/2014/main" id="{C53AFD56-DFB9-4A6D-4E4C-0B940ACDF23A}"/>
              </a:ext>
            </a:extLst>
          </p:cNvPr>
          <p:cNvCxnSpPr>
            <a:cxnSpLocks/>
          </p:cNvCxnSpPr>
          <p:nvPr/>
        </p:nvCxnSpPr>
        <p:spPr>
          <a:xfrm flipH="1">
            <a:off x="6873159" y="5466079"/>
            <a:ext cx="202700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文字方塊 2">
            <a:extLst>
              <a:ext uri="{FF2B5EF4-FFF2-40B4-BE49-F238E27FC236}">
                <a16:creationId xmlns:a16="http://schemas.microsoft.com/office/drawing/2014/main" id="{9FD755EC-BB60-2B93-0A2B-AFA256E475CD}"/>
              </a:ext>
            </a:extLst>
          </p:cNvPr>
          <p:cNvSpPr txBox="1"/>
          <p:nvPr/>
        </p:nvSpPr>
        <p:spPr>
          <a:xfrm>
            <a:off x="1119977" y="3274844"/>
            <a:ext cx="1219200" cy="461665"/>
          </a:xfrm>
          <a:prstGeom prst="rect">
            <a:avLst/>
          </a:prstGeom>
          <a:noFill/>
        </p:spPr>
        <p:txBody>
          <a:bodyPr wrap="square" rtlCol="0">
            <a:spAutoFit/>
          </a:bodyPr>
          <a:lstStyle/>
          <a:p>
            <a:pPr algn="r"/>
            <a:r>
              <a:rPr lang="zh-TW" altLang="en-US" sz="2400" dirty="0">
                <a:latin typeface="微軟正黑體" panose="020B0604030504040204" pitchFamily="34" charset="-120"/>
                <a:ea typeface="微軟正黑體" panose="020B0604030504040204" pitchFamily="34" charset="-120"/>
              </a:rPr>
              <a:t>贏棋</a:t>
            </a:r>
          </a:p>
        </p:txBody>
      </p:sp>
      <p:pic>
        <p:nvPicPr>
          <p:cNvPr id="8" name="圖片 7">
            <a:extLst>
              <a:ext uri="{FF2B5EF4-FFF2-40B4-BE49-F238E27FC236}">
                <a16:creationId xmlns:a16="http://schemas.microsoft.com/office/drawing/2014/main" id="{F6C2AC55-1823-63CE-3163-59BDF9A25D34}"/>
              </a:ext>
            </a:extLst>
          </p:cNvPr>
          <p:cNvPicPr>
            <a:picLocks noChangeAspect="1"/>
          </p:cNvPicPr>
          <p:nvPr/>
        </p:nvPicPr>
        <p:blipFill>
          <a:blip r:embed="rId5"/>
          <a:stretch>
            <a:fillRect/>
          </a:stretch>
        </p:blipFill>
        <p:spPr>
          <a:xfrm>
            <a:off x="9103433" y="2946203"/>
            <a:ext cx="1969225" cy="1580611"/>
          </a:xfrm>
          <a:prstGeom prst="rect">
            <a:avLst/>
          </a:prstGeom>
        </p:spPr>
      </p:pic>
      <p:pic>
        <p:nvPicPr>
          <p:cNvPr id="10" name="Picture 2">
            <a:extLst>
              <a:ext uri="{FF2B5EF4-FFF2-40B4-BE49-F238E27FC236}">
                <a16:creationId xmlns:a16="http://schemas.microsoft.com/office/drawing/2014/main" id="{02649639-4D9A-3263-0641-807894EC03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1528" y="2038359"/>
            <a:ext cx="1172381" cy="1172381"/>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線單箭頭接點 11">
            <a:extLst>
              <a:ext uri="{FF2B5EF4-FFF2-40B4-BE49-F238E27FC236}">
                <a16:creationId xmlns:a16="http://schemas.microsoft.com/office/drawing/2014/main" id="{DA0CDF0E-3AAA-83D3-3F3F-6F5BE98CDAA4}"/>
              </a:ext>
            </a:extLst>
          </p:cNvPr>
          <p:cNvCxnSpPr>
            <a:cxnSpLocks/>
          </p:cNvCxnSpPr>
          <p:nvPr/>
        </p:nvCxnSpPr>
        <p:spPr>
          <a:xfrm flipV="1">
            <a:off x="2448572" y="4188732"/>
            <a:ext cx="602119" cy="390616"/>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F19AB705-D0A7-8DBE-4CA1-9AF3255BA733}"/>
              </a:ext>
            </a:extLst>
          </p:cNvPr>
          <p:cNvSpPr txBox="1"/>
          <p:nvPr/>
        </p:nvSpPr>
        <p:spPr>
          <a:xfrm>
            <a:off x="821361" y="4657742"/>
            <a:ext cx="2705975" cy="830997"/>
          </a:xfrm>
          <a:prstGeom prst="rect">
            <a:avLst/>
          </a:prstGeom>
          <a:noFill/>
        </p:spPr>
        <p:txBody>
          <a:bodyPr wrap="square" rtlCol="0">
            <a:spAutoFit/>
          </a:bodyPr>
          <a:lstStyle/>
          <a:p>
            <a:r>
              <a:rPr lang="en-US" altLang="zh-TW" sz="2400" dirty="0"/>
              <a:t>RL:</a:t>
            </a:r>
            <a:r>
              <a:rPr lang="zh-TW" altLang="en-US" sz="2400" dirty="0"/>
              <a:t> </a:t>
            </a:r>
            <a:r>
              <a:rPr lang="en-US" altLang="zh-TW" sz="2400" dirty="0"/>
              <a:t>Learn to Maximize Reward </a:t>
            </a:r>
            <a:endParaRPr lang="zh-TW" altLang="en-US" sz="2400" dirty="0"/>
          </a:p>
        </p:txBody>
      </p:sp>
      <p:cxnSp>
        <p:nvCxnSpPr>
          <p:cNvPr id="23" name="直線接點 22">
            <a:extLst>
              <a:ext uri="{FF2B5EF4-FFF2-40B4-BE49-F238E27FC236}">
                <a16:creationId xmlns:a16="http://schemas.microsoft.com/office/drawing/2014/main" id="{DFEE9D05-C212-1136-13D0-BBCF1A1B6566}"/>
              </a:ext>
            </a:extLst>
          </p:cNvPr>
          <p:cNvCxnSpPr>
            <a:cxnSpLocks/>
          </p:cNvCxnSpPr>
          <p:nvPr/>
        </p:nvCxnSpPr>
        <p:spPr>
          <a:xfrm flipH="1">
            <a:off x="4490044" y="3736508"/>
            <a:ext cx="3663356" cy="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9BE5E803-1765-CCE7-776C-ECA0B5749C9B}"/>
              </a:ext>
            </a:extLst>
          </p:cNvPr>
          <p:cNvSpPr txBox="1"/>
          <p:nvPr/>
        </p:nvSpPr>
        <p:spPr>
          <a:xfrm>
            <a:off x="5149757" y="3784787"/>
            <a:ext cx="1971040" cy="461665"/>
          </a:xfrm>
          <a:prstGeom prst="rect">
            <a:avLst/>
          </a:prstGeom>
          <a:noFill/>
        </p:spPr>
        <p:txBody>
          <a:bodyPr wrap="square" rtlCol="0">
            <a:spAutoFit/>
          </a:bodyPr>
          <a:lstStyle/>
          <a:p>
            <a:pPr algn="ctr"/>
            <a:r>
              <a:rPr lang="en-US" altLang="zh-TW" sz="2400" dirty="0"/>
              <a:t>Reward</a:t>
            </a:r>
            <a:endParaRPr lang="zh-TW" altLang="en-US" sz="2400" dirty="0"/>
          </a:p>
        </p:txBody>
      </p:sp>
      <p:sp>
        <p:nvSpPr>
          <p:cNvPr id="17" name="文字方塊 16">
            <a:extLst>
              <a:ext uri="{FF2B5EF4-FFF2-40B4-BE49-F238E27FC236}">
                <a16:creationId xmlns:a16="http://schemas.microsoft.com/office/drawing/2014/main" id="{953CFEF5-E5C3-7F9A-CBDB-4533AFCE2528}"/>
              </a:ext>
            </a:extLst>
          </p:cNvPr>
          <p:cNvSpPr txBox="1"/>
          <p:nvPr/>
        </p:nvSpPr>
        <p:spPr>
          <a:xfrm>
            <a:off x="8305800" y="146983"/>
            <a:ext cx="6096000" cy="461665"/>
          </a:xfrm>
          <a:prstGeom prst="rect">
            <a:avLst/>
          </a:prstGeom>
          <a:noFill/>
        </p:spPr>
        <p:txBody>
          <a:bodyPr wrap="square">
            <a:spAutoFit/>
          </a:bodyPr>
          <a:lstStyle/>
          <a:p>
            <a:r>
              <a:rPr lang="en-US" altLang="zh-TW" sz="2400" dirty="0"/>
              <a:t>(RL: Reinforcement Learning) </a:t>
            </a:r>
            <a:endParaRPr lang="zh-TW" altLang="en-US" sz="2400" dirty="0"/>
          </a:p>
        </p:txBody>
      </p:sp>
      <p:sp>
        <p:nvSpPr>
          <p:cNvPr id="19" name="文字方塊 18">
            <a:extLst>
              <a:ext uri="{FF2B5EF4-FFF2-40B4-BE49-F238E27FC236}">
                <a16:creationId xmlns:a16="http://schemas.microsoft.com/office/drawing/2014/main" id="{DB24C87B-DCBC-9388-7F34-929A031FA3EE}"/>
              </a:ext>
            </a:extLst>
          </p:cNvPr>
          <p:cNvSpPr txBox="1"/>
          <p:nvPr/>
        </p:nvSpPr>
        <p:spPr>
          <a:xfrm>
            <a:off x="4896485" y="4869804"/>
            <a:ext cx="2724150" cy="461665"/>
          </a:xfrm>
          <a:prstGeom prst="rect">
            <a:avLst/>
          </a:prstGeom>
          <a:noFill/>
        </p:spPr>
        <p:txBody>
          <a:bodyPr wrap="square" rtlCol="0">
            <a:spAutoFit/>
          </a:bodyPr>
          <a:lstStyle/>
          <a:p>
            <a:pPr algn="ctr"/>
            <a:r>
              <a:rPr lang="en-US" altLang="zh-TW" sz="2400" dirty="0"/>
              <a:t>“5-5”</a:t>
            </a:r>
            <a:endParaRPr lang="zh-TW" altLang="en-US" sz="2400" dirty="0"/>
          </a:p>
        </p:txBody>
      </p:sp>
      <p:sp>
        <p:nvSpPr>
          <p:cNvPr id="25" name="文字方塊 24">
            <a:extLst>
              <a:ext uri="{FF2B5EF4-FFF2-40B4-BE49-F238E27FC236}">
                <a16:creationId xmlns:a16="http://schemas.microsoft.com/office/drawing/2014/main" id="{51A67F78-B5B6-D113-7ECB-7070EEE9861C}"/>
              </a:ext>
            </a:extLst>
          </p:cNvPr>
          <p:cNvSpPr txBox="1"/>
          <p:nvPr/>
        </p:nvSpPr>
        <p:spPr>
          <a:xfrm>
            <a:off x="1229902" y="5976022"/>
            <a:ext cx="9810749"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侷限：需要為了每一個任務以 </a:t>
            </a:r>
            <a:r>
              <a:rPr lang="en-US" altLang="zh-TW" sz="2400" dirty="0">
                <a:latin typeface="微軟正黑體" panose="020B0604030504040204" pitchFamily="34" charset="-120"/>
                <a:ea typeface="微軟正黑體" panose="020B0604030504040204" pitchFamily="34" charset="-120"/>
              </a:rPr>
              <a:t>RL</a:t>
            </a:r>
            <a:r>
              <a:rPr lang="zh-TW" altLang="en-US" sz="2400" dirty="0">
                <a:latin typeface="微軟正黑體" panose="020B0604030504040204" pitchFamily="34" charset="-120"/>
                <a:ea typeface="微軟正黑體" panose="020B0604030504040204" pitchFamily="34" charset="-120"/>
              </a:rPr>
              <a:t> 訓練模型</a:t>
            </a:r>
          </a:p>
        </p:txBody>
      </p:sp>
      <p:sp>
        <p:nvSpPr>
          <p:cNvPr id="6" name="文字方塊 5">
            <a:extLst>
              <a:ext uri="{FF2B5EF4-FFF2-40B4-BE49-F238E27FC236}">
                <a16:creationId xmlns:a16="http://schemas.microsoft.com/office/drawing/2014/main" id="{F07B3135-DEE4-1621-B496-1AED046B4F08}"/>
              </a:ext>
            </a:extLst>
          </p:cNvPr>
          <p:cNvSpPr txBox="1"/>
          <p:nvPr/>
        </p:nvSpPr>
        <p:spPr>
          <a:xfrm>
            <a:off x="5245674" y="1499460"/>
            <a:ext cx="1971040" cy="461665"/>
          </a:xfrm>
          <a:prstGeom prst="rect">
            <a:avLst/>
          </a:prstGeom>
          <a:noFill/>
        </p:spPr>
        <p:txBody>
          <a:bodyPr wrap="square" rtlCol="0">
            <a:spAutoFit/>
          </a:bodyPr>
          <a:lstStyle/>
          <a:p>
            <a:pPr algn="ctr"/>
            <a:r>
              <a:rPr lang="en-US" altLang="zh-TW" sz="2400" dirty="0"/>
              <a:t>Observation</a:t>
            </a:r>
            <a:endParaRPr lang="zh-TW" altLang="en-US" sz="2400" dirty="0"/>
          </a:p>
        </p:txBody>
      </p:sp>
      <p:cxnSp>
        <p:nvCxnSpPr>
          <p:cNvPr id="9" name="直線接點 8">
            <a:extLst>
              <a:ext uri="{FF2B5EF4-FFF2-40B4-BE49-F238E27FC236}">
                <a16:creationId xmlns:a16="http://schemas.microsoft.com/office/drawing/2014/main" id="{EB8FA962-A7C4-69D6-04BC-1DCB14199661}"/>
              </a:ext>
            </a:extLst>
          </p:cNvPr>
          <p:cNvCxnSpPr>
            <a:cxnSpLocks/>
          </p:cNvCxnSpPr>
          <p:nvPr/>
        </p:nvCxnSpPr>
        <p:spPr>
          <a:xfrm flipH="1">
            <a:off x="7121464" y="1757363"/>
            <a:ext cx="1754485" cy="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67755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7" grpId="0"/>
      <p:bldP spid="2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24D6C-C3BF-3E98-B223-59A00F500007}"/>
            </a:ext>
          </a:extLst>
        </p:cNvPr>
        <p:cNvGrpSpPr/>
        <p:nvPr/>
      </p:nvGrpSpPr>
      <p:grpSpPr>
        <a:xfrm>
          <a:off x="0" y="0"/>
          <a:ext cx="0" cy="0"/>
          <a:chOff x="0" y="0"/>
          <a:chExt cx="0" cy="0"/>
        </a:xfrm>
      </p:grpSpPr>
      <p:sp>
        <p:nvSpPr>
          <p:cNvPr id="38" name="矩形: 圓角 37">
            <a:extLst>
              <a:ext uri="{FF2B5EF4-FFF2-40B4-BE49-F238E27FC236}">
                <a16:creationId xmlns:a16="http://schemas.microsoft.com/office/drawing/2014/main" id="{37FBE6BE-4BD6-7BAF-A638-9191EB533D83}"/>
              </a:ext>
            </a:extLst>
          </p:cNvPr>
          <p:cNvSpPr/>
          <p:nvPr/>
        </p:nvSpPr>
        <p:spPr>
          <a:xfrm>
            <a:off x="6796413" y="4166382"/>
            <a:ext cx="3060824" cy="365465"/>
          </a:xfrm>
          <a:prstGeom prst="roundRect">
            <a:avLst/>
          </a:prstGeom>
          <a:solidFill>
            <a:schemeClr val="accent5">
              <a:lumMod val="20000"/>
              <a:lumOff val="80000"/>
            </a:schemeClr>
          </a:solidFill>
          <a:ln w="19050">
            <a:noFill/>
            <a:prstDash val="sysDo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400" dirty="0">
              <a:latin typeface="微軟正黑體" panose="020B0604030504040204" pitchFamily="34" charset="-120"/>
              <a:ea typeface="微軟正黑體" panose="020B0604030504040204" pitchFamily="34" charset="-120"/>
            </a:endParaRPr>
          </a:p>
        </p:txBody>
      </p:sp>
      <p:sp>
        <p:nvSpPr>
          <p:cNvPr id="37" name="矩形: 圓角 36">
            <a:extLst>
              <a:ext uri="{FF2B5EF4-FFF2-40B4-BE49-F238E27FC236}">
                <a16:creationId xmlns:a16="http://schemas.microsoft.com/office/drawing/2014/main" id="{C2971EEC-D9CE-8ABD-78A0-B8FB1604CB26}"/>
              </a:ext>
            </a:extLst>
          </p:cNvPr>
          <p:cNvSpPr/>
          <p:nvPr/>
        </p:nvSpPr>
        <p:spPr>
          <a:xfrm>
            <a:off x="1618880" y="4176513"/>
            <a:ext cx="5155433" cy="365465"/>
          </a:xfrm>
          <a:prstGeom prst="roundRect">
            <a:avLst/>
          </a:prstGeom>
          <a:solidFill>
            <a:schemeClr val="accent5">
              <a:lumMod val="20000"/>
              <a:lumOff val="80000"/>
            </a:schemeClr>
          </a:solidFill>
          <a:ln w="19050">
            <a:noFill/>
            <a:prstDash val="sysDo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400" dirty="0">
              <a:latin typeface="微軟正黑體" panose="020B0604030504040204" pitchFamily="34" charset="-120"/>
              <a:ea typeface="微軟正黑體" panose="020B0604030504040204" pitchFamily="34" charset="-120"/>
            </a:endParaRPr>
          </a:p>
        </p:txBody>
      </p:sp>
      <p:sp>
        <p:nvSpPr>
          <p:cNvPr id="2" name="標題 1">
            <a:extLst>
              <a:ext uri="{FF2B5EF4-FFF2-40B4-BE49-F238E27FC236}">
                <a16:creationId xmlns:a16="http://schemas.microsoft.com/office/drawing/2014/main" id="{3066A376-E662-CD36-9A06-C09BE92F62FE}"/>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如何使用工具</a:t>
            </a:r>
            <a:endParaRPr lang="zh-TW" altLang="en-US" dirty="0"/>
          </a:p>
        </p:txBody>
      </p:sp>
      <p:sp>
        <p:nvSpPr>
          <p:cNvPr id="7" name="矩形: 圓角 6">
            <a:extLst>
              <a:ext uri="{FF2B5EF4-FFF2-40B4-BE49-F238E27FC236}">
                <a16:creationId xmlns:a16="http://schemas.microsoft.com/office/drawing/2014/main" id="{E5FD97BE-6204-D20E-6E43-8337258D8331}"/>
              </a:ext>
            </a:extLst>
          </p:cNvPr>
          <p:cNvSpPr/>
          <p:nvPr/>
        </p:nvSpPr>
        <p:spPr>
          <a:xfrm>
            <a:off x="4943475" y="2841797"/>
            <a:ext cx="1228725" cy="918462"/>
          </a:xfrm>
          <a:prstGeom prst="round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zh-TW" altLang="en-US" sz="2400" dirty="0">
                <a:latin typeface="微軟正黑體" panose="020B0604030504040204" pitchFamily="34" charset="-120"/>
                <a:ea typeface="微軟正黑體" panose="020B0604030504040204" pitchFamily="34" charset="-120"/>
              </a:rPr>
              <a:t>語言</a:t>
            </a:r>
            <a:endParaRPr lang="en-US" altLang="zh-TW" sz="2400" dirty="0">
              <a:latin typeface="微軟正黑體" panose="020B0604030504040204" pitchFamily="34" charset="-120"/>
              <a:ea typeface="微軟正黑體" panose="020B0604030504040204" pitchFamily="34" charset="-120"/>
            </a:endParaRPr>
          </a:p>
          <a:p>
            <a:pPr algn="ctr"/>
            <a:r>
              <a:rPr lang="zh-TW" altLang="en-US" sz="2400" dirty="0">
                <a:latin typeface="微軟正黑體" panose="020B0604030504040204" pitchFamily="34" charset="-120"/>
                <a:ea typeface="微軟正黑體" panose="020B0604030504040204" pitchFamily="34" charset="-120"/>
              </a:rPr>
              <a:t>模型</a:t>
            </a:r>
          </a:p>
        </p:txBody>
      </p:sp>
      <p:sp>
        <p:nvSpPr>
          <p:cNvPr id="11" name="文字方塊 10">
            <a:extLst>
              <a:ext uri="{FF2B5EF4-FFF2-40B4-BE49-F238E27FC236}">
                <a16:creationId xmlns:a16="http://schemas.microsoft.com/office/drawing/2014/main" id="{AF056717-55DB-E187-1856-4270E388436A}"/>
              </a:ext>
            </a:extLst>
          </p:cNvPr>
          <p:cNvSpPr txBox="1"/>
          <p:nvPr/>
        </p:nvSpPr>
        <p:spPr>
          <a:xfrm>
            <a:off x="1485900" y="1969012"/>
            <a:ext cx="7677150" cy="369332"/>
          </a:xfrm>
          <a:prstGeom prst="rect">
            <a:avLst/>
          </a:prstGeom>
          <a:noFill/>
        </p:spPr>
        <p:txBody>
          <a:bodyPr wrap="square">
            <a:spAutoFit/>
          </a:bodyPr>
          <a:lstStyle/>
          <a:p>
            <a:r>
              <a:rPr lang="en-US" altLang="zh-TW" dirty="0"/>
              <a:t>2025 </a:t>
            </a:r>
            <a:r>
              <a:rPr lang="zh-TW" altLang="en-US" dirty="0"/>
              <a:t>年 </a:t>
            </a:r>
            <a:r>
              <a:rPr lang="en-US" altLang="zh-TW" dirty="0"/>
              <a:t>3 </a:t>
            </a:r>
            <a:r>
              <a:rPr lang="zh-TW" altLang="en-US" dirty="0"/>
              <a:t>月 </a:t>
            </a:r>
            <a:r>
              <a:rPr lang="en-US" altLang="zh-TW" dirty="0"/>
              <a:t>10 </a:t>
            </a:r>
            <a:r>
              <a:rPr lang="zh-TW" altLang="en-US" dirty="0"/>
              <a:t>日那天下午 </a:t>
            </a:r>
            <a:r>
              <a:rPr lang="en-US" altLang="zh-TW" dirty="0"/>
              <a:t>2:00 </a:t>
            </a:r>
            <a:r>
              <a:rPr lang="zh-TW" altLang="en-US" dirty="0"/>
              <a:t>，高雄氣溫如何</a:t>
            </a:r>
          </a:p>
        </p:txBody>
      </p:sp>
      <p:sp>
        <p:nvSpPr>
          <p:cNvPr id="13" name="文字方塊 12">
            <a:extLst>
              <a:ext uri="{FF2B5EF4-FFF2-40B4-BE49-F238E27FC236}">
                <a16:creationId xmlns:a16="http://schemas.microsoft.com/office/drawing/2014/main" id="{79487B0C-45E0-B2D7-1320-CBBE5596CB58}"/>
              </a:ext>
            </a:extLst>
          </p:cNvPr>
          <p:cNvSpPr txBox="1"/>
          <p:nvPr/>
        </p:nvSpPr>
        <p:spPr>
          <a:xfrm>
            <a:off x="1695450" y="4142343"/>
            <a:ext cx="6096000" cy="369332"/>
          </a:xfrm>
          <a:prstGeom prst="rect">
            <a:avLst/>
          </a:prstGeom>
          <a:noFill/>
        </p:spPr>
        <p:txBody>
          <a:bodyPr wrap="square">
            <a:spAutoFit/>
          </a:bodyPr>
          <a:lstStyle/>
          <a:p>
            <a:r>
              <a:rPr lang="en-US" altLang="zh-TW" dirty="0"/>
              <a:t>&lt;tool&gt;Temperature('</a:t>
            </a:r>
            <a:r>
              <a:rPr lang="zh-TW" altLang="en-US" dirty="0"/>
              <a:t>高雄</a:t>
            </a:r>
            <a:r>
              <a:rPr lang="en-US" altLang="zh-TW" dirty="0"/>
              <a:t>', '2025.03.10 14:00')&lt;/tool&gt;</a:t>
            </a:r>
          </a:p>
        </p:txBody>
      </p:sp>
      <p:cxnSp>
        <p:nvCxnSpPr>
          <p:cNvPr id="15" name="直線單箭頭接點 14">
            <a:extLst>
              <a:ext uri="{FF2B5EF4-FFF2-40B4-BE49-F238E27FC236}">
                <a16:creationId xmlns:a16="http://schemas.microsoft.com/office/drawing/2014/main" id="{D840A760-8CE3-8AE1-4C37-D958DEC4FF89}"/>
              </a:ext>
            </a:extLst>
          </p:cNvPr>
          <p:cNvCxnSpPr>
            <a:cxnSpLocks/>
            <a:stCxn id="7" idx="2"/>
          </p:cNvCxnSpPr>
          <p:nvPr/>
        </p:nvCxnSpPr>
        <p:spPr>
          <a:xfrm flipH="1">
            <a:off x="5557837" y="3760259"/>
            <a:ext cx="1" cy="3839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74CB6BB9-D196-3569-6A15-D0FFE12F979B}"/>
              </a:ext>
            </a:extLst>
          </p:cNvPr>
          <p:cNvCxnSpPr/>
          <p:nvPr/>
        </p:nvCxnSpPr>
        <p:spPr>
          <a:xfrm flipH="1">
            <a:off x="5567361" y="2410790"/>
            <a:ext cx="1" cy="3839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字方塊 20">
            <a:extLst>
              <a:ext uri="{FF2B5EF4-FFF2-40B4-BE49-F238E27FC236}">
                <a16:creationId xmlns:a16="http://schemas.microsoft.com/office/drawing/2014/main" id="{08CC815D-8E7E-C9CC-A4BC-CD89D354BD4D}"/>
              </a:ext>
            </a:extLst>
          </p:cNvPr>
          <p:cNvSpPr txBox="1"/>
          <p:nvPr/>
        </p:nvSpPr>
        <p:spPr>
          <a:xfrm>
            <a:off x="6624640" y="1930912"/>
            <a:ext cx="2218874" cy="461665"/>
          </a:xfrm>
          <a:prstGeom prst="rect">
            <a:avLst/>
          </a:prstGeom>
          <a:noFill/>
        </p:spPr>
        <p:txBody>
          <a:bodyPr wrap="square" rtlCol="0">
            <a:spAutoFit/>
          </a:bodyPr>
          <a:lstStyle/>
          <a:p>
            <a:r>
              <a:rPr lang="en-US" altLang="zh-TW" sz="2400" b="1" dirty="0">
                <a:solidFill>
                  <a:srgbClr val="0000FF"/>
                </a:solidFill>
                <a:latin typeface="微軟正黑體" panose="020B0604030504040204" pitchFamily="34" charset="-120"/>
                <a:ea typeface="微軟正黑體" panose="020B0604030504040204" pitchFamily="34" charset="-120"/>
              </a:rPr>
              <a:t>User Prompt</a:t>
            </a:r>
            <a:endParaRPr lang="zh-TW" altLang="en-US" sz="2400" b="1" dirty="0">
              <a:solidFill>
                <a:srgbClr val="0000FF"/>
              </a:solidFill>
              <a:latin typeface="微軟正黑體" panose="020B0604030504040204" pitchFamily="34" charset="-120"/>
              <a:ea typeface="微軟正黑體" panose="020B0604030504040204" pitchFamily="34" charset="-120"/>
            </a:endParaRPr>
          </a:p>
        </p:txBody>
      </p:sp>
      <p:sp>
        <p:nvSpPr>
          <p:cNvPr id="22" name="文字方塊 21">
            <a:extLst>
              <a:ext uri="{FF2B5EF4-FFF2-40B4-BE49-F238E27FC236}">
                <a16:creationId xmlns:a16="http://schemas.microsoft.com/office/drawing/2014/main" id="{D188C6BD-955D-0092-D68E-FE61B8F86F57}"/>
              </a:ext>
            </a:extLst>
          </p:cNvPr>
          <p:cNvSpPr txBox="1"/>
          <p:nvPr/>
        </p:nvSpPr>
        <p:spPr>
          <a:xfrm>
            <a:off x="6624640" y="1371337"/>
            <a:ext cx="2835731" cy="461665"/>
          </a:xfrm>
          <a:prstGeom prst="rect">
            <a:avLst/>
          </a:prstGeom>
          <a:noFill/>
        </p:spPr>
        <p:txBody>
          <a:bodyPr wrap="square" rtlCol="0">
            <a:spAutoFit/>
          </a:bodyPr>
          <a:lstStyle/>
          <a:p>
            <a:r>
              <a:rPr lang="en-US" altLang="zh-TW" sz="2400" b="1" dirty="0">
                <a:solidFill>
                  <a:srgbClr val="0000FF"/>
                </a:solidFill>
                <a:latin typeface="微軟正黑體" panose="020B0604030504040204" pitchFamily="34" charset="-120"/>
                <a:ea typeface="微軟正黑體" panose="020B0604030504040204" pitchFamily="34" charset="-120"/>
              </a:rPr>
              <a:t>System Prompt</a:t>
            </a:r>
            <a:endParaRPr lang="zh-TW" altLang="en-US" sz="2400" b="1" dirty="0">
              <a:solidFill>
                <a:srgbClr val="0000FF"/>
              </a:solidFill>
              <a:latin typeface="微軟正黑體" panose="020B0604030504040204" pitchFamily="34" charset="-120"/>
              <a:ea typeface="微軟正黑體" panose="020B0604030504040204" pitchFamily="34" charset="-120"/>
            </a:endParaRPr>
          </a:p>
        </p:txBody>
      </p:sp>
      <p:sp>
        <p:nvSpPr>
          <p:cNvPr id="25" name="矩形: 圓角 24">
            <a:extLst>
              <a:ext uri="{FF2B5EF4-FFF2-40B4-BE49-F238E27FC236}">
                <a16:creationId xmlns:a16="http://schemas.microsoft.com/office/drawing/2014/main" id="{CD85762E-1792-19CE-E50C-8F4070AC5EBB}"/>
              </a:ext>
            </a:extLst>
          </p:cNvPr>
          <p:cNvSpPr/>
          <p:nvPr/>
        </p:nvSpPr>
        <p:spPr>
          <a:xfrm>
            <a:off x="1333499" y="1970015"/>
            <a:ext cx="5295891" cy="393729"/>
          </a:xfrm>
          <a:prstGeom prst="roundRect">
            <a:avLst>
              <a:gd name="adj" fmla="val 10097"/>
            </a:avLst>
          </a:prstGeom>
          <a:noFill/>
          <a:ln w="38100">
            <a:solidFill>
              <a:srgbClr val="0000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圓角 25">
            <a:extLst>
              <a:ext uri="{FF2B5EF4-FFF2-40B4-BE49-F238E27FC236}">
                <a16:creationId xmlns:a16="http://schemas.microsoft.com/office/drawing/2014/main" id="{DD16A9E2-6E2C-5DF2-A3FB-DBDD24C1D150}"/>
              </a:ext>
            </a:extLst>
          </p:cNvPr>
          <p:cNvSpPr/>
          <p:nvPr/>
        </p:nvSpPr>
        <p:spPr>
          <a:xfrm>
            <a:off x="1333501" y="1371337"/>
            <a:ext cx="5291140" cy="461665"/>
          </a:xfrm>
          <a:prstGeom prst="roundRect">
            <a:avLst>
              <a:gd name="adj" fmla="val 4705"/>
            </a:avLst>
          </a:prstGeom>
          <a:noFill/>
          <a:ln w="38100">
            <a:solidFill>
              <a:srgbClr val="0000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FFD894B2-CCB5-FFC6-FF8C-71137BBB3255}"/>
              </a:ext>
            </a:extLst>
          </p:cNvPr>
          <p:cNvSpPr txBox="1"/>
          <p:nvPr/>
        </p:nvSpPr>
        <p:spPr>
          <a:xfrm>
            <a:off x="1490435" y="1405538"/>
            <a:ext cx="5011965" cy="369332"/>
          </a:xfrm>
          <a:prstGeom prst="rect">
            <a:avLst/>
          </a:prstGeom>
          <a:noFill/>
        </p:spPr>
        <p:txBody>
          <a:bodyPr wrap="square">
            <a:spAutoFit/>
          </a:bodyPr>
          <a:lstStyle/>
          <a:p>
            <a:r>
              <a:rPr lang="zh-TW" altLang="en-US" dirty="0"/>
              <a:t>工具使用方式 </a:t>
            </a:r>
            <a:r>
              <a:rPr lang="en-US" altLang="zh-TW" dirty="0"/>
              <a:t>……</a:t>
            </a:r>
            <a:endParaRPr lang="zh-TW" altLang="en-US" dirty="0"/>
          </a:p>
        </p:txBody>
      </p:sp>
      <p:sp>
        <p:nvSpPr>
          <p:cNvPr id="4" name="文字方塊 3">
            <a:extLst>
              <a:ext uri="{FF2B5EF4-FFF2-40B4-BE49-F238E27FC236}">
                <a16:creationId xmlns:a16="http://schemas.microsoft.com/office/drawing/2014/main" id="{3EC89E47-34C9-8BCF-5951-39CF85C5590A}"/>
              </a:ext>
            </a:extLst>
          </p:cNvPr>
          <p:cNvSpPr txBox="1"/>
          <p:nvPr/>
        </p:nvSpPr>
        <p:spPr>
          <a:xfrm>
            <a:off x="6774321" y="4150325"/>
            <a:ext cx="3245977" cy="369332"/>
          </a:xfrm>
          <a:prstGeom prst="rect">
            <a:avLst/>
          </a:prstGeom>
          <a:noFill/>
        </p:spPr>
        <p:txBody>
          <a:bodyPr wrap="square">
            <a:spAutoFit/>
          </a:bodyPr>
          <a:lstStyle/>
          <a:p>
            <a:r>
              <a:rPr lang="en-US" altLang="zh-TW" dirty="0"/>
              <a:t>&lt;output&gt;</a:t>
            </a:r>
            <a:r>
              <a:rPr lang="zh-TW" altLang="en-US" dirty="0"/>
              <a:t>攝氏 </a:t>
            </a:r>
            <a:r>
              <a:rPr lang="en-US" altLang="zh-TW" dirty="0"/>
              <a:t>32 </a:t>
            </a:r>
            <a:r>
              <a:rPr lang="zh-TW" altLang="en-US" dirty="0"/>
              <a:t>度</a:t>
            </a:r>
            <a:r>
              <a:rPr lang="en-US" altLang="zh-TW" dirty="0"/>
              <a:t>&lt;/output&gt;</a:t>
            </a:r>
          </a:p>
        </p:txBody>
      </p:sp>
      <p:sp>
        <p:nvSpPr>
          <p:cNvPr id="5" name="文字方塊 4">
            <a:extLst>
              <a:ext uri="{FF2B5EF4-FFF2-40B4-BE49-F238E27FC236}">
                <a16:creationId xmlns:a16="http://schemas.microsoft.com/office/drawing/2014/main" id="{C8812B25-1C52-B8DB-8CC9-811B560E98DB}"/>
              </a:ext>
            </a:extLst>
          </p:cNvPr>
          <p:cNvSpPr txBox="1"/>
          <p:nvPr/>
        </p:nvSpPr>
        <p:spPr>
          <a:xfrm>
            <a:off x="646680" y="3631480"/>
            <a:ext cx="2659743"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不需要呈現給使用者看</a:t>
            </a:r>
          </a:p>
        </p:txBody>
      </p:sp>
      <p:sp>
        <p:nvSpPr>
          <p:cNvPr id="8" name="文字方塊 7">
            <a:extLst>
              <a:ext uri="{FF2B5EF4-FFF2-40B4-BE49-F238E27FC236}">
                <a16:creationId xmlns:a16="http://schemas.microsoft.com/office/drawing/2014/main" id="{592F18D4-31C4-EE3B-7F8D-7F7C3C3752D1}"/>
              </a:ext>
            </a:extLst>
          </p:cNvPr>
          <p:cNvSpPr txBox="1"/>
          <p:nvPr/>
        </p:nvSpPr>
        <p:spPr>
          <a:xfrm>
            <a:off x="1199924" y="5065470"/>
            <a:ext cx="1796144" cy="646331"/>
          </a:xfrm>
          <a:prstGeom prst="rect">
            <a:avLst/>
          </a:prstGeom>
          <a:noFill/>
        </p:spPr>
        <p:txBody>
          <a:bodyPr wrap="square" rtlCol="0">
            <a:spAutoFit/>
          </a:bodyPr>
          <a:lstStyle/>
          <a:p>
            <a:pPr algn="r"/>
            <a:r>
              <a:rPr lang="en-US" altLang="zh-TW" dirty="0">
                <a:latin typeface="微軟正黑體" panose="020B0604030504040204" pitchFamily="34" charset="-120"/>
                <a:ea typeface="微軟正黑體" panose="020B0604030504040204" pitchFamily="34" charset="-120"/>
              </a:rPr>
              <a:t>Agent </a:t>
            </a:r>
            <a:r>
              <a:rPr lang="zh-TW" altLang="en-US" dirty="0">
                <a:latin typeface="微軟正黑體" panose="020B0604030504040204" pitchFamily="34" charset="-120"/>
                <a:ea typeface="微軟正黑體" panose="020B0604030504040204" pitchFamily="34" charset="-120"/>
              </a:rPr>
              <a:t>開發者</a:t>
            </a:r>
            <a:endParaRPr lang="en-US" altLang="zh-TW" dirty="0">
              <a:latin typeface="微軟正黑體" panose="020B0604030504040204" pitchFamily="34" charset="-120"/>
              <a:ea typeface="微軟正黑體" panose="020B0604030504040204" pitchFamily="34" charset="-120"/>
            </a:endParaRPr>
          </a:p>
          <a:p>
            <a:pPr algn="r"/>
            <a:r>
              <a:rPr lang="zh-TW" altLang="en-US" dirty="0">
                <a:latin typeface="微軟正黑體" panose="020B0604030504040204" pitchFamily="34" charset="-120"/>
                <a:ea typeface="微軟正黑體" panose="020B0604030504040204" pitchFamily="34" charset="-120"/>
              </a:rPr>
              <a:t>先設定好的流程</a:t>
            </a:r>
          </a:p>
        </p:txBody>
      </p:sp>
      <p:sp>
        <p:nvSpPr>
          <p:cNvPr id="10" name="矩形: 圓角 9">
            <a:extLst>
              <a:ext uri="{FF2B5EF4-FFF2-40B4-BE49-F238E27FC236}">
                <a16:creationId xmlns:a16="http://schemas.microsoft.com/office/drawing/2014/main" id="{6D575A5E-A197-F1A2-8853-3D7D2777FA03}"/>
              </a:ext>
            </a:extLst>
          </p:cNvPr>
          <p:cNvSpPr/>
          <p:nvPr/>
        </p:nvSpPr>
        <p:spPr>
          <a:xfrm>
            <a:off x="3083379" y="5136964"/>
            <a:ext cx="2241096" cy="554303"/>
          </a:xfrm>
          <a:prstGeom prst="roundRect">
            <a:avLst/>
          </a:prstGeom>
          <a:solidFill>
            <a:schemeClr val="accent4">
              <a:lumMod val="20000"/>
              <a:lumOff val="80000"/>
            </a:schemeClr>
          </a:solidFill>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latin typeface="微軟正黑體" panose="020B0604030504040204" pitchFamily="34" charset="-120"/>
                <a:ea typeface="微軟正黑體" panose="020B0604030504040204" pitchFamily="34" charset="-120"/>
              </a:rPr>
              <a:t>Temperature</a:t>
            </a:r>
            <a:endParaRPr lang="zh-TW" altLang="en-US" sz="2400" dirty="0">
              <a:latin typeface="微軟正黑體" panose="020B0604030504040204" pitchFamily="34" charset="-120"/>
              <a:ea typeface="微軟正黑體" panose="020B0604030504040204" pitchFamily="34" charset="-120"/>
            </a:endParaRPr>
          </a:p>
        </p:txBody>
      </p:sp>
      <p:cxnSp>
        <p:nvCxnSpPr>
          <p:cNvPr id="12" name="直線單箭頭接點 11">
            <a:extLst>
              <a:ext uri="{FF2B5EF4-FFF2-40B4-BE49-F238E27FC236}">
                <a16:creationId xmlns:a16="http://schemas.microsoft.com/office/drawing/2014/main" id="{A5E6482C-C9E8-BB71-1CF7-3247C02964A5}"/>
              </a:ext>
            </a:extLst>
          </p:cNvPr>
          <p:cNvCxnSpPr>
            <a:cxnSpLocks/>
          </p:cNvCxnSpPr>
          <p:nvPr/>
        </p:nvCxnSpPr>
        <p:spPr>
          <a:xfrm flipH="1">
            <a:off x="4212543" y="4709461"/>
            <a:ext cx="1" cy="3839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右大括弧 13">
            <a:extLst>
              <a:ext uri="{FF2B5EF4-FFF2-40B4-BE49-F238E27FC236}">
                <a16:creationId xmlns:a16="http://schemas.microsoft.com/office/drawing/2014/main" id="{1E4BA707-2332-1965-095F-58154F8CE9F3}"/>
              </a:ext>
            </a:extLst>
          </p:cNvPr>
          <p:cNvSpPr/>
          <p:nvPr/>
        </p:nvSpPr>
        <p:spPr>
          <a:xfrm rot="5400000">
            <a:off x="4078269" y="2732611"/>
            <a:ext cx="274224" cy="3761236"/>
          </a:xfrm>
          <a:prstGeom prst="rightBrace">
            <a:avLst>
              <a:gd name="adj1" fmla="val 39564"/>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7" name="右大括弧 16">
            <a:extLst>
              <a:ext uri="{FF2B5EF4-FFF2-40B4-BE49-F238E27FC236}">
                <a16:creationId xmlns:a16="http://schemas.microsoft.com/office/drawing/2014/main" id="{FD24E73C-A2C5-205A-DE63-A6AC591B18D0}"/>
              </a:ext>
            </a:extLst>
          </p:cNvPr>
          <p:cNvSpPr/>
          <p:nvPr/>
        </p:nvSpPr>
        <p:spPr>
          <a:xfrm rot="5400000">
            <a:off x="8152662" y="4044975"/>
            <a:ext cx="250944" cy="1130760"/>
          </a:xfrm>
          <a:prstGeom prst="rightBrace">
            <a:avLst>
              <a:gd name="adj1" fmla="val 39564"/>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8" name="文字方塊 17">
            <a:extLst>
              <a:ext uri="{FF2B5EF4-FFF2-40B4-BE49-F238E27FC236}">
                <a16:creationId xmlns:a16="http://schemas.microsoft.com/office/drawing/2014/main" id="{BFAD3FCB-7D5C-52E3-7A06-607A59D36DC7}"/>
              </a:ext>
            </a:extLst>
          </p:cNvPr>
          <p:cNvSpPr txBox="1"/>
          <p:nvPr/>
        </p:nvSpPr>
        <p:spPr>
          <a:xfrm>
            <a:off x="7708392" y="3624422"/>
            <a:ext cx="2659743"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不需要呈現給使用者看</a:t>
            </a:r>
          </a:p>
        </p:txBody>
      </p:sp>
      <p:cxnSp>
        <p:nvCxnSpPr>
          <p:cNvPr id="27" name="直線單箭頭接點 26">
            <a:extLst>
              <a:ext uri="{FF2B5EF4-FFF2-40B4-BE49-F238E27FC236}">
                <a16:creationId xmlns:a16="http://schemas.microsoft.com/office/drawing/2014/main" id="{2016F3D4-9869-7510-5AA8-F36E730107FA}"/>
              </a:ext>
            </a:extLst>
          </p:cNvPr>
          <p:cNvCxnSpPr>
            <a:cxnSpLocks/>
          </p:cNvCxnSpPr>
          <p:nvPr/>
        </p:nvCxnSpPr>
        <p:spPr>
          <a:xfrm flipV="1">
            <a:off x="8278133" y="4721313"/>
            <a:ext cx="0" cy="6883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EA0A6F8C-3124-99D3-78D4-DB81FE80E5C4}"/>
              </a:ext>
            </a:extLst>
          </p:cNvPr>
          <p:cNvCxnSpPr>
            <a:cxnSpLocks/>
          </p:cNvCxnSpPr>
          <p:nvPr/>
        </p:nvCxnSpPr>
        <p:spPr>
          <a:xfrm>
            <a:off x="5343524" y="5409628"/>
            <a:ext cx="2934611" cy="1"/>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85A85715-D35A-D7D9-DB3D-3DD499599625}"/>
              </a:ext>
            </a:extLst>
          </p:cNvPr>
          <p:cNvCxnSpPr>
            <a:cxnSpLocks/>
          </p:cNvCxnSpPr>
          <p:nvPr/>
        </p:nvCxnSpPr>
        <p:spPr>
          <a:xfrm flipH="1" flipV="1">
            <a:off x="1753222" y="3956532"/>
            <a:ext cx="322603" cy="253549"/>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2C7EE7CF-B391-C7E7-0DB8-951C6FFF3BFF}"/>
              </a:ext>
            </a:extLst>
          </p:cNvPr>
          <p:cNvCxnSpPr>
            <a:cxnSpLocks/>
          </p:cNvCxnSpPr>
          <p:nvPr/>
        </p:nvCxnSpPr>
        <p:spPr>
          <a:xfrm flipV="1">
            <a:off x="7326256" y="3903677"/>
            <a:ext cx="407821" cy="284027"/>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0" name="文字方塊 39">
            <a:extLst>
              <a:ext uri="{FF2B5EF4-FFF2-40B4-BE49-F238E27FC236}">
                <a16:creationId xmlns:a16="http://schemas.microsoft.com/office/drawing/2014/main" id="{D8BFD54E-840C-73AB-FB7D-BF32FFFFC193}"/>
              </a:ext>
            </a:extLst>
          </p:cNvPr>
          <p:cNvSpPr txBox="1"/>
          <p:nvPr/>
        </p:nvSpPr>
        <p:spPr>
          <a:xfrm>
            <a:off x="3726313" y="6023582"/>
            <a:ext cx="6096000" cy="369332"/>
          </a:xfrm>
          <a:prstGeom prst="rect">
            <a:avLst/>
          </a:prstGeom>
          <a:noFill/>
        </p:spPr>
        <p:txBody>
          <a:bodyPr wrap="square">
            <a:spAutoFit/>
          </a:bodyPr>
          <a:lstStyle/>
          <a:p>
            <a:r>
              <a:rPr lang="en-US" altLang="zh-TW" dirty="0"/>
              <a:t>2025 </a:t>
            </a:r>
            <a:r>
              <a:rPr lang="zh-TW" altLang="en-US" dirty="0"/>
              <a:t>年 </a:t>
            </a:r>
            <a:r>
              <a:rPr lang="en-US" altLang="zh-TW" dirty="0"/>
              <a:t>3 </a:t>
            </a:r>
            <a:r>
              <a:rPr lang="zh-TW" altLang="en-US" dirty="0"/>
              <a:t>月 </a:t>
            </a:r>
            <a:r>
              <a:rPr lang="en-US" altLang="zh-TW" dirty="0"/>
              <a:t>10 </a:t>
            </a:r>
            <a:r>
              <a:rPr lang="zh-TW" altLang="en-US" dirty="0"/>
              <a:t>日下午 </a:t>
            </a:r>
            <a:r>
              <a:rPr lang="en-US" altLang="zh-TW" dirty="0"/>
              <a:t>2:00</a:t>
            </a:r>
            <a:r>
              <a:rPr lang="zh-TW" altLang="en-US" dirty="0"/>
              <a:t>，高雄的氣溫為攝氏</a:t>
            </a:r>
            <a:r>
              <a:rPr lang="en-US" altLang="zh-TW" dirty="0"/>
              <a:t>32</a:t>
            </a:r>
            <a:r>
              <a:rPr lang="zh-TW" altLang="en-US" dirty="0"/>
              <a:t>度。</a:t>
            </a:r>
          </a:p>
        </p:txBody>
      </p:sp>
      <p:sp>
        <p:nvSpPr>
          <p:cNvPr id="41" name="文字方塊 40">
            <a:extLst>
              <a:ext uri="{FF2B5EF4-FFF2-40B4-BE49-F238E27FC236}">
                <a16:creationId xmlns:a16="http://schemas.microsoft.com/office/drawing/2014/main" id="{C7133617-DA3E-5CEF-E36C-53245C4D92F6}"/>
              </a:ext>
            </a:extLst>
          </p:cNvPr>
          <p:cNvSpPr txBox="1"/>
          <p:nvPr/>
        </p:nvSpPr>
        <p:spPr>
          <a:xfrm>
            <a:off x="1534527" y="6023582"/>
            <a:ext cx="2593663" cy="369332"/>
          </a:xfrm>
          <a:prstGeom prst="rect">
            <a:avLst/>
          </a:prstGeom>
          <a:noFill/>
        </p:spPr>
        <p:txBody>
          <a:bodyPr wrap="square" rtlCol="0">
            <a:spAutoFit/>
          </a:bodyPr>
          <a:lstStyle/>
          <a:p>
            <a:r>
              <a:rPr lang="en-US" altLang="zh-TW" dirty="0"/>
              <a:t>(</a:t>
            </a:r>
            <a:r>
              <a:rPr lang="zh-TW" altLang="en-US" dirty="0"/>
              <a:t>繼續去做接龍 </a:t>
            </a:r>
            <a:r>
              <a:rPr lang="en-US" altLang="zh-TW" dirty="0"/>
              <a:t>……)</a:t>
            </a:r>
            <a:endParaRPr lang="zh-TW" altLang="en-US" dirty="0"/>
          </a:p>
        </p:txBody>
      </p:sp>
      <p:sp>
        <p:nvSpPr>
          <p:cNvPr id="42" name="文字方塊 41">
            <a:extLst>
              <a:ext uri="{FF2B5EF4-FFF2-40B4-BE49-F238E27FC236}">
                <a16:creationId xmlns:a16="http://schemas.microsoft.com/office/drawing/2014/main" id="{83B3D729-F6BB-2677-3391-8CDAC9A5B158}"/>
              </a:ext>
            </a:extLst>
          </p:cNvPr>
          <p:cNvSpPr txBox="1"/>
          <p:nvPr/>
        </p:nvSpPr>
        <p:spPr>
          <a:xfrm>
            <a:off x="9537877" y="5500563"/>
            <a:ext cx="2659743"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使用者看到的輸出</a:t>
            </a:r>
          </a:p>
        </p:txBody>
      </p:sp>
      <p:cxnSp>
        <p:nvCxnSpPr>
          <p:cNvPr id="43" name="直線單箭頭接點 42">
            <a:extLst>
              <a:ext uri="{FF2B5EF4-FFF2-40B4-BE49-F238E27FC236}">
                <a16:creationId xmlns:a16="http://schemas.microsoft.com/office/drawing/2014/main" id="{AB45C5BF-1FB9-640B-3FD6-256CD01D9784}"/>
              </a:ext>
            </a:extLst>
          </p:cNvPr>
          <p:cNvCxnSpPr>
            <a:cxnSpLocks/>
          </p:cNvCxnSpPr>
          <p:nvPr/>
        </p:nvCxnSpPr>
        <p:spPr>
          <a:xfrm flipV="1">
            <a:off x="9038263" y="5714279"/>
            <a:ext cx="497962" cy="280253"/>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5" name="文字方塊 44">
            <a:extLst>
              <a:ext uri="{FF2B5EF4-FFF2-40B4-BE49-F238E27FC236}">
                <a16:creationId xmlns:a16="http://schemas.microsoft.com/office/drawing/2014/main" id="{56F8C3CA-7DAA-BF7F-E3BE-0BA989155E5C}"/>
              </a:ext>
            </a:extLst>
          </p:cNvPr>
          <p:cNvSpPr txBox="1"/>
          <p:nvPr/>
        </p:nvSpPr>
        <p:spPr>
          <a:xfrm>
            <a:off x="6215569" y="3075561"/>
            <a:ext cx="3151761" cy="369332"/>
          </a:xfrm>
          <a:prstGeom prst="rect">
            <a:avLst/>
          </a:prstGeom>
          <a:noFill/>
        </p:spPr>
        <p:txBody>
          <a:bodyPr wrap="square" rtlCol="0">
            <a:spAutoFit/>
          </a:bodyPr>
          <a:lstStyle/>
          <a:p>
            <a:r>
              <a:rPr lang="en-US" altLang="zh-TW" dirty="0"/>
              <a:t>gpt-4o-mini</a:t>
            </a:r>
            <a:endParaRPr lang="zh-TW" altLang="en-US" dirty="0"/>
          </a:p>
        </p:txBody>
      </p:sp>
      <p:sp>
        <p:nvSpPr>
          <p:cNvPr id="6" name="文字方塊 5">
            <a:extLst>
              <a:ext uri="{FF2B5EF4-FFF2-40B4-BE49-F238E27FC236}">
                <a16:creationId xmlns:a16="http://schemas.microsoft.com/office/drawing/2014/main" id="{9F19B63E-DC1D-2E07-8611-1159D2D790E8}"/>
              </a:ext>
            </a:extLst>
          </p:cNvPr>
          <p:cNvSpPr txBox="1"/>
          <p:nvPr/>
        </p:nvSpPr>
        <p:spPr>
          <a:xfrm>
            <a:off x="6739161" y="95855"/>
            <a:ext cx="5567363" cy="369332"/>
          </a:xfrm>
          <a:prstGeom prst="rect">
            <a:avLst/>
          </a:prstGeom>
          <a:noFill/>
        </p:spPr>
        <p:txBody>
          <a:bodyPr wrap="square" rtlCol="0">
            <a:spAutoFit/>
          </a:bodyPr>
          <a:lstStyle/>
          <a:p>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使用工具的方法很多，這邊是只是一個通用的方法</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142892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7" grpId="0" animBg="1"/>
      <p:bldP spid="4" grpId="0"/>
      <p:bldP spid="5" grpId="0"/>
      <p:bldP spid="8" grpId="0"/>
      <p:bldP spid="10" grpId="0" animBg="1"/>
      <p:bldP spid="14" grpId="0" animBg="1"/>
      <p:bldP spid="17" grpId="0" animBg="1"/>
      <p:bldP spid="18" grpId="0"/>
      <p:bldP spid="40" grpId="0"/>
      <p:bldP spid="41" grpId="0"/>
      <p:bldP spid="4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0AE6DC-424A-1E14-58E7-445287ED1E04}"/>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最常使用的工具：搜尋引擎</a:t>
            </a:r>
          </a:p>
        </p:txBody>
      </p:sp>
      <p:sp>
        <p:nvSpPr>
          <p:cNvPr id="4" name="文字方塊 3">
            <a:extLst>
              <a:ext uri="{FF2B5EF4-FFF2-40B4-BE49-F238E27FC236}">
                <a16:creationId xmlns:a16="http://schemas.microsoft.com/office/drawing/2014/main" id="{E1707245-E7F9-984B-7316-5E326CB34561}"/>
              </a:ext>
            </a:extLst>
          </p:cNvPr>
          <p:cNvSpPr txBox="1"/>
          <p:nvPr/>
        </p:nvSpPr>
        <p:spPr>
          <a:xfrm>
            <a:off x="4318573" y="1302405"/>
            <a:ext cx="7451388" cy="523220"/>
          </a:xfrm>
          <a:prstGeom prst="rect">
            <a:avLst/>
          </a:prstGeom>
          <a:noFill/>
        </p:spPr>
        <p:txBody>
          <a:bodyPr wrap="square" rtlCol="0">
            <a:spAutoFit/>
          </a:bodyPr>
          <a:lstStyle/>
          <a:p>
            <a:pPr algn="r"/>
            <a:r>
              <a:rPr lang="en-US" altLang="zh-TW" sz="2800" b="1" dirty="0"/>
              <a:t>Retrieval Augmented Generation (RAG)</a:t>
            </a:r>
            <a:endParaRPr lang="zh-TW" altLang="en-US" sz="2800" b="1" dirty="0"/>
          </a:p>
        </p:txBody>
      </p:sp>
      <p:pic>
        <p:nvPicPr>
          <p:cNvPr id="8" name="圖片 7">
            <a:extLst>
              <a:ext uri="{FF2B5EF4-FFF2-40B4-BE49-F238E27FC236}">
                <a16:creationId xmlns:a16="http://schemas.microsoft.com/office/drawing/2014/main" id="{D398A660-31BE-376B-5FB7-37D81B2826B8}"/>
              </a:ext>
            </a:extLst>
          </p:cNvPr>
          <p:cNvPicPr>
            <a:picLocks noChangeAspect="1"/>
          </p:cNvPicPr>
          <p:nvPr/>
        </p:nvPicPr>
        <p:blipFill>
          <a:blip r:embed="rId2"/>
          <a:stretch>
            <a:fillRect/>
          </a:stretch>
        </p:blipFill>
        <p:spPr>
          <a:xfrm>
            <a:off x="2043858" y="2030333"/>
            <a:ext cx="8104284" cy="43329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矩形: 圓角 8">
            <a:extLst>
              <a:ext uri="{FF2B5EF4-FFF2-40B4-BE49-F238E27FC236}">
                <a16:creationId xmlns:a16="http://schemas.microsoft.com/office/drawing/2014/main" id="{A0D8BB75-19DE-2E05-1E3A-BCBDE7F6F095}"/>
              </a:ext>
            </a:extLst>
          </p:cNvPr>
          <p:cNvSpPr/>
          <p:nvPr/>
        </p:nvSpPr>
        <p:spPr>
          <a:xfrm>
            <a:off x="3467100" y="4448175"/>
            <a:ext cx="1362075" cy="333375"/>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3370235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0F9E0-D885-281D-18BD-5CE41089113A}"/>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269BB107-F10D-905E-37D6-DB93509943B4}"/>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使用其他 </a:t>
            </a:r>
            <a:r>
              <a:rPr lang="en-US" altLang="zh-TW" dirty="0">
                <a:latin typeface="微軟正黑體" panose="020B0604030504040204" pitchFamily="34" charset="-120"/>
                <a:ea typeface="微軟正黑體" panose="020B0604030504040204" pitchFamily="34" charset="-120"/>
              </a:rPr>
              <a:t>AI</a:t>
            </a:r>
            <a:r>
              <a:rPr lang="zh-TW" altLang="en-US" dirty="0">
                <a:latin typeface="微軟正黑體" panose="020B0604030504040204" pitchFamily="34" charset="-120"/>
                <a:ea typeface="微軟正黑體" panose="020B0604030504040204" pitchFamily="34" charset="-120"/>
              </a:rPr>
              <a:t> 作為工具 </a:t>
            </a:r>
          </a:p>
        </p:txBody>
      </p:sp>
      <p:sp>
        <p:nvSpPr>
          <p:cNvPr id="3" name="內容版面配置區 2">
            <a:extLst>
              <a:ext uri="{FF2B5EF4-FFF2-40B4-BE49-F238E27FC236}">
                <a16:creationId xmlns:a16="http://schemas.microsoft.com/office/drawing/2014/main" id="{F1DB1273-7FF2-1FDE-5767-B6CCB3C994CE}"/>
              </a:ext>
            </a:extLst>
          </p:cNvPr>
          <p:cNvSpPr>
            <a:spLocks noGrp="1"/>
          </p:cNvSpPr>
          <p:nvPr>
            <p:ph idx="1"/>
          </p:nvPr>
        </p:nvSpPr>
        <p:spPr/>
        <p:txBody>
          <a:bodyPr/>
          <a:lstStyle/>
          <a:p>
            <a:endParaRPr lang="zh-TW" altLang="en-US" dirty="0"/>
          </a:p>
        </p:txBody>
      </p:sp>
      <p:sp>
        <p:nvSpPr>
          <p:cNvPr id="12" name="矩形: 圓角 11">
            <a:extLst>
              <a:ext uri="{FF2B5EF4-FFF2-40B4-BE49-F238E27FC236}">
                <a16:creationId xmlns:a16="http://schemas.microsoft.com/office/drawing/2014/main" id="{2BA17DD8-0AD6-8250-876D-1397301CA6FF}"/>
              </a:ext>
            </a:extLst>
          </p:cNvPr>
          <p:cNvSpPr/>
          <p:nvPr/>
        </p:nvSpPr>
        <p:spPr>
          <a:xfrm>
            <a:off x="6096000" y="2014945"/>
            <a:ext cx="1693981" cy="1097684"/>
          </a:xfrm>
          <a:prstGeom prst="roundRect">
            <a:avLst/>
          </a:prstGeom>
          <a:solidFill>
            <a:srgbClr val="4472C4">
              <a:lumMod val="20000"/>
              <a:lumOff val="80000"/>
            </a:srgbClr>
          </a:solidFill>
          <a:ln w="571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cxnSp>
        <p:nvCxnSpPr>
          <p:cNvPr id="13" name="直線單箭頭接點 12">
            <a:extLst>
              <a:ext uri="{FF2B5EF4-FFF2-40B4-BE49-F238E27FC236}">
                <a16:creationId xmlns:a16="http://schemas.microsoft.com/office/drawing/2014/main" id="{0E6A9988-2E4D-5E7C-3082-05DF88DB6374}"/>
              </a:ext>
            </a:extLst>
          </p:cNvPr>
          <p:cNvCxnSpPr>
            <a:cxnSpLocks/>
          </p:cNvCxnSpPr>
          <p:nvPr/>
        </p:nvCxnSpPr>
        <p:spPr>
          <a:xfrm>
            <a:off x="5084883" y="2567356"/>
            <a:ext cx="855433" cy="0"/>
          </a:xfrm>
          <a:prstGeom prst="straightConnector1">
            <a:avLst/>
          </a:prstGeom>
          <a:noFill/>
          <a:ln w="57150" cap="flat" cmpd="sng" algn="ctr">
            <a:solidFill>
              <a:sysClr val="windowText" lastClr="000000"/>
            </a:solidFill>
            <a:prstDash val="solid"/>
            <a:miter lim="800000"/>
            <a:tailEnd type="triangle"/>
          </a:ln>
          <a:effectLst/>
        </p:spPr>
      </p:cxnSp>
      <p:cxnSp>
        <p:nvCxnSpPr>
          <p:cNvPr id="14" name="直線單箭頭接點 13">
            <a:extLst>
              <a:ext uri="{FF2B5EF4-FFF2-40B4-BE49-F238E27FC236}">
                <a16:creationId xmlns:a16="http://schemas.microsoft.com/office/drawing/2014/main" id="{A398B439-87B8-69E2-0842-BCE9EAC820E6}"/>
              </a:ext>
            </a:extLst>
          </p:cNvPr>
          <p:cNvCxnSpPr>
            <a:cxnSpLocks/>
          </p:cNvCxnSpPr>
          <p:nvPr/>
        </p:nvCxnSpPr>
        <p:spPr>
          <a:xfrm>
            <a:off x="7925671" y="2563787"/>
            <a:ext cx="1193245" cy="0"/>
          </a:xfrm>
          <a:prstGeom prst="straightConnector1">
            <a:avLst/>
          </a:prstGeom>
          <a:noFill/>
          <a:ln w="57150" cap="flat" cmpd="sng" algn="ctr">
            <a:solidFill>
              <a:sysClr val="windowText" lastClr="000000"/>
            </a:solidFill>
            <a:prstDash val="solid"/>
            <a:miter lim="800000"/>
            <a:tailEnd type="triangle"/>
          </a:ln>
          <a:effectLst/>
        </p:spPr>
      </p:cxnSp>
      <p:grpSp>
        <p:nvGrpSpPr>
          <p:cNvPr id="15" name="群組 14">
            <a:extLst>
              <a:ext uri="{FF2B5EF4-FFF2-40B4-BE49-F238E27FC236}">
                <a16:creationId xmlns:a16="http://schemas.microsoft.com/office/drawing/2014/main" id="{045744E6-620D-AFCD-1D80-F6A38BA5C4DB}"/>
              </a:ext>
            </a:extLst>
          </p:cNvPr>
          <p:cNvGrpSpPr/>
          <p:nvPr/>
        </p:nvGrpSpPr>
        <p:grpSpPr>
          <a:xfrm>
            <a:off x="817153" y="2114262"/>
            <a:ext cx="2287997" cy="830012"/>
            <a:chOff x="393073" y="5022255"/>
            <a:chExt cx="2117030" cy="878286"/>
          </a:xfrm>
        </p:grpSpPr>
        <p:pic>
          <p:nvPicPr>
            <p:cNvPr id="16" name="Google Shape;3429;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49AD2DEA-63C5-0400-D159-C5CC436EF4A2}"/>
                </a:ext>
              </a:extLst>
            </p:cNvPr>
            <p:cNvPicPr preferRelativeResize="0"/>
            <p:nvPr/>
          </p:nvPicPr>
          <p:blipFill rotWithShape="1">
            <a:blip r:embed="rId3">
              <a:alphaModFix/>
            </a:blip>
            <a:srcRect l="39924" t="74586" r="38724" b="15732"/>
            <a:stretch/>
          </p:blipFill>
          <p:spPr>
            <a:xfrm>
              <a:off x="393073" y="5022255"/>
              <a:ext cx="1347649" cy="809022"/>
            </a:xfrm>
            <a:prstGeom prst="rect">
              <a:avLst/>
            </a:prstGeom>
            <a:noFill/>
            <a:ln>
              <a:noFill/>
            </a:ln>
          </p:spPr>
        </p:pic>
        <p:pic>
          <p:nvPicPr>
            <p:cNvPr id="17"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3DE01790-6C92-3D92-436B-933B5AF1FFF7}"/>
                </a:ext>
              </a:extLst>
            </p:cNvPr>
            <p:cNvPicPr preferRelativeResize="0"/>
            <p:nvPr/>
          </p:nvPicPr>
          <p:blipFill rotWithShape="1">
            <a:blip r:embed="rId3">
              <a:alphaModFix/>
            </a:blip>
            <a:srcRect l="35083" t="84591" r="35071" b="1174"/>
            <a:stretch/>
          </p:blipFill>
          <p:spPr>
            <a:xfrm>
              <a:off x="1576011" y="5095308"/>
              <a:ext cx="934092" cy="805233"/>
            </a:xfrm>
            <a:prstGeom prst="rect">
              <a:avLst/>
            </a:prstGeom>
            <a:noFill/>
            <a:ln>
              <a:noFill/>
            </a:ln>
          </p:spPr>
        </p:pic>
      </p:grpSp>
      <p:sp>
        <p:nvSpPr>
          <p:cNvPr id="18" name="矩形: 圓角 17">
            <a:extLst>
              <a:ext uri="{FF2B5EF4-FFF2-40B4-BE49-F238E27FC236}">
                <a16:creationId xmlns:a16="http://schemas.microsoft.com/office/drawing/2014/main" id="{C14064D4-A522-34E0-256A-ECADB3497FDC}"/>
              </a:ext>
            </a:extLst>
          </p:cNvPr>
          <p:cNvSpPr/>
          <p:nvPr/>
        </p:nvSpPr>
        <p:spPr>
          <a:xfrm>
            <a:off x="3216341" y="2314285"/>
            <a:ext cx="1790700" cy="511203"/>
          </a:xfrm>
          <a:prstGeom prst="roundRect">
            <a:avLst/>
          </a:prstGeom>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sz="2400" dirty="0">
                <a:latin typeface="微軟正黑體" panose="020B0604030504040204" pitchFamily="34" charset="-120"/>
                <a:ea typeface="微軟正黑體" panose="020B0604030504040204" pitchFamily="34" charset="-120"/>
              </a:rPr>
              <a:t>文字指令</a:t>
            </a:r>
          </a:p>
        </p:txBody>
      </p:sp>
      <p:sp>
        <p:nvSpPr>
          <p:cNvPr id="19" name="矩形: 圓角 18">
            <a:extLst>
              <a:ext uri="{FF2B5EF4-FFF2-40B4-BE49-F238E27FC236}">
                <a16:creationId xmlns:a16="http://schemas.microsoft.com/office/drawing/2014/main" id="{78281A52-2BF4-BA6D-AD1A-A0B765C82ECE}"/>
              </a:ext>
            </a:extLst>
          </p:cNvPr>
          <p:cNvSpPr/>
          <p:nvPr/>
        </p:nvSpPr>
        <p:spPr>
          <a:xfrm>
            <a:off x="9254606" y="2314285"/>
            <a:ext cx="1790700" cy="511203"/>
          </a:xfrm>
          <a:prstGeom prst="roundRect">
            <a:avLst/>
          </a:prstGeom>
          <a:solidFill>
            <a:schemeClr val="accent6">
              <a:lumMod val="40000"/>
              <a:lumOff val="6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sz="2400" dirty="0">
                <a:latin typeface="微軟正黑體" panose="020B0604030504040204" pitchFamily="34" charset="-120"/>
                <a:ea typeface="微軟正黑體" panose="020B0604030504040204" pitchFamily="34" charset="-120"/>
              </a:rPr>
              <a:t>文字回應</a:t>
            </a:r>
          </a:p>
        </p:txBody>
      </p:sp>
      <p:sp>
        <p:nvSpPr>
          <p:cNvPr id="20" name="矩形: 圓角 19">
            <a:extLst>
              <a:ext uri="{FF2B5EF4-FFF2-40B4-BE49-F238E27FC236}">
                <a16:creationId xmlns:a16="http://schemas.microsoft.com/office/drawing/2014/main" id="{973735F8-33DA-6F39-A58F-E6AF97AEB75B}"/>
              </a:ext>
            </a:extLst>
          </p:cNvPr>
          <p:cNvSpPr/>
          <p:nvPr/>
        </p:nvSpPr>
        <p:spPr>
          <a:xfrm>
            <a:off x="6096000" y="3536203"/>
            <a:ext cx="1693981" cy="1097684"/>
          </a:xfrm>
          <a:prstGeom prst="roundRect">
            <a:avLst/>
          </a:prstGeom>
          <a:solidFill>
            <a:srgbClr val="4472C4">
              <a:lumMod val="20000"/>
              <a:lumOff val="80000"/>
            </a:srgbClr>
          </a:solidFill>
          <a:ln w="57150" cap="flat" cmpd="sng" algn="ctr">
            <a:solidFill>
              <a:sysClr val="windowText" lastClr="000000"/>
            </a:solidFill>
            <a:prstDash val="solid"/>
            <a:miter lim="800000"/>
          </a:ln>
          <a:effectLst/>
        </p:spPr>
        <p:txBody>
          <a:bodyPr rtlCol="0" anchor="ctr"/>
          <a:lstStyle/>
          <a:p>
            <a:pPr lvl="0" algn="ctr">
              <a:defRPr/>
            </a:pPr>
            <a:r>
              <a:rPr lang="zh-TW" altLang="en-US" sz="2400" kern="0" dirty="0">
                <a:solidFill>
                  <a:prstClr val="black"/>
                </a:solidFill>
                <a:latin typeface="微軟正黑體" panose="020B0604030504040204" pitchFamily="34" charset="-120"/>
                <a:ea typeface="微軟正黑體" panose="020B0604030504040204" pitchFamily="34" charset="-120"/>
              </a:rPr>
              <a:t>語言</a:t>
            </a:r>
            <a:endParaRPr lang="en-US" altLang="zh-TW" sz="2400" kern="0" dirty="0">
              <a:solidFill>
                <a:prstClr val="black"/>
              </a:solidFill>
              <a:latin typeface="微軟正黑體" panose="020B0604030504040204" pitchFamily="34" charset="-120"/>
              <a:ea typeface="微軟正黑體" panose="020B0604030504040204" pitchFamily="34" charset="-120"/>
            </a:endParaRPr>
          </a:p>
          <a:p>
            <a:pPr lvl="0" algn="ctr">
              <a:defRPr/>
            </a:pPr>
            <a:r>
              <a:rPr lang="zh-TW" altLang="en-US" sz="2400" kern="0" dirty="0">
                <a:solidFill>
                  <a:prstClr val="black"/>
                </a:solidFill>
                <a:latin typeface="微軟正黑體" panose="020B0604030504040204" pitchFamily="34" charset="-120"/>
                <a:ea typeface="微軟正黑體" panose="020B0604030504040204" pitchFamily="34" charset="-120"/>
              </a:rPr>
              <a:t>模型</a:t>
            </a:r>
          </a:p>
        </p:txBody>
      </p:sp>
      <p:cxnSp>
        <p:nvCxnSpPr>
          <p:cNvPr id="21" name="直線單箭頭接點 20">
            <a:extLst>
              <a:ext uri="{FF2B5EF4-FFF2-40B4-BE49-F238E27FC236}">
                <a16:creationId xmlns:a16="http://schemas.microsoft.com/office/drawing/2014/main" id="{8DDFB167-0507-4A6E-F8BD-DBE784D8678E}"/>
              </a:ext>
            </a:extLst>
          </p:cNvPr>
          <p:cNvCxnSpPr>
            <a:cxnSpLocks/>
          </p:cNvCxnSpPr>
          <p:nvPr/>
        </p:nvCxnSpPr>
        <p:spPr>
          <a:xfrm>
            <a:off x="5084883" y="4088614"/>
            <a:ext cx="855433" cy="0"/>
          </a:xfrm>
          <a:prstGeom prst="straightConnector1">
            <a:avLst/>
          </a:prstGeom>
          <a:noFill/>
          <a:ln w="57150" cap="flat" cmpd="sng" algn="ctr">
            <a:solidFill>
              <a:sysClr val="windowText" lastClr="000000"/>
            </a:solidFill>
            <a:prstDash val="solid"/>
            <a:miter lim="800000"/>
            <a:tailEnd type="triangle"/>
          </a:ln>
          <a:effectLst/>
        </p:spPr>
      </p:cxnSp>
      <p:cxnSp>
        <p:nvCxnSpPr>
          <p:cNvPr id="22" name="直線單箭頭接點 21">
            <a:extLst>
              <a:ext uri="{FF2B5EF4-FFF2-40B4-BE49-F238E27FC236}">
                <a16:creationId xmlns:a16="http://schemas.microsoft.com/office/drawing/2014/main" id="{72DC77A9-E92C-98C4-D7D8-B6F7453396C5}"/>
              </a:ext>
            </a:extLst>
          </p:cNvPr>
          <p:cNvCxnSpPr>
            <a:cxnSpLocks/>
          </p:cNvCxnSpPr>
          <p:nvPr/>
        </p:nvCxnSpPr>
        <p:spPr>
          <a:xfrm>
            <a:off x="7925671" y="4085045"/>
            <a:ext cx="1193245" cy="0"/>
          </a:xfrm>
          <a:prstGeom prst="straightConnector1">
            <a:avLst/>
          </a:prstGeom>
          <a:noFill/>
          <a:ln w="57150" cap="flat" cmpd="sng" algn="ctr">
            <a:solidFill>
              <a:sysClr val="windowText" lastClr="000000"/>
            </a:solidFill>
            <a:prstDash val="solid"/>
            <a:miter lim="800000"/>
            <a:tailEnd type="triangle"/>
          </a:ln>
          <a:effectLst/>
        </p:spPr>
      </p:cxnSp>
      <p:grpSp>
        <p:nvGrpSpPr>
          <p:cNvPr id="23" name="群組 22">
            <a:extLst>
              <a:ext uri="{FF2B5EF4-FFF2-40B4-BE49-F238E27FC236}">
                <a16:creationId xmlns:a16="http://schemas.microsoft.com/office/drawing/2014/main" id="{F3131361-A1B0-E554-B37D-E246562AA770}"/>
              </a:ext>
            </a:extLst>
          </p:cNvPr>
          <p:cNvGrpSpPr/>
          <p:nvPr/>
        </p:nvGrpSpPr>
        <p:grpSpPr>
          <a:xfrm>
            <a:off x="817153" y="3635520"/>
            <a:ext cx="2287997" cy="830012"/>
            <a:chOff x="393073" y="5022255"/>
            <a:chExt cx="2117030" cy="878286"/>
          </a:xfrm>
        </p:grpSpPr>
        <p:pic>
          <p:nvPicPr>
            <p:cNvPr id="24" name="Google Shape;3429;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5F54D6A5-B836-6523-BA67-A663D12AA77A}"/>
                </a:ext>
              </a:extLst>
            </p:cNvPr>
            <p:cNvPicPr preferRelativeResize="0"/>
            <p:nvPr/>
          </p:nvPicPr>
          <p:blipFill rotWithShape="1">
            <a:blip r:embed="rId3">
              <a:alphaModFix/>
            </a:blip>
            <a:srcRect l="39924" t="74586" r="38724" b="15732"/>
            <a:stretch/>
          </p:blipFill>
          <p:spPr>
            <a:xfrm>
              <a:off x="393073" y="5022255"/>
              <a:ext cx="1347649" cy="809022"/>
            </a:xfrm>
            <a:prstGeom prst="rect">
              <a:avLst/>
            </a:prstGeom>
            <a:noFill/>
            <a:ln>
              <a:noFill/>
            </a:ln>
          </p:spPr>
        </p:pic>
        <p:pic>
          <p:nvPicPr>
            <p:cNvPr id="25"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E7D1BEEC-E027-74CA-7662-294943A94879}"/>
                </a:ext>
              </a:extLst>
            </p:cNvPr>
            <p:cNvPicPr preferRelativeResize="0"/>
            <p:nvPr/>
          </p:nvPicPr>
          <p:blipFill rotWithShape="1">
            <a:blip r:embed="rId3">
              <a:alphaModFix/>
            </a:blip>
            <a:srcRect l="35083" t="84591" r="35071" b="1174"/>
            <a:stretch/>
          </p:blipFill>
          <p:spPr>
            <a:xfrm>
              <a:off x="1576011" y="5095308"/>
              <a:ext cx="934092" cy="805233"/>
            </a:xfrm>
            <a:prstGeom prst="rect">
              <a:avLst/>
            </a:prstGeom>
            <a:noFill/>
            <a:ln>
              <a:noFill/>
            </a:ln>
          </p:spPr>
        </p:pic>
      </p:grpSp>
      <p:sp>
        <p:nvSpPr>
          <p:cNvPr id="26" name="文字方塊 25">
            <a:extLst>
              <a:ext uri="{FF2B5EF4-FFF2-40B4-BE49-F238E27FC236}">
                <a16:creationId xmlns:a16="http://schemas.microsoft.com/office/drawing/2014/main" id="{1ACF12A9-04C8-20B9-7B88-D71C444C6838}"/>
              </a:ext>
            </a:extLst>
          </p:cNvPr>
          <p:cNvSpPr txBox="1"/>
          <p:nvPr/>
        </p:nvSpPr>
        <p:spPr>
          <a:xfrm>
            <a:off x="3105150" y="3921312"/>
            <a:ext cx="2152650"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這個人在說什麼？</a:t>
            </a:r>
          </a:p>
        </p:txBody>
      </p:sp>
      <p:sp>
        <p:nvSpPr>
          <p:cNvPr id="27" name="文字方塊 26">
            <a:extLst>
              <a:ext uri="{FF2B5EF4-FFF2-40B4-BE49-F238E27FC236}">
                <a16:creationId xmlns:a16="http://schemas.microsoft.com/office/drawing/2014/main" id="{DAE1387B-045C-8D5B-91E3-ACBB9231559B}"/>
              </a:ext>
            </a:extLst>
          </p:cNvPr>
          <p:cNvSpPr txBox="1"/>
          <p:nvPr/>
        </p:nvSpPr>
        <p:spPr>
          <a:xfrm>
            <a:off x="9222197" y="3921312"/>
            <a:ext cx="2152650"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他說「大家好」</a:t>
            </a:r>
          </a:p>
        </p:txBody>
      </p:sp>
      <p:sp>
        <p:nvSpPr>
          <p:cNvPr id="28" name="矩形: 圓角 27">
            <a:extLst>
              <a:ext uri="{FF2B5EF4-FFF2-40B4-BE49-F238E27FC236}">
                <a16:creationId xmlns:a16="http://schemas.microsoft.com/office/drawing/2014/main" id="{CF600331-C3C3-7736-9B90-F7F030D3F62D}"/>
              </a:ext>
            </a:extLst>
          </p:cNvPr>
          <p:cNvSpPr/>
          <p:nvPr/>
        </p:nvSpPr>
        <p:spPr>
          <a:xfrm>
            <a:off x="6096000" y="5057461"/>
            <a:ext cx="1693981" cy="1097684"/>
          </a:xfrm>
          <a:prstGeom prst="roundRect">
            <a:avLst/>
          </a:prstGeom>
          <a:solidFill>
            <a:srgbClr val="4472C4">
              <a:lumMod val="20000"/>
              <a:lumOff val="80000"/>
            </a:srgbClr>
          </a:solidFill>
          <a:ln w="57150" cap="flat" cmpd="sng" algn="ctr">
            <a:solidFill>
              <a:sysClr val="windowText" lastClr="000000"/>
            </a:solidFill>
            <a:prstDash val="solid"/>
            <a:miter lim="800000"/>
          </a:ln>
          <a:effectLst/>
        </p:spPr>
        <p:txBody>
          <a:bodyPr rtlCol="0" anchor="ctr"/>
          <a:lstStyle/>
          <a:p>
            <a:pPr lvl="0" algn="ctr">
              <a:defRPr/>
            </a:pPr>
            <a:r>
              <a:rPr lang="zh-TW" altLang="en-US" sz="2400" kern="0" dirty="0">
                <a:solidFill>
                  <a:prstClr val="black"/>
                </a:solidFill>
                <a:latin typeface="微軟正黑體" panose="020B0604030504040204" pitchFamily="34" charset="-120"/>
                <a:ea typeface="微軟正黑體" panose="020B0604030504040204" pitchFamily="34" charset="-120"/>
              </a:rPr>
              <a:t>語言</a:t>
            </a:r>
            <a:endParaRPr lang="en-US" altLang="zh-TW" sz="2400" kern="0" dirty="0">
              <a:solidFill>
                <a:prstClr val="black"/>
              </a:solidFill>
              <a:latin typeface="微軟正黑體" panose="020B0604030504040204" pitchFamily="34" charset="-120"/>
              <a:ea typeface="微軟正黑體" panose="020B0604030504040204" pitchFamily="34" charset="-120"/>
            </a:endParaRPr>
          </a:p>
          <a:p>
            <a:pPr lvl="0" algn="ctr">
              <a:defRPr/>
            </a:pPr>
            <a:r>
              <a:rPr lang="zh-TW" altLang="en-US" sz="2400" kern="0" dirty="0">
                <a:solidFill>
                  <a:prstClr val="black"/>
                </a:solidFill>
                <a:latin typeface="微軟正黑體" panose="020B0604030504040204" pitchFamily="34" charset="-120"/>
                <a:ea typeface="微軟正黑體" panose="020B0604030504040204" pitchFamily="34" charset="-120"/>
              </a:rPr>
              <a:t>模型</a:t>
            </a:r>
          </a:p>
        </p:txBody>
      </p:sp>
      <p:cxnSp>
        <p:nvCxnSpPr>
          <p:cNvPr id="29" name="直線單箭頭接點 28">
            <a:extLst>
              <a:ext uri="{FF2B5EF4-FFF2-40B4-BE49-F238E27FC236}">
                <a16:creationId xmlns:a16="http://schemas.microsoft.com/office/drawing/2014/main" id="{ACECA6A6-A350-6A46-828F-FF3C31F9F33B}"/>
              </a:ext>
            </a:extLst>
          </p:cNvPr>
          <p:cNvCxnSpPr>
            <a:cxnSpLocks/>
          </p:cNvCxnSpPr>
          <p:nvPr/>
        </p:nvCxnSpPr>
        <p:spPr>
          <a:xfrm>
            <a:off x="5084883" y="5609872"/>
            <a:ext cx="855433" cy="0"/>
          </a:xfrm>
          <a:prstGeom prst="straightConnector1">
            <a:avLst/>
          </a:prstGeom>
          <a:noFill/>
          <a:ln w="57150" cap="flat" cmpd="sng" algn="ctr">
            <a:solidFill>
              <a:sysClr val="windowText" lastClr="000000"/>
            </a:solidFill>
            <a:prstDash val="solid"/>
            <a:miter lim="800000"/>
            <a:tailEnd type="triangle"/>
          </a:ln>
          <a:effectLst/>
        </p:spPr>
      </p:cxnSp>
      <p:cxnSp>
        <p:nvCxnSpPr>
          <p:cNvPr id="30" name="直線單箭頭接點 29">
            <a:extLst>
              <a:ext uri="{FF2B5EF4-FFF2-40B4-BE49-F238E27FC236}">
                <a16:creationId xmlns:a16="http://schemas.microsoft.com/office/drawing/2014/main" id="{D66072F6-7639-5E9E-0840-9144577E9165}"/>
              </a:ext>
            </a:extLst>
          </p:cNvPr>
          <p:cNvCxnSpPr>
            <a:cxnSpLocks/>
          </p:cNvCxnSpPr>
          <p:nvPr/>
        </p:nvCxnSpPr>
        <p:spPr>
          <a:xfrm>
            <a:off x="7925671" y="5606303"/>
            <a:ext cx="1193245" cy="0"/>
          </a:xfrm>
          <a:prstGeom prst="straightConnector1">
            <a:avLst/>
          </a:prstGeom>
          <a:noFill/>
          <a:ln w="57150" cap="flat" cmpd="sng" algn="ctr">
            <a:solidFill>
              <a:sysClr val="windowText" lastClr="000000"/>
            </a:solidFill>
            <a:prstDash val="solid"/>
            <a:miter lim="800000"/>
            <a:tailEnd type="triangle"/>
          </a:ln>
          <a:effectLst/>
        </p:spPr>
      </p:cxnSp>
      <p:grpSp>
        <p:nvGrpSpPr>
          <p:cNvPr id="31" name="群組 30">
            <a:extLst>
              <a:ext uri="{FF2B5EF4-FFF2-40B4-BE49-F238E27FC236}">
                <a16:creationId xmlns:a16="http://schemas.microsoft.com/office/drawing/2014/main" id="{F1EF1A4C-38A3-6215-51C4-03BF71A0116A}"/>
              </a:ext>
            </a:extLst>
          </p:cNvPr>
          <p:cNvGrpSpPr/>
          <p:nvPr/>
        </p:nvGrpSpPr>
        <p:grpSpPr>
          <a:xfrm>
            <a:off x="817153" y="5156778"/>
            <a:ext cx="2287997" cy="830012"/>
            <a:chOff x="393073" y="5022255"/>
            <a:chExt cx="2117030" cy="878286"/>
          </a:xfrm>
        </p:grpSpPr>
        <p:pic>
          <p:nvPicPr>
            <p:cNvPr id="32" name="Google Shape;3429;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FC25D27D-86C7-6DD8-B58B-33D08F3423C6}"/>
                </a:ext>
              </a:extLst>
            </p:cNvPr>
            <p:cNvPicPr preferRelativeResize="0"/>
            <p:nvPr/>
          </p:nvPicPr>
          <p:blipFill rotWithShape="1">
            <a:blip r:embed="rId3">
              <a:alphaModFix/>
            </a:blip>
            <a:srcRect l="39924" t="74586" r="38724" b="15732"/>
            <a:stretch/>
          </p:blipFill>
          <p:spPr>
            <a:xfrm>
              <a:off x="393073" y="5022255"/>
              <a:ext cx="1347649" cy="809022"/>
            </a:xfrm>
            <a:prstGeom prst="rect">
              <a:avLst/>
            </a:prstGeom>
            <a:noFill/>
            <a:ln>
              <a:noFill/>
            </a:ln>
          </p:spPr>
        </p:pic>
        <p:pic>
          <p:nvPicPr>
            <p:cNvPr id="33"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39D5F04F-95CC-3A44-90C1-A71A6428142D}"/>
                </a:ext>
              </a:extLst>
            </p:cNvPr>
            <p:cNvPicPr preferRelativeResize="0"/>
            <p:nvPr/>
          </p:nvPicPr>
          <p:blipFill rotWithShape="1">
            <a:blip r:embed="rId3">
              <a:alphaModFix/>
            </a:blip>
            <a:srcRect l="35083" t="84591" r="35071" b="1174"/>
            <a:stretch/>
          </p:blipFill>
          <p:spPr>
            <a:xfrm>
              <a:off x="1576011" y="5095308"/>
              <a:ext cx="934092" cy="805233"/>
            </a:xfrm>
            <a:prstGeom prst="rect">
              <a:avLst/>
            </a:prstGeom>
            <a:noFill/>
            <a:ln>
              <a:noFill/>
            </a:ln>
          </p:spPr>
        </p:pic>
      </p:grpSp>
      <p:sp>
        <p:nvSpPr>
          <p:cNvPr id="34" name="文字方塊 33">
            <a:extLst>
              <a:ext uri="{FF2B5EF4-FFF2-40B4-BE49-F238E27FC236}">
                <a16:creationId xmlns:a16="http://schemas.microsoft.com/office/drawing/2014/main" id="{A5D1167D-8F9D-8BB6-C68B-D5279703FCF2}"/>
              </a:ext>
            </a:extLst>
          </p:cNvPr>
          <p:cNvSpPr txBox="1"/>
          <p:nvPr/>
        </p:nvSpPr>
        <p:spPr>
          <a:xfrm>
            <a:off x="3105150" y="5442570"/>
            <a:ext cx="2152650"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這個人心情怎麼樣</a:t>
            </a:r>
          </a:p>
        </p:txBody>
      </p:sp>
      <p:sp>
        <p:nvSpPr>
          <p:cNvPr id="35" name="文字方塊 34">
            <a:extLst>
              <a:ext uri="{FF2B5EF4-FFF2-40B4-BE49-F238E27FC236}">
                <a16:creationId xmlns:a16="http://schemas.microsoft.com/office/drawing/2014/main" id="{96ABBE4D-E5CF-D283-DF6B-ED42C3F6D2E5}"/>
              </a:ext>
            </a:extLst>
          </p:cNvPr>
          <p:cNvSpPr txBox="1"/>
          <p:nvPr/>
        </p:nvSpPr>
        <p:spPr>
          <a:xfrm>
            <a:off x="9222197" y="5442570"/>
            <a:ext cx="2152650"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應該是心情蠻好的</a:t>
            </a:r>
          </a:p>
        </p:txBody>
      </p:sp>
    </p:spTree>
    <p:extLst>
      <p:ext uri="{BB962C8B-B14F-4D97-AF65-F5344CB8AC3E}">
        <p14:creationId xmlns:p14="http://schemas.microsoft.com/office/powerpoint/2010/main" val="341543052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6" grpId="0"/>
      <p:bldP spid="27" grpId="0"/>
      <p:bldP spid="28" grpId="0" animBg="1"/>
      <p:bldP spid="34" grpId="0"/>
      <p:bldP spid="3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9D4E87-0975-7AB1-BB8E-EC90079DED21}"/>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4076C0E1-48AE-4428-6290-A79D08A3D7C2}"/>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622F6E49-EE23-72FA-47B6-2622FB1BF750}"/>
              </a:ext>
            </a:extLst>
          </p:cNvPr>
          <p:cNvPicPr>
            <a:picLocks noChangeAspect="1"/>
          </p:cNvPicPr>
          <p:nvPr/>
        </p:nvPicPr>
        <p:blipFill>
          <a:blip r:embed="rId2"/>
          <a:stretch>
            <a:fillRect/>
          </a:stretch>
        </p:blipFill>
        <p:spPr>
          <a:xfrm>
            <a:off x="591812" y="1173512"/>
            <a:ext cx="4130704" cy="4722566"/>
          </a:xfrm>
          <a:prstGeom prst="rect">
            <a:avLst/>
          </a:prstGeom>
        </p:spPr>
      </p:pic>
      <p:pic>
        <p:nvPicPr>
          <p:cNvPr id="6" name="圖片 5">
            <a:extLst>
              <a:ext uri="{FF2B5EF4-FFF2-40B4-BE49-F238E27FC236}">
                <a16:creationId xmlns:a16="http://schemas.microsoft.com/office/drawing/2014/main" id="{EDBDBEB1-1DC0-5A56-FDC8-4684911B2384}"/>
              </a:ext>
            </a:extLst>
          </p:cNvPr>
          <p:cNvPicPr>
            <a:picLocks noChangeAspect="1"/>
          </p:cNvPicPr>
          <p:nvPr/>
        </p:nvPicPr>
        <p:blipFill>
          <a:blip r:embed="rId3"/>
          <a:stretch>
            <a:fillRect/>
          </a:stretch>
        </p:blipFill>
        <p:spPr>
          <a:xfrm>
            <a:off x="4827475" y="212125"/>
            <a:ext cx="6080484" cy="6476082"/>
          </a:xfrm>
          <a:prstGeom prst="rect">
            <a:avLst/>
          </a:prstGeom>
        </p:spPr>
      </p:pic>
      <p:grpSp>
        <p:nvGrpSpPr>
          <p:cNvPr id="7" name="群組 6">
            <a:extLst>
              <a:ext uri="{FF2B5EF4-FFF2-40B4-BE49-F238E27FC236}">
                <a16:creationId xmlns:a16="http://schemas.microsoft.com/office/drawing/2014/main" id="{1EE82651-B14E-B017-77A0-1FCAE89AC1E1}"/>
              </a:ext>
            </a:extLst>
          </p:cNvPr>
          <p:cNvGrpSpPr/>
          <p:nvPr/>
        </p:nvGrpSpPr>
        <p:grpSpPr>
          <a:xfrm>
            <a:off x="2531653" y="190500"/>
            <a:ext cx="2287997" cy="830012"/>
            <a:chOff x="393073" y="5022255"/>
            <a:chExt cx="2117030" cy="878286"/>
          </a:xfrm>
        </p:grpSpPr>
        <p:pic>
          <p:nvPicPr>
            <p:cNvPr id="8" name="Google Shape;3429;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969C7747-1EBE-F22E-E564-55436E771B1F}"/>
                </a:ext>
              </a:extLst>
            </p:cNvPr>
            <p:cNvPicPr preferRelativeResize="0"/>
            <p:nvPr/>
          </p:nvPicPr>
          <p:blipFill rotWithShape="1">
            <a:blip r:embed="rId4">
              <a:alphaModFix/>
            </a:blip>
            <a:srcRect l="39924" t="74586" r="38724" b="15732"/>
            <a:stretch/>
          </p:blipFill>
          <p:spPr>
            <a:xfrm>
              <a:off x="393073" y="5022255"/>
              <a:ext cx="1347649" cy="809022"/>
            </a:xfrm>
            <a:prstGeom prst="rect">
              <a:avLst/>
            </a:prstGeom>
            <a:noFill/>
            <a:ln>
              <a:noFill/>
            </a:ln>
          </p:spPr>
        </p:pic>
        <p:pic>
          <p:nvPicPr>
            <p:cNvPr id="9"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A198E486-10C8-5848-888A-49E1E29763CB}"/>
                </a:ext>
              </a:extLst>
            </p:cNvPr>
            <p:cNvPicPr preferRelativeResize="0"/>
            <p:nvPr/>
          </p:nvPicPr>
          <p:blipFill rotWithShape="1">
            <a:blip r:embed="rId4">
              <a:alphaModFix/>
            </a:blip>
            <a:srcRect l="35083" t="84591" r="35071" b="1174"/>
            <a:stretch/>
          </p:blipFill>
          <p:spPr>
            <a:xfrm>
              <a:off x="1576011" y="5095308"/>
              <a:ext cx="934092" cy="805233"/>
            </a:xfrm>
            <a:prstGeom prst="rect">
              <a:avLst/>
            </a:prstGeom>
            <a:noFill/>
            <a:ln>
              <a:noFill/>
            </a:ln>
          </p:spPr>
        </p:pic>
      </p:grpSp>
      <p:sp>
        <p:nvSpPr>
          <p:cNvPr id="12" name="文字方塊 11">
            <a:extLst>
              <a:ext uri="{FF2B5EF4-FFF2-40B4-BE49-F238E27FC236}">
                <a16:creationId xmlns:a16="http://schemas.microsoft.com/office/drawing/2014/main" id="{C28738B7-66AF-3516-8428-3AD8E78AC370}"/>
              </a:ext>
            </a:extLst>
          </p:cNvPr>
          <p:cNvSpPr txBox="1"/>
          <p:nvPr/>
        </p:nvSpPr>
        <p:spPr>
          <a:xfrm>
            <a:off x="495434" y="6267230"/>
            <a:ext cx="6096000" cy="369332"/>
          </a:xfrm>
          <a:prstGeom prst="rect">
            <a:avLst/>
          </a:prstGeom>
          <a:noFill/>
        </p:spPr>
        <p:txBody>
          <a:bodyPr wrap="square">
            <a:spAutoFit/>
          </a:bodyPr>
          <a:lstStyle/>
          <a:p>
            <a:r>
              <a:rPr lang="zh-TW" altLang="en-US" dirty="0"/>
              <a:t>https://arxiv.org/abs/2407.09886</a:t>
            </a:r>
          </a:p>
        </p:txBody>
      </p:sp>
      <p:sp>
        <p:nvSpPr>
          <p:cNvPr id="5" name="矩形 4">
            <a:extLst>
              <a:ext uri="{FF2B5EF4-FFF2-40B4-BE49-F238E27FC236}">
                <a16:creationId xmlns:a16="http://schemas.microsoft.com/office/drawing/2014/main" id="{06A61B8C-B3ED-2E9E-785D-815B9530472D}"/>
              </a:ext>
            </a:extLst>
          </p:cNvPr>
          <p:cNvSpPr/>
          <p:nvPr/>
        </p:nvSpPr>
        <p:spPr>
          <a:xfrm>
            <a:off x="4819650" y="1195137"/>
            <a:ext cx="6534150" cy="58374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 name="圖片 10">
            <a:extLst>
              <a:ext uri="{FF2B5EF4-FFF2-40B4-BE49-F238E27FC236}">
                <a16:creationId xmlns:a16="http://schemas.microsoft.com/office/drawing/2014/main" id="{2CAED8DC-B954-A10D-2460-51683025040E}"/>
              </a:ext>
            </a:extLst>
          </p:cNvPr>
          <p:cNvPicPr>
            <a:picLocks noChangeAspect="1"/>
          </p:cNvPicPr>
          <p:nvPr/>
        </p:nvPicPr>
        <p:blipFill>
          <a:blip r:embed="rId5"/>
          <a:stretch>
            <a:fillRect/>
          </a:stretch>
        </p:blipFill>
        <p:spPr>
          <a:xfrm>
            <a:off x="6076096" y="3905649"/>
            <a:ext cx="6115904" cy="2829320"/>
          </a:xfrm>
          <a:prstGeom prst="rect">
            <a:avLst/>
          </a:prstGeom>
        </p:spPr>
      </p:pic>
    </p:spTree>
    <p:extLst>
      <p:ext uri="{BB962C8B-B14F-4D97-AF65-F5344CB8AC3E}">
        <p14:creationId xmlns:p14="http://schemas.microsoft.com/office/powerpoint/2010/main" val="102713820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648DC36-0E2C-B7EC-924F-83221EBE51C7}"/>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使用其他 </a:t>
            </a:r>
            <a:r>
              <a:rPr lang="en-US" altLang="zh-TW" dirty="0">
                <a:latin typeface="微軟正黑體" panose="020B0604030504040204" pitchFamily="34" charset="-120"/>
                <a:ea typeface="微軟正黑體" panose="020B0604030504040204" pitchFamily="34" charset="-120"/>
              </a:rPr>
              <a:t>AI</a:t>
            </a:r>
            <a:r>
              <a:rPr lang="zh-TW" altLang="en-US" dirty="0">
                <a:latin typeface="微軟正黑體" panose="020B0604030504040204" pitchFamily="34" charset="-120"/>
                <a:ea typeface="微軟正黑體" panose="020B0604030504040204" pitchFamily="34" charset="-120"/>
              </a:rPr>
              <a:t> 作為工具</a:t>
            </a:r>
            <a:endParaRPr lang="zh-TW" altLang="en-US" dirty="0"/>
          </a:p>
        </p:txBody>
      </p:sp>
      <p:sp>
        <p:nvSpPr>
          <p:cNvPr id="5" name="文字方塊 4">
            <a:extLst>
              <a:ext uri="{FF2B5EF4-FFF2-40B4-BE49-F238E27FC236}">
                <a16:creationId xmlns:a16="http://schemas.microsoft.com/office/drawing/2014/main" id="{6A61141D-2BCA-B40C-8F68-A27542A880A8}"/>
              </a:ext>
            </a:extLst>
          </p:cNvPr>
          <p:cNvSpPr txBox="1"/>
          <p:nvPr/>
        </p:nvSpPr>
        <p:spPr>
          <a:xfrm>
            <a:off x="8801233" y="112991"/>
            <a:ext cx="6096000" cy="369332"/>
          </a:xfrm>
          <a:prstGeom prst="rect">
            <a:avLst/>
          </a:prstGeom>
          <a:noFill/>
        </p:spPr>
        <p:txBody>
          <a:bodyPr wrap="square">
            <a:spAutoFit/>
          </a:bodyPr>
          <a:lstStyle/>
          <a:p>
            <a:r>
              <a:rPr lang="zh-TW" altLang="en-US" dirty="0"/>
              <a:t>https://arxiv.org/abs/2407.09886</a:t>
            </a:r>
          </a:p>
        </p:txBody>
      </p:sp>
      <p:pic>
        <p:nvPicPr>
          <p:cNvPr id="7" name="圖片 6">
            <a:extLst>
              <a:ext uri="{FF2B5EF4-FFF2-40B4-BE49-F238E27FC236}">
                <a16:creationId xmlns:a16="http://schemas.microsoft.com/office/drawing/2014/main" id="{D6290794-B7C3-8296-9D0F-C697FC9D682B}"/>
              </a:ext>
            </a:extLst>
          </p:cNvPr>
          <p:cNvPicPr>
            <a:picLocks noChangeAspect="1"/>
          </p:cNvPicPr>
          <p:nvPr/>
        </p:nvPicPr>
        <p:blipFill>
          <a:blip r:embed="rId3"/>
          <a:stretch>
            <a:fillRect/>
          </a:stretch>
        </p:blipFill>
        <p:spPr>
          <a:xfrm>
            <a:off x="493509" y="2697359"/>
            <a:ext cx="11204982" cy="3327124"/>
          </a:xfrm>
          <a:prstGeom prst="rect">
            <a:avLst/>
          </a:prstGeom>
        </p:spPr>
      </p:pic>
      <p:sp>
        <p:nvSpPr>
          <p:cNvPr id="9" name="文字方塊 8">
            <a:extLst>
              <a:ext uri="{FF2B5EF4-FFF2-40B4-BE49-F238E27FC236}">
                <a16:creationId xmlns:a16="http://schemas.microsoft.com/office/drawing/2014/main" id="{6B5EC123-8719-B54E-B739-15AB794C12D8}"/>
              </a:ext>
            </a:extLst>
          </p:cNvPr>
          <p:cNvSpPr txBox="1"/>
          <p:nvPr/>
        </p:nvSpPr>
        <p:spPr>
          <a:xfrm>
            <a:off x="10815637" y="1690688"/>
            <a:ext cx="1076325" cy="646331"/>
          </a:xfrm>
          <a:prstGeom prst="rect">
            <a:avLst/>
          </a:prstGeom>
          <a:noFill/>
        </p:spPr>
        <p:txBody>
          <a:bodyPr wrap="square">
            <a:spAutoFit/>
          </a:bodyPr>
          <a:lstStyle/>
          <a:p>
            <a:pPr algn="ctr"/>
            <a:r>
              <a:rPr lang="en-US" altLang="zh-TW" dirty="0"/>
              <a:t>Chih-Kai </a:t>
            </a:r>
          </a:p>
          <a:p>
            <a:pPr algn="ctr"/>
            <a:r>
              <a:rPr lang="en-US" altLang="zh-TW" dirty="0"/>
              <a:t>Yang</a:t>
            </a:r>
            <a:endParaRPr lang="zh-TW" altLang="en-US" dirty="0"/>
          </a:p>
        </p:txBody>
      </p:sp>
      <p:sp>
        <p:nvSpPr>
          <p:cNvPr id="11" name="文字方塊 10">
            <a:extLst>
              <a:ext uri="{FF2B5EF4-FFF2-40B4-BE49-F238E27FC236}">
                <a16:creationId xmlns:a16="http://schemas.microsoft.com/office/drawing/2014/main" id="{722EF3B0-DB34-1C97-04B2-3743A8CE7D6B}"/>
              </a:ext>
            </a:extLst>
          </p:cNvPr>
          <p:cNvSpPr txBox="1"/>
          <p:nvPr/>
        </p:nvSpPr>
        <p:spPr>
          <a:xfrm>
            <a:off x="9289846" y="1690688"/>
            <a:ext cx="1525791" cy="646331"/>
          </a:xfrm>
          <a:prstGeom prst="rect">
            <a:avLst/>
          </a:prstGeom>
          <a:noFill/>
        </p:spPr>
        <p:txBody>
          <a:bodyPr wrap="square">
            <a:spAutoFit/>
          </a:bodyPr>
          <a:lstStyle/>
          <a:p>
            <a:pPr algn="ctr"/>
            <a:r>
              <a:rPr lang="en-US" altLang="zh-TW" dirty="0"/>
              <a:t>Chun-Yi </a:t>
            </a:r>
          </a:p>
          <a:p>
            <a:pPr algn="ctr"/>
            <a:r>
              <a:rPr lang="en-US" altLang="zh-TW" dirty="0"/>
              <a:t>Kuan</a:t>
            </a:r>
            <a:endParaRPr lang="zh-TW" altLang="en-US" dirty="0"/>
          </a:p>
        </p:txBody>
      </p:sp>
      <p:pic>
        <p:nvPicPr>
          <p:cNvPr id="1026" name="Picture 2" descr="未提供相片說明。">
            <a:extLst>
              <a:ext uri="{FF2B5EF4-FFF2-40B4-BE49-F238E27FC236}">
                <a16:creationId xmlns:a16="http://schemas.microsoft.com/office/drawing/2014/main" id="{D3DC7321-6A8F-A6A8-4E90-88E712A7B6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2305" y="627004"/>
            <a:ext cx="1042987" cy="10446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未提供相片說明。">
            <a:extLst>
              <a:ext uri="{FF2B5EF4-FFF2-40B4-BE49-F238E27FC236}">
                <a16:creationId xmlns:a16="http://schemas.microsoft.com/office/drawing/2014/main" id="{EFBA8F20-3824-4A84-A79A-150EDF0D84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31247" y="628697"/>
            <a:ext cx="1042987" cy="1042987"/>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E98BBB5D-21DD-62A8-3A51-D73A7BD0159F}"/>
              </a:ext>
            </a:extLst>
          </p:cNvPr>
          <p:cNvSpPr txBox="1"/>
          <p:nvPr/>
        </p:nvSpPr>
        <p:spPr>
          <a:xfrm>
            <a:off x="493509" y="2106186"/>
            <a:ext cx="4267200"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Dynamic SUPERB </a:t>
            </a:r>
            <a:r>
              <a:rPr lang="zh-TW" altLang="en-US" sz="2400" dirty="0">
                <a:latin typeface="微軟正黑體" panose="020B0604030504040204" pitchFamily="34" charset="-120"/>
                <a:ea typeface="微軟正黑體" panose="020B0604030504040204" pitchFamily="34" charset="-120"/>
              </a:rPr>
              <a:t>上的結果</a:t>
            </a:r>
          </a:p>
        </p:txBody>
      </p:sp>
    </p:spTree>
    <p:extLst>
      <p:ext uri="{BB962C8B-B14F-4D97-AF65-F5344CB8AC3E}">
        <p14:creationId xmlns:p14="http://schemas.microsoft.com/office/powerpoint/2010/main" val="155045121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EAEEA9-61F2-DE92-C9E7-C4A1D72644D8}"/>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非常多工具怎麼辦？</a:t>
            </a:r>
          </a:p>
        </p:txBody>
      </p:sp>
      <p:pic>
        <p:nvPicPr>
          <p:cNvPr id="6" name="Picture 2">
            <a:extLst>
              <a:ext uri="{FF2B5EF4-FFF2-40B4-BE49-F238E27FC236}">
                <a16:creationId xmlns:a16="http://schemas.microsoft.com/office/drawing/2014/main" id="{1C584076-40F0-520B-ED9C-6C292A0490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9551" y="1690688"/>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圓角 6">
            <a:extLst>
              <a:ext uri="{FF2B5EF4-FFF2-40B4-BE49-F238E27FC236}">
                <a16:creationId xmlns:a16="http://schemas.microsoft.com/office/drawing/2014/main" id="{997D128F-4DCE-EAD9-AB14-E2FB2474795F}"/>
              </a:ext>
            </a:extLst>
          </p:cNvPr>
          <p:cNvSpPr/>
          <p:nvPr/>
        </p:nvSpPr>
        <p:spPr>
          <a:xfrm>
            <a:off x="4662499" y="2176400"/>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1</a:t>
            </a:r>
            <a:endParaRPr lang="zh-TW" altLang="en-US" sz="2400" dirty="0"/>
          </a:p>
        </p:txBody>
      </p:sp>
      <p:sp>
        <p:nvSpPr>
          <p:cNvPr id="8" name="矩形: 圓角 7">
            <a:extLst>
              <a:ext uri="{FF2B5EF4-FFF2-40B4-BE49-F238E27FC236}">
                <a16:creationId xmlns:a16="http://schemas.microsoft.com/office/drawing/2014/main" id="{43C29E60-8187-6D3B-A916-61820F75803B}"/>
              </a:ext>
            </a:extLst>
          </p:cNvPr>
          <p:cNvSpPr/>
          <p:nvPr/>
        </p:nvSpPr>
        <p:spPr>
          <a:xfrm>
            <a:off x="9361026" y="2166656"/>
            <a:ext cx="180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1</a:t>
            </a:r>
            <a:endParaRPr lang="zh-TW" altLang="en-US" sz="2400" dirty="0"/>
          </a:p>
        </p:txBody>
      </p:sp>
      <p:cxnSp>
        <p:nvCxnSpPr>
          <p:cNvPr id="9" name="直線單箭頭接點 8">
            <a:extLst>
              <a:ext uri="{FF2B5EF4-FFF2-40B4-BE49-F238E27FC236}">
                <a16:creationId xmlns:a16="http://schemas.microsoft.com/office/drawing/2014/main" id="{50C81405-3111-2C84-B3E5-FC99FB8063B7}"/>
              </a:ext>
            </a:extLst>
          </p:cNvPr>
          <p:cNvCxnSpPr>
            <a:cxnSpLocks/>
          </p:cNvCxnSpPr>
          <p:nvPr/>
        </p:nvCxnSpPr>
        <p:spPr>
          <a:xfrm>
            <a:off x="6660311" y="2368382"/>
            <a:ext cx="68209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64785BA7-9EC3-C746-9C9C-AFCE3DD5327F}"/>
              </a:ext>
            </a:extLst>
          </p:cNvPr>
          <p:cNvSpPr txBox="1"/>
          <p:nvPr/>
        </p:nvSpPr>
        <p:spPr>
          <a:xfrm>
            <a:off x="9599272" y="2564756"/>
            <a:ext cx="1399708" cy="461665"/>
          </a:xfrm>
          <a:prstGeom prst="rect">
            <a:avLst/>
          </a:prstGeom>
          <a:noFill/>
        </p:spPr>
        <p:txBody>
          <a:bodyPr wrap="square" rtlCol="0">
            <a:spAutoFit/>
          </a:bodyPr>
          <a:lstStyle/>
          <a:p>
            <a:r>
              <a:rPr lang="en-US" altLang="zh-TW" sz="2400" dirty="0"/>
              <a:t>Tool Use</a:t>
            </a:r>
            <a:endParaRPr lang="zh-TW" altLang="en-US" sz="2400" dirty="0"/>
          </a:p>
        </p:txBody>
      </p:sp>
      <p:sp>
        <p:nvSpPr>
          <p:cNvPr id="14" name="矩形: 圓角 13">
            <a:extLst>
              <a:ext uri="{FF2B5EF4-FFF2-40B4-BE49-F238E27FC236}">
                <a16:creationId xmlns:a16="http://schemas.microsoft.com/office/drawing/2014/main" id="{F94205A4-D8F2-C20A-B015-8941CA449319}"/>
              </a:ext>
            </a:extLst>
          </p:cNvPr>
          <p:cNvSpPr/>
          <p:nvPr/>
        </p:nvSpPr>
        <p:spPr>
          <a:xfrm>
            <a:off x="1099024" y="2122636"/>
            <a:ext cx="3481601" cy="2239814"/>
          </a:xfrm>
          <a:prstGeom prst="roundRect">
            <a:avLst>
              <a:gd name="adj" fmla="val 5776"/>
            </a:avLst>
          </a:prstGeom>
          <a:solidFill>
            <a:schemeClr val="accent4">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a:t>Hundreds </a:t>
            </a:r>
          </a:p>
          <a:p>
            <a:pPr algn="ctr"/>
            <a:r>
              <a:rPr lang="en-US" altLang="zh-TW" sz="2400"/>
              <a:t>of </a:t>
            </a:r>
          </a:p>
          <a:p>
            <a:pPr algn="ctr"/>
            <a:r>
              <a:rPr lang="en-US" altLang="zh-TW" sz="2400"/>
              <a:t>Tool Descriptions</a:t>
            </a:r>
            <a:endParaRPr lang="zh-TW" altLang="en-US" sz="2400" dirty="0"/>
          </a:p>
        </p:txBody>
      </p:sp>
      <p:cxnSp>
        <p:nvCxnSpPr>
          <p:cNvPr id="18" name="直線單箭頭接點 17">
            <a:extLst>
              <a:ext uri="{FF2B5EF4-FFF2-40B4-BE49-F238E27FC236}">
                <a16:creationId xmlns:a16="http://schemas.microsoft.com/office/drawing/2014/main" id="{00E18600-D7F2-E329-BA3D-C5D98D62ABAD}"/>
              </a:ext>
            </a:extLst>
          </p:cNvPr>
          <p:cNvCxnSpPr>
            <a:cxnSpLocks/>
          </p:cNvCxnSpPr>
          <p:nvPr/>
        </p:nvCxnSpPr>
        <p:spPr>
          <a:xfrm>
            <a:off x="8618751" y="2368382"/>
            <a:ext cx="68209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006525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FE74C-94C6-5595-5DB7-3B08B8F126F6}"/>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2D9D217C-3673-87CA-FDC3-50E18DFC85E0}"/>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非常多工具怎麼辦？</a:t>
            </a:r>
          </a:p>
        </p:txBody>
      </p:sp>
      <p:sp>
        <p:nvSpPr>
          <p:cNvPr id="3" name="文字方塊 2">
            <a:extLst>
              <a:ext uri="{FF2B5EF4-FFF2-40B4-BE49-F238E27FC236}">
                <a16:creationId xmlns:a16="http://schemas.microsoft.com/office/drawing/2014/main" id="{29108728-7A6B-1115-5FA8-1E5F58BEB309}"/>
              </a:ext>
            </a:extLst>
          </p:cNvPr>
          <p:cNvSpPr txBox="1"/>
          <p:nvPr/>
        </p:nvSpPr>
        <p:spPr>
          <a:xfrm>
            <a:off x="8492727" y="506253"/>
            <a:ext cx="3376247" cy="369332"/>
          </a:xfrm>
          <a:prstGeom prst="rect">
            <a:avLst/>
          </a:prstGeom>
          <a:noFill/>
        </p:spPr>
        <p:txBody>
          <a:bodyPr wrap="square">
            <a:spAutoFit/>
          </a:bodyPr>
          <a:lstStyle/>
          <a:p>
            <a:r>
              <a:rPr lang="zh-TW" altLang="en-US" dirty="0"/>
              <a:t>https://arxiv.org/abs/2310.03128</a:t>
            </a:r>
          </a:p>
        </p:txBody>
      </p:sp>
      <p:sp>
        <p:nvSpPr>
          <p:cNvPr id="16" name="文字方塊 15">
            <a:extLst>
              <a:ext uri="{FF2B5EF4-FFF2-40B4-BE49-F238E27FC236}">
                <a16:creationId xmlns:a16="http://schemas.microsoft.com/office/drawing/2014/main" id="{0ACFF192-13A3-A6AD-DBA6-58D9C0B11885}"/>
              </a:ext>
            </a:extLst>
          </p:cNvPr>
          <p:cNvSpPr txBox="1"/>
          <p:nvPr/>
        </p:nvSpPr>
        <p:spPr>
          <a:xfrm>
            <a:off x="8492727" y="809693"/>
            <a:ext cx="3376247" cy="369332"/>
          </a:xfrm>
          <a:prstGeom prst="rect">
            <a:avLst/>
          </a:prstGeom>
          <a:noFill/>
        </p:spPr>
        <p:txBody>
          <a:bodyPr wrap="square">
            <a:spAutoFit/>
          </a:bodyPr>
          <a:lstStyle/>
          <a:p>
            <a:r>
              <a:rPr lang="zh-TW" altLang="en-US" dirty="0"/>
              <a:t>https://arxiv.org/abs/2502.11271</a:t>
            </a:r>
          </a:p>
        </p:txBody>
      </p:sp>
      <p:sp>
        <p:nvSpPr>
          <p:cNvPr id="4" name="矩形: 圓角 3">
            <a:extLst>
              <a:ext uri="{FF2B5EF4-FFF2-40B4-BE49-F238E27FC236}">
                <a16:creationId xmlns:a16="http://schemas.microsoft.com/office/drawing/2014/main" id="{CCB0809C-E0DF-8A47-DD86-BF802CEDA3FC}"/>
              </a:ext>
            </a:extLst>
          </p:cNvPr>
          <p:cNvSpPr/>
          <p:nvPr/>
        </p:nvSpPr>
        <p:spPr>
          <a:xfrm>
            <a:off x="1788263" y="3059100"/>
            <a:ext cx="1761491" cy="884550"/>
          </a:xfrm>
          <a:prstGeom prst="roundRect">
            <a:avLst>
              <a:gd name="adj" fmla="val 5776"/>
            </a:avLst>
          </a:prstGeom>
          <a:solidFill>
            <a:schemeClr val="accent6">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Tool</a:t>
            </a:r>
            <a:r>
              <a:rPr lang="zh-TW" altLang="en-US" sz="2400" dirty="0"/>
              <a:t> </a:t>
            </a:r>
            <a:endParaRPr lang="en-US" altLang="zh-TW" sz="2400" dirty="0"/>
          </a:p>
          <a:p>
            <a:pPr algn="ctr"/>
            <a:r>
              <a:rPr lang="en-US" altLang="zh-TW" sz="2400" dirty="0"/>
              <a:t>Selection</a:t>
            </a:r>
          </a:p>
        </p:txBody>
      </p:sp>
      <p:sp>
        <p:nvSpPr>
          <p:cNvPr id="10" name="矩形: 圓角 9">
            <a:extLst>
              <a:ext uri="{FF2B5EF4-FFF2-40B4-BE49-F238E27FC236}">
                <a16:creationId xmlns:a16="http://schemas.microsoft.com/office/drawing/2014/main" id="{B0F60807-9018-585C-62E0-297A8A819FF2}"/>
              </a:ext>
            </a:extLst>
          </p:cNvPr>
          <p:cNvSpPr/>
          <p:nvPr/>
        </p:nvSpPr>
        <p:spPr>
          <a:xfrm>
            <a:off x="928209" y="2154426"/>
            <a:ext cx="3481601" cy="360000"/>
          </a:xfrm>
          <a:prstGeom prst="roundRect">
            <a:avLst>
              <a:gd name="adj" fmla="val 5776"/>
            </a:avLst>
          </a:prstGeom>
          <a:solidFill>
            <a:schemeClr val="accent6">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selected tools</a:t>
            </a:r>
            <a:endParaRPr lang="zh-TW" altLang="en-US" sz="2400" dirty="0"/>
          </a:p>
        </p:txBody>
      </p:sp>
      <p:pic>
        <p:nvPicPr>
          <p:cNvPr id="14" name="Picture 2">
            <a:extLst>
              <a:ext uri="{FF2B5EF4-FFF2-40B4-BE49-F238E27FC236}">
                <a16:creationId xmlns:a16="http://schemas.microsoft.com/office/drawing/2014/main" id="{5D34BB3A-3B87-8512-8918-4AF45FA9CF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9551" y="1690688"/>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圓角 14">
            <a:extLst>
              <a:ext uri="{FF2B5EF4-FFF2-40B4-BE49-F238E27FC236}">
                <a16:creationId xmlns:a16="http://schemas.microsoft.com/office/drawing/2014/main" id="{A9AA2DC0-ED9C-FEB7-A8DA-0177F1ACDF09}"/>
              </a:ext>
            </a:extLst>
          </p:cNvPr>
          <p:cNvSpPr/>
          <p:nvPr/>
        </p:nvSpPr>
        <p:spPr>
          <a:xfrm>
            <a:off x="4662499" y="2176400"/>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1</a:t>
            </a:r>
            <a:endParaRPr lang="zh-TW" altLang="en-US" sz="2400" dirty="0"/>
          </a:p>
        </p:txBody>
      </p:sp>
      <p:sp>
        <p:nvSpPr>
          <p:cNvPr id="17" name="矩形: 圓角 16">
            <a:extLst>
              <a:ext uri="{FF2B5EF4-FFF2-40B4-BE49-F238E27FC236}">
                <a16:creationId xmlns:a16="http://schemas.microsoft.com/office/drawing/2014/main" id="{3AACA7C3-D0DA-27B2-5851-90B47A017576}"/>
              </a:ext>
            </a:extLst>
          </p:cNvPr>
          <p:cNvSpPr/>
          <p:nvPr/>
        </p:nvSpPr>
        <p:spPr>
          <a:xfrm>
            <a:off x="9361026" y="2166656"/>
            <a:ext cx="180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1</a:t>
            </a:r>
            <a:endParaRPr lang="zh-TW" altLang="en-US" sz="2400" dirty="0"/>
          </a:p>
        </p:txBody>
      </p:sp>
      <p:cxnSp>
        <p:nvCxnSpPr>
          <p:cNvPr id="18" name="直線單箭頭接點 17">
            <a:extLst>
              <a:ext uri="{FF2B5EF4-FFF2-40B4-BE49-F238E27FC236}">
                <a16:creationId xmlns:a16="http://schemas.microsoft.com/office/drawing/2014/main" id="{6550A49F-3106-D8E5-A289-19484E643B0B}"/>
              </a:ext>
            </a:extLst>
          </p:cNvPr>
          <p:cNvCxnSpPr>
            <a:cxnSpLocks/>
          </p:cNvCxnSpPr>
          <p:nvPr/>
        </p:nvCxnSpPr>
        <p:spPr>
          <a:xfrm>
            <a:off x="6660311" y="2368382"/>
            <a:ext cx="68209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2093B36E-F0FC-3173-D7E8-60F0B6E76184}"/>
              </a:ext>
            </a:extLst>
          </p:cNvPr>
          <p:cNvSpPr txBox="1"/>
          <p:nvPr/>
        </p:nvSpPr>
        <p:spPr>
          <a:xfrm>
            <a:off x="9599272" y="2564756"/>
            <a:ext cx="1399708" cy="461665"/>
          </a:xfrm>
          <a:prstGeom prst="rect">
            <a:avLst/>
          </a:prstGeom>
          <a:noFill/>
        </p:spPr>
        <p:txBody>
          <a:bodyPr wrap="square" rtlCol="0">
            <a:spAutoFit/>
          </a:bodyPr>
          <a:lstStyle/>
          <a:p>
            <a:r>
              <a:rPr lang="en-US" altLang="zh-TW" sz="2400" dirty="0"/>
              <a:t>Tool Use</a:t>
            </a:r>
            <a:endParaRPr lang="zh-TW" altLang="en-US" sz="2400" dirty="0"/>
          </a:p>
        </p:txBody>
      </p:sp>
      <p:cxnSp>
        <p:nvCxnSpPr>
          <p:cNvPr id="20" name="直線單箭頭接點 19">
            <a:extLst>
              <a:ext uri="{FF2B5EF4-FFF2-40B4-BE49-F238E27FC236}">
                <a16:creationId xmlns:a16="http://schemas.microsoft.com/office/drawing/2014/main" id="{94DD23A6-CEB4-340B-3442-12BFA47079D2}"/>
              </a:ext>
            </a:extLst>
          </p:cNvPr>
          <p:cNvCxnSpPr>
            <a:cxnSpLocks/>
          </p:cNvCxnSpPr>
          <p:nvPr/>
        </p:nvCxnSpPr>
        <p:spPr>
          <a:xfrm>
            <a:off x="8618751" y="2368382"/>
            <a:ext cx="68209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83D73C44-AD42-7D11-2BFB-F70DF077CCFA}"/>
              </a:ext>
            </a:extLst>
          </p:cNvPr>
          <p:cNvSpPr/>
          <p:nvPr/>
        </p:nvSpPr>
        <p:spPr>
          <a:xfrm>
            <a:off x="4662499" y="4346649"/>
            <a:ext cx="3481601" cy="2239814"/>
          </a:xfrm>
          <a:prstGeom prst="roundRect">
            <a:avLst>
              <a:gd name="adj" fmla="val 5776"/>
            </a:avLst>
          </a:prstGeom>
          <a:solidFill>
            <a:schemeClr val="accent4">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a:t>Hundreds </a:t>
            </a:r>
          </a:p>
          <a:p>
            <a:pPr algn="ctr"/>
            <a:r>
              <a:rPr lang="en-US" altLang="zh-TW" sz="2400"/>
              <a:t>of </a:t>
            </a:r>
          </a:p>
          <a:p>
            <a:pPr algn="ctr"/>
            <a:r>
              <a:rPr lang="en-US" altLang="zh-TW" sz="2400"/>
              <a:t>Tool Descriptions</a:t>
            </a:r>
            <a:endParaRPr lang="zh-TW" altLang="en-US" sz="2400" dirty="0"/>
          </a:p>
        </p:txBody>
      </p:sp>
      <p:sp>
        <p:nvSpPr>
          <p:cNvPr id="22" name="文字方塊 21">
            <a:extLst>
              <a:ext uri="{FF2B5EF4-FFF2-40B4-BE49-F238E27FC236}">
                <a16:creationId xmlns:a16="http://schemas.microsoft.com/office/drawing/2014/main" id="{B35991FC-496F-1DEC-637F-DED70ABD4BBB}"/>
              </a:ext>
            </a:extLst>
          </p:cNvPr>
          <p:cNvSpPr txBox="1"/>
          <p:nvPr/>
        </p:nvSpPr>
        <p:spPr>
          <a:xfrm>
            <a:off x="6819148" y="6090137"/>
            <a:ext cx="5560248" cy="523220"/>
          </a:xfrm>
          <a:prstGeom prst="rect">
            <a:avLst/>
          </a:prstGeom>
          <a:noFill/>
        </p:spPr>
        <p:txBody>
          <a:bodyPr wrap="square" rtlCol="0">
            <a:spAutoFit/>
          </a:bodyPr>
          <a:lstStyle/>
          <a:p>
            <a:pPr algn="ctr"/>
            <a:r>
              <a:rPr lang="en-US" altLang="zh-TW" sz="2800" dirty="0">
                <a:ea typeface="微軟正黑體" panose="020B0604030504040204" pitchFamily="34" charset="-120"/>
              </a:rPr>
              <a:t>Agent’s Memory </a:t>
            </a:r>
            <a:endParaRPr lang="zh-TW" altLang="en-US" sz="2800" dirty="0">
              <a:ea typeface="微軟正黑體" panose="020B0604030504040204" pitchFamily="34" charset="-120"/>
            </a:endParaRPr>
          </a:p>
        </p:txBody>
      </p:sp>
      <p:cxnSp>
        <p:nvCxnSpPr>
          <p:cNvPr id="23" name="直線單箭頭接點 22">
            <a:extLst>
              <a:ext uri="{FF2B5EF4-FFF2-40B4-BE49-F238E27FC236}">
                <a16:creationId xmlns:a16="http://schemas.microsoft.com/office/drawing/2014/main" id="{20E886C8-DEDF-7DFC-AEA7-2739F14B6202}"/>
              </a:ext>
            </a:extLst>
          </p:cNvPr>
          <p:cNvCxnSpPr>
            <a:cxnSpLocks/>
          </p:cNvCxnSpPr>
          <p:nvPr/>
        </p:nvCxnSpPr>
        <p:spPr>
          <a:xfrm flipV="1">
            <a:off x="2668907" y="2564756"/>
            <a:ext cx="0" cy="5291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610407BB-4675-A7E0-8E15-9482E9D392ED}"/>
              </a:ext>
            </a:extLst>
          </p:cNvPr>
          <p:cNvCxnSpPr>
            <a:cxnSpLocks/>
          </p:cNvCxnSpPr>
          <p:nvPr/>
        </p:nvCxnSpPr>
        <p:spPr>
          <a:xfrm flipV="1">
            <a:off x="2687957" y="3981750"/>
            <a:ext cx="0" cy="14848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0C050CF7-7A41-E5B8-9B77-42F06C013422}"/>
              </a:ext>
            </a:extLst>
          </p:cNvPr>
          <p:cNvCxnSpPr>
            <a:cxnSpLocks/>
            <a:endCxn id="21" idx="1"/>
          </p:cNvCxnSpPr>
          <p:nvPr/>
        </p:nvCxnSpPr>
        <p:spPr>
          <a:xfrm flipV="1">
            <a:off x="2668907" y="5466556"/>
            <a:ext cx="1993592"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13DA122B-7A12-0A5C-9A19-0A937D86CAE9}"/>
              </a:ext>
            </a:extLst>
          </p:cNvPr>
          <p:cNvCxnSpPr>
            <a:cxnSpLocks/>
          </p:cNvCxnSpPr>
          <p:nvPr/>
        </p:nvCxnSpPr>
        <p:spPr>
          <a:xfrm flipH="1" flipV="1">
            <a:off x="3568907" y="3501375"/>
            <a:ext cx="1993592" cy="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1E14E8A2-CDFA-D60C-F7BB-47D3E8242E98}"/>
              </a:ext>
            </a:extLst>
          </p:cNvPr>
          <p:cNvCxnSpPr>
            <a:cxnSpLocks/>
          </p:cNvCxnSpPr>
          <p:nvPr/>
        </p:nvCxnSpPr>
        <p:spPr>
          <a:xfrm>
            <a:off x="5562499" y="2590790"/>
            <a:ext cx="0" cy="936619"/>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13907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9EBB6-2412-0110-394A-5204FEB18B13}"/>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0ACF952C-A75E-B791-AACF-1F2AEEAE9760}"/>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模型自己打造工具</a:t>
            </a:r>
          </a:p>
        </p:txBody>
      </p:sp>
      <p:sp>
        <p:nvSpPr>
          <p:cNvPr id="4" name="矩形: 圓角 3">
            <a:extLst>
              <a:ext uri="{FF2B5EF4-FFF2-40B4-BE49-F238E27FC236}">
                <a16:creationId xmlns:a16="http://schemas.microsoft.com/office/drawing/2014/main" id="{02B4F6B3-3422-BE65-FE18-FC2CD21BF7C7}"/>
              </a:ext>
            </a:extLst>
          </p:cNvPr>
          <p:cNvSpPr/>
          <p:nvPr/>
        </p:nvSpPr>
        <p:spPr>
          <a:xfrm>
            <a:off x="1788263" y="3059100"/>
            <a:ext cx="1761491" cy="884550"/>
          </a:xfrm>
          <a:prstGeom prst="roundRect">
            <a:avLst>
              <a:gd name="adj" fmla="val 5776"/>
            </a:avLst>
          </a:prstGeom>
          <a:solidFill>
            <a:schemeClr val="accent6">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Tool</a:t>
            </a:r>
            <a:r>
              <a:rPr lang="zh-TW" altLang="en-US" sz="2400" dirty="0"/>
              <a:t> </a:t>
            </a:r>
            <a:endParaRPr lang="en-US" altLang="zh-TW" sz="2400" dirty="0"/>
          </a:p>
          <a:p>
            <a:pPr algn="ctr"/>
            <a:r>
              <a:rPr lang="en-US" altLang="zh-TW" sz="2400" dirty="0"/>
              <a:t>Selection</a:t>
            </a:r>
          </a:p>
        </p:txBody>
      </p:sp>
      <p:sp>
        <p:nvSpPr>
          <p:cNvPr id="10" name="矩形: 圓角 9">
            <a:extLst>
              <a:ext uri="{FF2B5EF4-FFF2-40B4-BE49-F238E27FC236}">
                <a16:creationId xmlns:a16="http://schemas.microsoft.com/office/drawing/2014/main" id="{3C6EEDEF-B6AB-F1CA-BF5A-B700145D01EF}"/>
              </a:ext>
            </a:extLst>
          </p:cNvPr>
          <p:cNvSpPr/>
          <p:nvPr/>
        </p:nvSpPr>
        <p:spPr>
          <a:xfrm>
            <a:off x="928209" y="2154426"/>
            <a:ext cx="3481601" cy="360000"/>
          </a:xfrm>
          <a:prstGeom prst="roundRect">
            <a:avLst>
              <a:gd name="adj" fmla="val 5776"/>
            </a:avLst>
          </a:prstGeom>
          <a:solidFill>
            <a:schemeClr val="accent6">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selected tools</a:t>
            </a:r>
            <a:endParaRPr lang="zh-TW" altLang="en-US" sz="2400" dirty="0"/>
          </a:p>
        </p:txBody>
      </p:sp>
      <p:pic>
        <p:nvPicPr>
          <p:cNvPr id="14" name="Picture 2">
            <a:extLst>
              <a:ext uri="{FF2B5EF4-FFF2-40B4-BE49-F238E27FC236}">
                <a16:creationId xmlns:a16="http://schemas.microsoft.com/office/drawing/2014/main" id="{66FD3E8D-929D-648B-F77B-4DF394E687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9551" y="1690688"/>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圓角 14">
            <a:extLst>
              <a:ext uri="{FF2B5EF4-FFF2-40B4-BE49-F238E27FC236}">
                <a16:creationId xmlns:a16="http://schemas.microsoft.com/office/drawing/2014/main" id="{7E211A8F-255D-32C6-631A-6248F9DEE325}"/>
              </a:ext>
            </a:extLst>
          </p:cNvPr>
          <p:cNvSpPr/>
          <p:nvPr/>
        </p:nvSpPr>
        <p:spPr>
          <a:xfrm>
            <a:off x="4662499" y="2176400"/>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1</a:t>
            </a:r>
            <a:endParaRPr lang="zh-TW" altLang="en-US" sz="2400" dirty="0"/>
          </a:p>
        </p:txBody>
      </p:sp>
      <p:sp>
        <p:nvSpPr>
          <p:cNvPr id="17" name="矩形: 圓角 16">
            <a:extLst>
              <a:ext uri="{FF2B5EF4-FFF2-40B4-BE49-F238E27FC236}">
                <a16:creationId xmlns:a16="http://schemas.microsoft.com/office/drawing/2014/main" id="{AED300A8-998A-FDDE-DDE4-A324F7C30956}"/>
              </a:ext>
            </a:extLst>
          </p:cNvPr>
          <p:cNvSpPr/>
          <p:nvPr/>
        </p:nvSpPr>
        <p:spPr>
          <a:xfrm>
            <a:off x="9361026" y="2166656"/>
            <a:ext cx="180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1</a:t>
            </a:r>
            <a:endParaRPr lang="zh-TW" altLang="en-US" sz="2400" dirty="0"/>
          </a:p>
        </p:txBody>
      </p:sp>
      <p:cxnSp>
        <p:nvCxnSpPr>
          <p:cNvPr id="18" name="直線單箭頭接點 17">
            <a:extLst>
              <a:ext uri="{FF2B5EF4-FFF2-40B4-BE49-F238E27FC236}">
                <a16:creationId xmlns:a16="http://schemas.microsoft.com/office/drawing/2014/main" id="{E648E5F1-ACB0-8249-5BB2-87C356BFC802}"/>
              </a:ext>
            </a:extLst>
          </p:cNvPr>
          <p:cNvCxnSpPr>
            <a:cxnSpLocks/>
          </p:cNvCxnSpPr>
          <p:nvPr/>
        </p:nvCxnSpPr>
        <p:spPr>
          <a:xfrm>
            <a:off x="6660311" y="2368382"/>
            <a:ext cx="68209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994C9AB1-3C4C-30E8-E0F0-ADF821CA72DB}"/>
              </a:ext>
            </a:extLst>
          </p:cNvPr>
          <p:cNvSpPr txBox="1"/>
          <p:nvPr/>
        </p:nvSpPr>
        <p:spPr>
          <a:xfrm>
            <a:off x="9415880" y="2598517"/>
            <a:ext cx="1754525" cy="461665"/>
          </a:xfrm>
          <a:prstGeom prst="rect">
            <a:avLst/>
          </a:prstGeom>
          <a:noFill/>
        </p:spPr>
        <p:txBody>
          <a:bodyPr wrap="square" rtlCol="0">
            <a:spAutoFit/>
          </a:bodyPr>
          <a:lstStyle/>
          <a:p>
            <a:r>
              <a:rPr lang="en-US" altLang="zh-TW" sz="2400" dirty="0"/>
              <a:t>Make Tools</a:t>
            </a:r>
            <a:endParaRPr lang="zh-TW" altLang="en-US" sz="2400" dirty="0"/>
          </a:p>
        </p:txBody>
      </p:sp>
      <p:cxnSp>
        <p:nvCxnSpPr>
          <p:cNvPr id="20" name="直線單箭頭接點 19">
            <a:extLst>
              <a:ext uri="{FF2B5EF4-FFF2-40B4-BE49-F238E27FC236}">
                <a16:creationId xmlns:a16="http://schemas.microsoft.com/office/drawing/2014/main" id="{9383F1AC-D282-9305-0D0C-414377B5B141}"/>
              </a:ext>
            </a:extLst>
          </p:cNvPr>
          <p:cNvCxnSpPr>
            <a:cxnSpLocks/>
          </p:cNvCxnSpPr>
          <p:nvPr/>
        </p:nvCxnSpPr>
        <p:spPr>
          <a:xfrm>
            <a:off x="8618751" y="2368382"/>
            <a:ext cx="68209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DE9761A1-C630-915A-7E74-D49D948EA98E}"/>
              </a:ext>
            </a:extLst>
          </p:cNvPr>
          <p:cNvSpPr/>
          <p:nvPr/>
        </p:nvSpPr>
        <p:spPr>
          <a:xfrm>
            <a:off x="4662499" y="4346649"/>
            <a:ext cx="3481601" cy="2239814"/>
          </a:xfrm>
          <a:prstGeom prst="roundRect">
            <a:avLst>
              <a:gd name="adj" fmla="val 5776"/>
            </a:avLst>
          </a:prstGeom>
          <a:solidFill>
            <a:schemeClr val="accent4">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a:t>Hundreds </a:t>
            </a:r>
          </a:p>
          <a:p>
            <a:pPr algn="ctr"/>
            <a:r>
              <a:rPr lang="en-US" altLang="zh-TW" sz="2400"/>
              <a:t>of </a:t>
            </a:r>
          </a:p>
          <a:p>
            <a:pPr algn="ctr"/>
            <a:r>
              <a:rPr lang="en-US" altLang="zh-TW" sz="2400"/>
              <a:t>Tool Descriptions</a:t>
            </a:r>
            <a:endParaRPr lang="zh-TW" altLang="en-US" sz="2400" dirty="0"/>
          </a:p>
        </p:txBody>
      </p:sp>
      <p:sp>
        <p:nvSpPr>
          <p:cNvPr id="22" name="文字方塊 21">
            <a:extLst>
              <a:ext uri="{FF2B5EF4-FFF2-40B4-BE49-F238E27FC236}">
                <a16:creationId xmlns:a16="http://schemas.microsoft.com/office/drawing/2014/main" id="{8EF9974C-0D4A-3273-737B-E182842EBE36}"/>
              </a:ext>
            </a:extLst>
          </p:cNvPr>
          <p:cNvSpPr txBox="1"/>
          <p:nvPr/>
        </p:nvSpPr>
        <p:spPr>
          <a:xfrm>
            <a:off x="6819148" y="6090137"/>
            <a:ext cx="5560248" cy="523220"/>
          </a:xfrm>
          <a:prstGeom prst="rect">
            <a:avLst/>
          </a:prstGeom>
          <a:noFill/>
        </p:spPr>
        <p:txBody>
          <a:bodyPr wrap="square" rtlCol="0">
            <a:spAutoFit/>
          </a:bodyPr>
          <a:lstStyle/>
          <a:p>
            <a:pPr algn="ctr"/>
            <a:r>
              <a:rPr lang="en-US" altLang="zh-TW" sz="2800" dirty="0">
                <a:ea typeface="微軟正黑體" panose="020B0604030504040204" pitchFamily="34" charset="-120"/>
              </a:rPr>
              <a:t>Agent’s Memory </a:t>
            </a:r>
            <a:endParaRPr lang="zh-TW" altLang="en-US" sz="2800" dirty="0">
              <a:ea typeface="微軟正黑體" panose="020B0604030504040204" pitchFamily="34" charset="-120"/>
            </a:endParaRPr>
          </a:p>
        </p:txBody>
      </p:sp>
      <p:cxnSp>
        <p:nvCxnSpPr>
          <p:cNvPr id="23" name="直線單箭頭接點 22">
            <a:extLst>
              <a:ext uri="{FF2B5EF4-FFF2-40B4-BE49-F238E27FC236}">
                <a16:creationId xmlns:a16="http://schemas.microsoft.com/office/drawing/2014/main" id="{A0908022-29EE-158B-C656-07C74E261381}"/>
              </a:ext>
            </a:extLst>
          </p:cNvPr>
          <p:cNvCxnSpPr>
            <a:cxnSpLocks/>
          </p:cNvCxnSpPr>
          <p:nvPr/>
        </p:nvCxnSpPr>
        <p:spPr>
          <a:xfrm flipV="1">
            <a:off x="2668907" y="2564756"/>
            <a:ext cx="0" cy="5291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132D8415-1396-67F3-4EAB-804EC9C3BF20}"/>
              </a:ext>
            </a:extLst>
          </p:cNvPr>
          <p:cNvCxnSpPr>
            <a:cxnSpLocks/>
          </p:cNvCxnSpPr>
          <p:nvPr/>
        </p:nvCxnSpPr>
        <p:spPr>
          <a:xfrm flipV="1">
            <a:off x="2687957" y="3981750"/>
            <a:ext cx="0" cy="14848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ED7FDE80-6117-D0F1-F6C5-50FBCEF3CC38}"/>
              </a:ext>
            </a:extLst>
          </p:cNvPr>
          <p:cNvCxnSpPr>
            <a:cxnSpLocks/>
            <a:endCxn id="21" idx="1"/>
          </p:cNvCxnSpPr>
          <p:nvPr/>
        </p:nvCxnSpPr>
        <p:spPr>
          <a:xfrm flipV="1">
            <a:off x="2668907" y="5466556"/>
            <a:ext cx="1993592"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060B111B-4927-8622-A8D4-06B8A9DB0354}"/>
              </a:ext>
            </a:extLst>
          </p:cNvPr>
          <p:cNvCxnSpPr>
            <a:cxnSpLocks/>
          </p:cNvCxnSpPr>
          <p:nvPr/>
        </p:nvCxnSpPr>
        <p:spPr>
          <a:xfrm flipH="1" flipV="1">
            <a:off x="3568907" y="3501375"/>
            <a:ext cx="1993592" cy="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65934F47-0D4F-4B18-D72A-92F4F993CB68}"/>
              </a:ext>
            </a:extLst>
          </p:cNvPr>
          <p:cNvCxnSpPr>
            <a:cxnSpLocks/>
          </p:cNvCxnSpPr>
          <p:nvPr/>
        </p:nvCxnSpPr>
        <p:spPr>
          <a:xfrm>
            <a:off x="5562499" y="2590790"/>
            <a:ext cx="0" cy="936619"/>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 name="Picture 6">
            <a:extLst>
              <a:ext uri="{FF2B5EF4-FFF2-40B4-BE49-F238E27FC236}">
                <a16:creationId xmlns:a16="http://schemas.microsoft.com/office/drawing/2014/main" id="{82E1B8E0-882F-E631-EB56-95E26DBDC0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9272" y="3093944"/>
            <a:ext cx="1219200" cy="12192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線單箭頭接點 6">
            <a:extLst>
              <a:ext uri="{FF2B5EF4-FFF2-40B4-BE49-F238E27FC236}">
                <a16:creationId xmlns:a16="http://schemas.microsoft.com/office/drawing/2014/main" id="{20B67A57-076B-A11E-0528-14013CFB85DA}"/>
              </a:ext>
            </a:extLst>
          </p:cNvPr>
          <p:cNvCxnSpPr>
            <a:cxnSpLocks/>
          </p:cNvCxnSpPr>
          <p:nvPr/>
        </p:nvCxnSpPr>
        <p:spPr>
          <a:xfrm flipH="1" flipV="1">
            <a:off x="8215280" y="5440522"/>
            <a:ext cx="1993592" cy="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直線單箭頭接點 7">
            <a:extLst>
              <a:ext uri="{FF2B5EF4-FFF2-40B4-BE49-F238E27FC236}">
                <a16:creationId xmlns:a16="http://schemas.microsoft.com/office/drawing/2014/main" id="{47A2280A-7D73-3914-7E00-7001452C29FF}"/>
              </a:ext>
            </a:extLst>
          </p:cNvPr>
          <p:cNvCxnSpPr>
            <a:cxnSpLocks/>
          </p:cNvCxnSpPr>
          <p:nvPr/>
        </p:nvCxnSpPr>
        <p:spPr>
          <a:xfrm>
            <a:off x="10208872" y="4346649"/>
            <a:ext cx="0" cy="1119907"/>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4F904759-631C-BB86-D7EA-A5842DF6E189}"/>
              </a:ext>
            </a:extLst>
          </p:cNvPr>
          <p:cNvSpPr txBox="1"/>
          <p:nvPr/>
        </p:nvSpPr>
        <p:spPr>
          <a:xfrm>
            <a:off x="7197517" y="160396"/>
            <a:ext cx="6191250" cy="1200329"/>
          </a:xfrm>
          <a:prstGeom prst="rect">
            <a:avLst/>
          </a:prstGeom>
          <a:noFill/>
        </p:spPr>
        <p:txBody>
          <a:bodyPr wrap="square">
            <a:spAutoFit/>
          </a:bodyPr>
          <a:lstStyle/>
          <a:p>
            <a:r>
              <a:rPr lang="en-US" altLang="zh-TW" dirty="0" err="1"/>
              <a:t>TroVE</a:t>
            </a:r>
            <a:r>
              <a:rPr lang="en-US" altLang="zh-TW" dirty="0"/>
              <a:t>: https://arxiv.org/pdf/2401.12869</a:t>
            </a:r>
          </a:p>
          <a:p>
            <a:r>
              <a:rPr lang="en-US" altLang="zh-TW" dirty="0"/>
              <a:t>LATM: https://arxiv.org/abs/2305.17126</a:t>
            </a:r>
          </a:p>
          <a:p>
            <a:r>
              <a:rPr lang="en-US" altLang="zh-TW" dirty="0"/>
              <a:t>CREATOR: https://arxiv.org/abs/2305.14318 </a:t>
            </a:r>
          </a:p>
          <a:p>
            <a:r>
              <a:rPr lang="en-US" altLang="zh-TW" dirty="0"/>
              <a:t>CRAFT: https://arxiv.org/abs/2309.17428</a:t>
            </a:r>
            <a:endParaRPr lang="zh-TW" altLang="en-US" dirty="0"/>
          </a:p>
        </p:txBody>
      </p:sp>
    </p:spTree>
    <p:extLst>
      <p:ext uri="{BB962C8B-B14F-4D97-AF65-F5344CB8AC3E}">
        <p14:creationId xmlns:p14="http://schemas.microsoft.com/office/powerpoint/2010/main" val="292522636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D4C4B0-C2E1-E81D-9E72-E7B91F6F086B}"/>
              </a:ext>
            </a:extLst>
          </p:cNvPr>
          <p:cNvSpPr>
            <a:spLocks noGrp="1"/>
          </p:cNvSpPr>
          <p:nvPr>
            <p:ph type="title"/>
          </p:nvPr>
        </p:nvSpPr>
        <p:spPr/>
        <p:txBody>
          <a:bodyPr/>
          <a:lstStyle/>
          <a:p>
            <a:endParaRPr lang="zh-TW" altLang="en-US" dirty="0"/>
          </a:p>
        </p:txBody>
      </p:sp>
      <p:pic>
        <p:nvPicPr>
          <p:cNvPr id="4" name="Picture 2">
            <a:extLst>
              <a:ext uri="{FF2B5EF4-FFF2-40B4-BE49-F238E27FC236}">
                <a16:creationId xmlns:a16="http://schemas.microsoft.com/office/drawing/2014/main" id="{4084914E-A915-85D6-CB18-7E6C7D1D41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416" y="2652467"/>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75C59720-0C7D-B4D5-94E3-6ABF0A200D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2216" y="2652467"/>
            <a:ext cx="1799999" cy="1800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F8597694-5F64-599E-57F5-D655E88AAF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7308" y="2653079"/>
            <a:ext cx="1800000" cy="180000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線單箭頭接點 7">
            <a:extLst>
              <a:ext uri="{FF2B5EF4-FFF2-40B4-BE49-F238E27FC236}">
                <a16:creationId xmlns:a16="http://schemas.microsoft.com/office/drawing/2014/main" id="{9A6AF752-3979-7C0B-4963-C8E9EF0FE9DF}"/>
              </a:ext>
            </a:extLst>
          </p:cNvPr>
          <p:cNvCxnSpPr>
            <a:stCxn id="4" idx="3"/>
          </p:cNvCxnSpPr>
          <p:nvPr/>
        </p:nvCxnSpPr>
        <p:spPr>
          <a:xfrm>
            <a:off x="2544416" y="3552467"/>
            <a:ext cx="202758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a:extLst>
              <a:ext uri="{FF2B5EF4-FFF2-40B4-BE49-F238E27FC236}">
                <a16:creationId xmlns:a16="http://schemas.microsoft.com/office/drawing/2014/main" id="{D3D606EB-819B-ED7A-EFF8-588EA1021A71}"/>
              </a:ext>
            </a:extLst>
          </p:cNvPr>
          <p:cNvCxnSpPr/>
          <p:nvPr/>
        </p:nvCxnSpPr>
        <p:spPr>
          <a:xfrm>
            <a:off x="7221923" y="3576288"/>
            <a:ext cx="202758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C3645EEF-6739-71F5-A172-6632D7299DE6}"/>
              </a:ext>
            </a:extLst>
          </p:cNvPr>
          <p:cNvSpPr txBox="1"/>
          <p:nvPr/>
        </p:nvSpPr>
        <p:spPr>
          <a:xfrm>
            <a:off x="2240701" y="3739147"/>
            <a:ext cx="2681907" cy="523220"/>
          </a:xfrm>
          <a:prstGeom prst="rect">
            <a:avLst/>
          </a:prstGeom>
          <a:noFill/>
        </p:spPr>
        <p:txBody>
          <a:bodyPr wrap="square" rtlCol="0">
            <a:spAutoFit/>
          </a:bodyPr>
          <a:lstStyle/>
          <a:p>
            <a:pPr algn="ctr"/>
            <a:r>
              <a:rPr lang="zh-TW" altLang="en-US" sz="2800" dirty="0">
                <a:latin typeface="微軟正黑體" panose="020B0604030504040204" pitchFamily="34" charset="-120"/>
                <a:ea typeface="微軟正黑體" panose="020B0604030504040204" pitchFamily="34" charset="-120"/>
              </a:rPr>
              <a:t>工具</a:t>
            </a:r>
          </a:p>
        </p:txBody>
      </p:sp>
      <p:sp>
        <p:nvSpPr>
          <p:cNvPr id="11" name="文字方塊 10">
            <a:extLst>
              <a:ext uri="{FF2B5EF4-FFF2-40B4-BE49-F238E27FC236}">
                <a16:creationId xmlns:a16="http://schemas.microsoft.com/office/drawing/2014/main" id="{C4B4E51C-089E-A13A-6682-BD2DF9B6AE51}"/>
              </a:ext>
            </a:extLst>
          </p:cNvPr>
          <p:cNvSpPr txBox="1"/>
          <p:nvPr/>
        </p:nvSpPr>
        <p:spPr>
          <a:xfrm>
            <a:off x="6835401" y="3780316"/>
            <a:ext cx="2681907" cy="523220"/>
          </a:xfrm>
          <a:prstGeom prst="rect">
            <a:avLst/>
          </a:prstGeom>
          <a:noFill/>
        </p:spPr>
        <p:txBody>
          <a:bodyPr wrap="square" rtlCol="0">
            <a:spAutoFit/>
          </a:bodyPr>
          <a:lstStyle/>
          <a:p>
            <a:pPr algn="ctr"/>
            <a:r>
              <a:rPr lang="zh-TW" altLang="en-US" sz="2800" dirty="0">
                <a:latin typeface="微軟正黑體" panose="020B0604030504040204" pitchFamily="34" charset="-120"/>
                <a:ea typeface="微軟正黑體" panose="020B0604030504040204" pitchFamily="34" charset="-120"/>
              </a:rPr>
              <a:t>工具</a:t>
            </a:r>
          </a:p>
        </p:txBody>
      </p:sp>
      <p:sp>
        <p:nvSpPr>
          <p:cNvPr id="12" name="文字方塊 11">
            <a:extLst>
              <a:ext uri="{FF2B5EF4-FFF2-40B4-BE49-F238E27FC236}">
                <a16:creationId xmlns:a16="http://schemas.microsoft.com/office/drawing/2014/main" id="{46D92578-3721-4641-0598-4AB3872A9D3F}"/>
              </a:ext>
            </a:extLst>
          </p:cNvPr>
          <p:cNvSpPr txBox="1"/>
          <p:nvPr/>
        </p:nvSpPr>
        <p:spPr>
          <a:xfrm>
            <a:off x="844062" y="1989883"/>
            <a:ext cx="6096000" cy="523220"/>
          </a:xfrm>
          <a:prstGeom prst="rect">
            <a:avLst/>
          </a:prstGeom>
          <a:noFill/>
        </p:spPr>
        <p:txBody>
          <a:bodyPr wrap="square" rtlCol="0">
            <a:spAutoFit/>
          </a:bodyPr>
          <a:lstStyle/>
          <a:p>
            <a:r>
              <a:rPr lang="zh-TW" altLang="en-US" sz="2800" dirty="0">
                <a:latin typeface="微軟正黑體" panose="020B0604030504040204" pitchFamily="34" charset="-120"/>
                <a:ea typeface="微軟正黑體" panose="020B0604030504040204" pitchFamily="34" charset="-120"/>
              </a:rPr>
              <a:t>因為過度相信工具而犯錯 </a:t>
            </a:r>
            <a:r>
              <a:rPr lang="en-US" altLang="zh-TW" sz="2800" dirty="0">
                <a:latin typeface="微軟正黑體" panose="020B0604030504040204" pitchFamily="34" charset="-120"/>
                <a:ea typeface="微軟正黑體" panose="020B0604030504040204" pitchFamily="34" charset="-120"/>
              </a:rPr>
              <a:t>…</a:t>
            </a:r>
            <a:endParaRPr lang="zh-TW" altLang="en-US" sz="2800" dirty="0">
              <a:latin typeface="微軟正黑體" panose="020B0604030504040204" pitchFamily="34" charset="-120"/>
              <a:ea typeface="微軟正黑體" panose="020B0604030504040204" pitchFamily="34" charset="-120"/>
            </a:endParaRPr>
          </a:p>
        </p:txBody>
      </p:sp>
      <p:sp>
        <p:nvSpPr>
          <p:cNvPr id="13" name="文字方塊 12">
            <a:extLst>
              <a:ext uri="{FF2B5EF4-FFF2-40B4-BE49-F238E27FC236}">
                <a16:creationId xmlns:a16="http://schemas.microsoft.com/office/drawing/2014/main" id="{873EC1FA-1E05-796A-E408-C53DBC2A7A6C}"/>
              </a:ext>
            </a:extLst>
          </p:cNvPr>
          <p:cNvSpPr txBox="1"/>
          <p:nvPr/>
        </p:nvSpPr>
        <p:spPr>
          <a:xfrm>
            <a:off x="5102216" y="4706578"/>
            <a:ext cx="6096000" cy="523220"/>
          </a:xfrm>
          <a:prstGeom prst="rect">
            <a:avLst/>
          </a:prstGeom>
          <a:noFill/>
        </p:spPr>
        <p:txBody>
          <a:bodyPr wrap="square" rtlCol="0">
            <a:spAutoFit/>
          </a:bodyPr>
          <a:lstStyle/>
          <a:p>
            <a:r>
              <a:rPr lang="zh-TW" altLang="en-US" sz="2800" dirty="0">
                <a:latin typeface="微軟正黑體" panose="020B0604030504040204" pitchFamily="34" charset="-120"/>
                <a:ea typeface="微軟正黑體" panose="020B0604030504040204" pitchFamily="34" charset="-120"/>
              </a:rPr>
              <a:t>因為過度相信工具而犯錯 </a:t>
            </a:r>
            <a:r>
              <a:rPr lang="en-US" altLang="zh-TW" sz="2800" dirty="0">
                <a:latin typeface="微軟正黑體" panose="020B0604030504040204" pitchFamily="34" charset="-120"/>
                <a:ea typeface="微軟正黑體" panose="020B0604030504040204" pitchFamily="34" charset="-120"/>
              </a:rPr>
              <a:t>…</a:t>
            </a:r>
            <a:endParaRPr lang="zh-TW" altLang="en-US" sz="28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2366225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748796-ADEB-12A1-9928-D1B14746BAB6}"/>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假如工具有問題 </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以 </a:t>
            </a:r>
            <a:r>
              <a:rPr lang="en-US" altLang="zh-TW" dirty="0">
                <a:latin typeface="微軟正黑體" panose="020B0604030504040204" pitchFamily="34" charset="-120"/>
                <a:ea typeface="微軟正黑體" panose="020B0604030504040204" pitchFamily="34" charset="-120"/>
              </a:rPr>
              <a:t>RAG</a:t>
            </a:r>
            <a:r>
              <a:rPr lang="zh-TW" altLang="en-US" dirty="0">
                <a:latin typeface="微軟正黑體" panose="020B0604030504040204" pitchFamily="34" charset="-120"/>
                <a:ea typeface="微軟正黑體" panose="020B0604030504040204" pitchFamily="34" charset="-120"/>
              </a:rPr>
              <a:t> 為例</a:t>
            </a:r>
          </a:p>
        </p:txBody>
      </p:sp>
      <p:sp>
        <p:nvSpPr>
          <p:cNvPr id="5" name="文字方塊 4">
            <a:extLst>
              <a:ext uri="{FF2B5EF4-FFF2-40B4-BE49-F238E27FC236}">
                <a16:creationId xmlns:a16="http://schemas.microsoft.com/office/drawing/2014/main" id="{3E7E239A-6295-6A85-F130-B3DE828E7E9B}"/>
              </a:ext>
            </a:extLst>
          </p:cNvPr>
          <p:cNvSpPr txBox="1"/>
          <p:nvPr/>
        </p:nvSpPr>
        <p:spPr>
          <a:xfrm>
            <a:off x="838200" y="6099680"/>
            <a:ext cx="11029122" cy="646331"/>
          </a:xfrm>
          <a:prstGeom prst="rect">
            <a:avLst/>
          </a:prstGeom>
          <a:noFill/>
        </p:spPr>
        <p:txBody>
          <a:bodyPr wrap="square">
            <a:spAutoFit/>
          </a:bodyPr>
          <a:lstStyle/>
          <a:p>
            <a:r>
              <a:rPr lang="en-US" altLang="zh-TW" dirty="0"/>
              <a:t>Source of image: </a:t>
            </a:r>
            <a:r>
              <a:rPr lang="zh-TW" altLang="en-US" dirty="0"/>
              <a:t>https://www.linkedin.com/posts/petergyang_google-ai-overview-suggests-adding-glue-to-activity-7199246664329551872-9VdY/</a:t>
            </a:r>
          </a:p>
        </p:txBody>
      </p:sp>
      <p:pic>
        <p:nvPicPr>
          <p:cNvPr id="6" name="圖片 5">
            <a:extLst>
              <a:ext uri="{FF2B5EF4-FFF2-40B4-BE49-F238E27FC236}">
                <a16:creationId xmlns:a16="http://schemas.microsoft.com/office/drawing/2014/main" id="{06631420-7A67-03F4-8793-DDDA345D367E}"/>
              </a:ext>
            </a:extLst>
          </p:cNvPr>
          <p:cNvPicPr>
            <a:picLocks noChangeAspect="1"/>
          </p:cNvPicPr>
          <p:nvPr/>
        </p:nvPicPr>
        <p:blipFill>
          <a:blip r:embed="rId3"/>
          <a:stretch>
            <a:fillRect/>
          </a:stretch>
        </p:blipFill>
        <p:spPr>
          <a:xfrm>
            <a:off x="1636330" y="1609195"/>
            <a:ext cx="9434431" cy="4351338"/>
          </a:xfrm>
          <a:prstGeom prst="rect">
            <a:avLst/>
          </a:prstGeom>
        </p:spPr>
      </p:pic>
    </p:spTree>
    <p:extLst>
      <p:ext uri="{BB962C8B-B14F-4D97-AF65-F5344CB8AC3E}">
        <p14:creationId xmlns:p14="http://schemas.microsoft.com/office/powerpoint/2010/main" val="44798683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D18CEE-BC93-D5DD-F5B4-EF82DD67B403}"/>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42281591-4F6A-7A53-1FB4-297601CEA6D2}"/>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如何打造 </a:t>
            </a:r>
            <a:r>
              <a:rPr lang="en-US" altLang="zh-TW" dirty="0">
                <a:latin typeface="微軟正黑體" panose="020B0604030504040204" pitchFamily="34" charset="-120"/>
                <a:ea typeface="微軟正黑體" panose="020B0604030504040204" pitchFamily="34" charset="-120"/>
              </a:rPr>
              <a:t>AI Agent? </a:t>
            </a:r>
            <a:r>
              <a:rPr lang="zh-TW" altLang="en-US" dirty="0">
                <a:latin typeface="微軟正黑體" panose="020B0604030504040204" pitchFamily="34" charset="-120"/>
                <a:ea typeface="微軟正黑體" panose="020B0604030504040204" pitchFamily="34" charset="-120"/>
              </a:rPr>
              <a:t>直接用 </a:t>
            </a:r>
            <a:r>
              <a:rPr lang="en-US" altLang="zh-TW" dirty="0">
                <a:latin typeface="微軟正黑體" panose="020B0604030504040204" pitchFamily="34" charset="-120"/>
                <a:ea typeface="微軟正黑體" panose="020B0604030504040204" pitchFamily="34" charset="-120"/>
              </a:rPr>
              <a:t>LLM</a:t>
            </a:r>
            <a:r>
              <a:rPr lang="zh-TW" altLang="en-US" dirty="0">
                <a:latin typeface="微軟正黑體" panose="020B0604030504040204" pitchFamily="34" charset="-120"/>
                <a:ea typeface="微軟正黑體" panose="020B0604030504040204" pitchFamily="34" charset="-120"/>
              </a:rPr>
              <a:t>！</a:t>
            </a:r>
          </a:p>
        </p:txBody>
      </p:sp>
      <p:pic>
        <p:nvPicPr>
          <p:cNvPr id="4" name="Picture 2">
            <a:extLst>
              <a:ext uri="{FF2B5EF4-FFF2-40B4-BE49-F238E27FC236}">
                <a16:creationId xmlns:a16="http://schemas.microsoft.com/office/drawing/2014/main" id="{6E9B5AA8-0AAD-A14A-4E3E-19887E689D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2042" y="3098163"/>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07610F31-F7E3-0D98-7045-3E56BC0EF5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5559" y="3098164"/>
            <a:ext cx="1219200" cy="12192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線接點 6">
            <a:extLst>
              <a:ext uri="{FF2B5EF4-FFF2-40B4-BE49-F238E27FC236}">
                <a16:creationId xmlns:a16="http://schemas.microsoft.com/office/drawing/2014/main" id="{5FAA9D44-6135-4E2D-D071-199A514FF7EF}"/>
              </a:ext>
            </a:extLst>
          </p:cNvPr>
          <p:cNvCxnSpPr>
            <a:cxnSpLocks/>
          </p:cNvCxnSpPr>
          <p:nvPr/>
        </p:nvCxnSpPr>
        <p:spPr>
          <a:xfrm>
            <a:off x="3616960" y="5466080"/>
            <a:ext cx="2021840" cy="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直線接點 10">
            <a:extLst>
              <a:ext uri="{FF2B5EF4-FFF2-40B4-BE49-F238E27FC236}">
                <a16:creationId xmlns:a16="http://schemas.microsoft.com/office/drawing/2014/main" id="{F907EC39-61B2-E3EA-92EC-443B376A511D}"/>
              </a:ext>
            </a:extLst>
          </p:cNvPr>
          <p:cNvCxnSpPr>
            <a:cxnSpLocks/>
          </p:cNvCxnSpPr>
          <p:nvPr/>
        </p:nvCxnSpPr>
        <p:spPr>
          <a:xfrm>
            <a:off x="3596640" y="4384040"/>
            <a:ext cx="0" cy="108204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CF528898-6C89-E378-DE84-B3763C34F2F9}"/>
              </a:ext>
            </a:extLst>
          </p:cNvPr>
          <p:cNvCxnSpPr>
            <a:cxnSpLocks/>
          </p:cNvCxnSpPr>
          <p:nvPr/>
        </p:nvCxnSpPr>
        <p:spPr>
          <a:xfrm flipV="1">
            <a:off x="8920480" y="4384040"/>
            <a:ext cx="0" cy="108204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2C0A0669-2A2B-C69F-40A7-B282F591FE87}"/>
              </a:ext>
            </a:extLst>
          </p:cNvPr>
          <p:cNvCxnSpPr>
            <a:cxnSpLocks/>
          </p:cNvCxnSpPr>
          <p:nvPr/>
        </p:nvCxnSpPr>
        <p:spPr>
          <a:xfrm flipH="1">
            <a:off x="3616960" y="1757364"/>
            <a:ext cx="174616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3F9588F1-4F3E-9632-77A6-BD2B5FB0CC19}"/>
              </a:ext>
            </a:extLst>
          </p:cNvPr>
          <p:cNvCxnSpPr>
            <a:cxnSpLocks/>
          </p:cNvCxnSpPr>
          <p:nvPr/>
        </p:nvCxnSpPr>
        <p:spPr>
          <a:xfrm flipH="1" flipV="1">
            <a:off x="8920480" y="1757364"/>
            <a:ext cx="0" cy="108204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C488D747-DE44-AAB5-82AA-FB053DCA7D90}"/>
              </a:ext>
            </a:extLst>
          </p:cNvPr>
          <p:cNvCxnSpPr>
            <a:cxnSpLocks/>
          </p:cNvCxnSpPr>
          <p:nvPr/>
        </p:nvCxnSpPr>
        <p:spPr>
          <a:xfrm flipH="1">
            <a:off x="3596640" y="1757364"/>
            <a:ext cx="0" cy="108204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C4B837B3-1C0B-65ED-2F3B-EE6134651595}"/>
              </a:ext>
            </a:extLst>
          </p:cNvPr>
          <p:cNvSpPr txBox="1"/>
          <p:nvPr/>
        </p:nvSpPr>
        <p:spPr>
          <a:xfrm>
            <a:off x="1328298" y="2839404"/>
            <a:ext cx="1016000" cy="461665"/>
          </a:xfrm>
          <a:prstGeom prst="rect">
            <a:avLst/>
          </a:prstGeom>
          <a:noFill/>
        </p:spPr>
        <p:txBody>
          <a:bodyPr wrap="square" rtlCol="0">
            <a:spAutoFit/>
          </a:bodyPr>
          <a:lstStyle/>
          <a:p>
            <a:pPr algn="r"/>
            <a:r>
              <a:rPr lang="en-US" altLang="zh-TW" sz="2400" dirty="0"/>
              <a:t>Goal</a:t>
            </a:r>
            <a:endParaRPr lang="zh-TW" altLang="en-US" sz="2400" dirty="0"/>
          </a:p>
        </p:txBody>
      </p:sp>
      <p:cxnSp>
        <p:nvCxnSpPr>
          <p:cNvPr id="20" name="直線單箭頭接點 19">
            <a:extLst>
              <a:ext uri="{FF2B5EF4-FFF2-40B4-BE49-F238E27FC236}">
                <a16:creationId xmlns:a16="http://schemas.microsoft.com/office/drawing/2014/main" id="{2191E37E-61EB-DDF2-640F-164A4E34CEAE}"/>
              </a:ext>
            </a:extLst>
          </p:cNvPr>
          <p:cNvCxnSpPr>
            <a:cxnSpLocks/>
          </p:cNvCxnSpPr>
          <p:nvPr/>
        </p:nvCxnSpPr>
        <p:spPr>
          <a:xfrm>
            <a:off x="2344298" y="3198168"/>
            <a:ext cx="503002" cy="2308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字方塊 20">
            <a:extLst>
              <a:ext uri="{FF2B5EF4-FFF2-40B4-BE49-F238E27FC236}">
                <a16:creationId xmlns:a16="http://schemas.microsoft.com/office/drawing/2014/main" id="{BA72661D-0B74-DF84-5FED-D91EFBAAD354}"/>
              </a:ext>
            </a:extLst>
          </p:cNvPr>
          <p:cNvSpPr txBox="1"/>
          <p:nvPr/>
        </p:nvSpPr>
        <p:spPr>
          <a:xfrm>
            <a:off x="5273040" y="5235247"/>
            <a:ext cx="1971040" cy="461665"/>
          </a:xfrm>
          <a:prstGeom prst="rect">
            <a:avLst/>
          </a:prstGeom>
          <a:noFill/>
        </p:spPr>
        <p:txBody>
          <a:bodyPr wrap="square" rtlCol="0">
            <a:spAutoFit/>
          </a:bodyPr>
          <a:lstStyle/>
          <a:p>
            <a:pPr algn="ctr"/>
            <a:r>
              <a:rPr lang="en-US" altLang="zh-TW" sz="2400" dirty="0"/>
              <a:t>Action</a:t>
            </a:r>
            <a:endParaRPr lang="zh-TW" altLang="en-US" sz="2400" dirty="0"/>
          </a:p>
        </p:txBody>
      </p:sp>
      <p:cxnSp>
        <p:nvCxnSpPr>
          <p:cNvPr id="24" name="直線接點 23">
            <a:extLst>
              <a:ext uri="{FF2B5EF4-FFF2-40B4-BE49-F238E27FC236}">
                <a16:creationId xmlns:a16="http://schemas.microsoft.com/office/drawing/2014/main" id="{DE7E31F0-30ED-3573-8E64-094E65D2019F}"/>
              </a:ext>
            </a:extLst>
          </p:cNvPr>
          <p:cNvCxnSpPr>
            <a:cxnSpLocks/>
          </p:cNvCxnSpPr>
          <p:nvPr/>
        </p:nvCxnSpPr>
        <p:spPr>
          <a:xfrm flipH="1">
            <a:off x="6873159" y="5466079"/>
            <a:ext cx="202700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1886E655-E38C-DA41-9815-5F3B97FB82AA}"/>
              </a:ext>
            </a:extLst>
          </p:cNvPr>
          <p:cNvCxnSpPr>
            <a:cxnSpLocks/>
          </p:cNvCxnSpPr>
          <p:nvPr/>
        </p:nvCxnSpPr>
        <p:spPr>
          <a:xfrm flipV="1">
            <a:off x="2448572" y="4188732"/>
            <a:ext cx="602119" cy="390616"/>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47DB4853-31DE-F61C-786D-0786C7D87CAD}"/>
              </a:ext>
            </a:extLst>
          </p:cNvPr>
          <p:cNvSpPr txBox="1"/>
          <p:nvPr/>
        </p:nvSpPr>
        <p:spPr>
          <a:xfrm>
            <a:off x="772173" y="4577716"/>
            <a:ext cx="1572125" cy="461665"/>
          </a:xfrm>
          <a:prstGeom prst="rect">
            <a:avLst/>
          </a:prstGeom>
          <a:noFill/>
        </p:spPr>
        <p:txBody>
          <a:bodyPr wrap="square" rtlCol="0">
            <a:spAutoFit/>
          </a:bodyPr>
          <a:lstStyle/>
          <a:p>
            <a:pPr algn="r"/>
            <a:r>
              <a:rPr lang="en-US" altLang="zh-TW" sz="2400" dirty="0"/>
              <a:t>LLM</a:t>
            </a:r>
            <a:endParaRPr lang="zh-TW" altLang="en-US" sz="2400" dirty="0"/>
          </a:p>
        </p:txBody>
      </p:sp>
      <p:sp>
        <p:nvSpPr>
          <p:cNvPr id="29" name="文字方塊 28">
            <a:extLst>
              <a:ext uri="{FF2B5EF4-FFF2-40B4-BE49-F238E27FC236}">
                <a16:creationId xmlns:a16="http://schemas.microsoft.com/office/drawing/2014/main" id="{F6580C3D-99CF-7B44-AD3A-BCC7B09ECDF9}"/>
              </a:ext>
            </a:extLst>
          </p:cNvPr>
          <p:cNvSpPr txBox="1"/>
          <p:nvPr/>
        </p:nvSpPr>
        <p:spPr>
          <a:xfrm>
            <a:off x="11428" y="3347200"/>
            <a:ext cx="2738203"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你要贏得勝利</a:t>
            </a:r>
            <a:r>
              <a:rPr lang="en-US" altLang="zh-TW" sz="2400" dirty="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sp>
        <p:nvSpPr>
          <p:cNvPr id="30" name="文字方塊 29">
            <a:extLst>
              <a:ext uri="{FF2B5EF4-FFF2-40B4-BE49-F238E27FC236}">
                <a16:creationId xmlns:a16="http://schemas.microsoft.com/office/drawing/2014/main" id="{CBD4CF46-BF1E-0C77-0549-F5816B4A67CC}"/>
              </a:ext>
            </a:extLst>
          </p:cNvPr>
          <p:cNvSpPr txBox="1"/>
          <p:nvPr/>
        </p:nvSpPr>
        <p:spPr>
          <a:xfrm>
            <a:off x="4873605" y="4771691"/>
            <a:ext cx="2724150" cy="461665"/>
          </a:xfrm>
          <a:prstGeom prst="rect">
            <a:avLst/>
          </a:prstGeom>
          <a:noFill/>
        </p:spPr>
        <p:txBody>
          <a:bodyPr wrap="square" rtlCol="0">
            <a:spAutoFit/>
          </a:bodyPr>
          <a:lstStyle/>
          <a:p>
            <a:pPr algn="ct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我要下在 </a:t>
            </a:r>
            <a:r>
              <a:rPr lang="en-US" altLang="zh-TW" sz="2400" dirty="0">
                <a:latin typeface="微軟正黑體" panose="020B0604030504040204" pitchFamily="34" charset="-120"/>
                <a:ea typeface="微軟正黑體" panose="020B0604030504040204" pitchFamily="34" charset="-120"/>
              </a:rPr>
              <a:t>5-5”</a:t>
            </a:r>
            <a:endParaRPr lang="zh-TW" altLang="en-US" sz="2400" dirty="0">
              <a:latin typeface="微軟正黑體" panose="020B0604030504040204" pitchFamily="34" charset="-120"/>
              <a:ea typeface="微軟正黑體" panose="020B0604030504040204" pitchFamily="34" charset="-120"/>
            </a:endParaRPr>
          </a:p>
        </p:txBody>
      </p:sp>
      <p:pic>
        <p:nvPicPr>
          <p:cNvPr id="3" name="圖片 2">
            <a:extLst>
              <a:ext uri="{FF2B5EF4-FFF2-40B4-BE49-F238E27FC236}">
                <a16:creationId xmlns:a16="http://schemas.microsoft.com/office/drawing/2014/main" id="{BC381473-2BD4-D6EB-7222-EA9EA9F035F0}"/>
              </a:ext>
            </a:extLst>
          </p:cNvPr>
          <p:cNvPicPr>
            <a:picLocks noChangeAspect="1"/>
          </p:cNvPicPr>
          <p:nvPr/>
        </p:nvPicPr>
        <p:blipFill>
          <a:blip r:embed="rId5"/>
          <a:stretch>
            <a:fillRect/>
          </a:stretch>
        </p:blipFill>
        <p:spPr>
          <a:xfrm>
            <a:off x="9103433" y="2946203"/>
            <a:ext cx="1969225" cy="1580611"/>
          </a:xfrm>
          <a:prstGeom prst="rect">
            <a:avLst/>
          </a:prstGeom>
        </p:spPr>
      </p:pic>
      <p:pic>
        <p:nvPicPr>
          <p:cNvPr id="6" name="Picture 2">
            <a:extLst>
              <a:ext uri="{FF2B5EF4-FFF2-40B4-BE49-F238E27FC236}">
                <a16:creationId xmlns:a16="http://schemas.microsoft.com/office/drawing/2014/main" id="{F7C3E117-2362-6E7C-A26B-7B4BBC8159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0894" y="2000071"/>
            <a:ext cx="1172381" cy="1172381"/>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6643FE0A-164A-B583-E484-0455A8513511}"/>
              </a:ext>
            </a:extLst>
          </p:cNvPr>
          <p:cNvSpPr txBox="1"/>
          <p:nvPr/>
        </p:nvSpPr>
        <p:spPr>
          <a:xfrm>
            <a:off x="1750556" y="1769634"/>
            <a:ext cx="1825765"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以文字描述</a:t>
            </a:r>
          </a:p>
        </p:txBody>
      </p:sp>
      <p:sp>
        <p:nvSpPr>
          <p:cNvPr id="10" name="文字方塊 9">
            <a:extLst>
              <a:ext uri="{FF2B5EF4-FFF2-40B4-BE49-F238E27FC236}">
                <a16:creationId xmlns:a16="http://schemas.microsoft.com/office/drawing/2014/main" id="{26A7D22D-F347-5412-263A-A055B2DCDABF}"/>
              </a:ext>
            </a:extLst>
          </p:cNvPr>
          <p:cNvSpPr txBox="1"/>
          <p:nvPr/>
        </p:nvSpPr>
        <p:spPr>
          <a:xfrm>
            <a:off x="8496300" y="4856393"/>
            <a:ext cx="2724150"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轉譯為行動</a:t>
            </a:r>
          </a:p>
        </p:txBody>
      </p:sp>
      <p:sp>
        <p:nvSpPr>
          <p:cNvPr id="17" name="文字方塊 16">
            <a:extLst>
              <a:ext uri="{FF2B5EF4-FFF2-40B4-BE49-F238E27FC236}">
                <a16:creationId xmlns:a16="http://schemas.microsoft.com/office/drawing/2014/main" id="{84EB5120-9929-B4F4-1F50-E48ACEA09DA5}"/>
              </a:ext>
            </a:extLst>
          </p:cNvPr>
          <p:cNvSpPr txBox="1"/>
          <p:nvPr/>
        </p:nvSpPr>
        <p:spPr>
          <a:xfrm>
            <a:off x="1730237" y="2144999"/>
            <a:ext cx="1825765" cy="461665"/>
          </a:xfrm>
          <a:prstGeom prst="rect">
            <a:avLst/>
          </a:prstGeom>
          <a:noFill/>
        </p:spPr>
        <p:txBody>
          <a:bodyPr wrap="square" rtlCol="0">
            <a:spAutoFit/>
          </a:bodyPr>
          <a:lstStyle/>
          <a:p>
            <a:pPr algn="ctr"/>
            <a:r>
              <a:rPr lang="en-US" altLang="zh-TW" sz="2400" dirty="0">
                <a:latin typeface="微軟正黑體" panose="020B0604030504040204" pitchFamily="34" charset="-120"/>
                <a:ea typeface="微軟正黑體" panose="020B0604030504040204" pitchFamily="34" charset="-120"/>
              </a:rPr>
              <a:t>(option)</a:t>
            </a:r>
            <a:endParaRPr lang="zh-TW" altLang="en-US" sz="2400" dirty="0">
              <a:latin typeface="微軟正黑體" panose="020B0604030504040204" pitchFamily="34" charset="-120"/>
              <a:ea typeface="微軟正黑體" panose="020B0604030504040204" pitchFamily="34" charset="-120"/>
            </a:endParaRPr>
          </a:p>
        </p:txBody>
      </p:sp>
      <p:sp>
        <p:nvSpPr>
          <p:cNvPr id="23" name="文字方塊 22">
            <a:extLst>
              <a:ext uri="{FF2B5EF4-FFF2-40B4-BE49-F238E27FC236}">
                <a16:creationId xmlns:a16="http://schemas.microsoft.com/office/drawing/2014/main" id="{376DC5B7-4637-7FEC-603A-734883690A36}"/>
              </a:ext>
            </a:extLst>
          </p:cNvPr>
          <p:cNvSpPr txBox="1"/>
          <p:nvPr/>
        </p:nvSpPr>
        <p:spPr>
          <a:xfrm>
            <a:off x="5245674" y="1499460"/>
            <a:ext cx="1971040" cy="461665"/>
          </a:xfrm>
          <a:prstGeom prst="rect">
            <a:avLst/>
          </a:prstGeom>
          <a:noFill/>
        </p:spPr>
        <p:txBody>
          <a:bodyPr wrap="square" rtlCol="0">
            <a:spAutoFit/>
          </a:bodyPr>
          <a:lstStyle/>
          <a:p>
            <a:pPr algn="ctr"/>
            <a:r>
              <a:rPr lang="en-US" altLang="zh-TW" sz="2400" dirty="0"/>
              <a:t>Observation</a:t>
            </a:r>
            <a:endParaRPr lang="zh-TW" altLang="en-US" sz="2400" dirty="0"/>
          </a:p>
        </p:txBody>
      </p:sp>
      <p:cxnSp>
        <p:nvCxnSpPr>
          <p:cNvPr id="27" name="直線接點 26">
            <a:extLst>
              <a:ext uri="{FF2B5EF4-FFF2-40B4-BE49-F238E27FC236}">
                <a16:creationId xmlns:a16="http://schemas.microsoft.com/office/drawing/2014/main" id="{CE73A51C-2823-D115-06E8-C1EB17A39613}"/>
              </a:ext>
            </a:extLst>
          </p:cNvPr>
          <p:cNvCxnSpPr>
            <a:cxnSpLocks/>
          </p:cNvCxnSpPr>
          <p:nvPr/>
        </p:nvCxnSpPr>
        <p:spPr>
          <a:xfrm flipH="1">
            <a:off x="7121464" y="1757363"/>
            <a:ext cx="1754485" cy="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62DD8F41-087D-EEA8-2D15-B9C669E5750D}"/>
              </a:ext>
            </a:extLst>
          </p:cNvPr>
          <p:cNvSpPr txBox="1"/>
          <p:nvPr/>
        </p:nvSpPr>
        <p:spPr>
          <a:xfrm>
            <a:off x="838200" y="5927744"/>
            <a:ext cx="7245390" cy="523220"/>
          </a:xfrm>
          <a:prstGeom prst="rect">
            <a:avLst/>
          </a:prstGeom>
          <a:noFill/>
        </p:spPr>
        <p:txBody>
          <a:bodyPr wrap="square" rtlCol="0">
            <a:spAutoFit/>
          </a:bodyPr>
          <a:lstStyle/>
          <a:p>
            <a:r>
              <a:rPr lang="zh-TW" altLang="en-US" sz="2800" dirty="0">
                <a:latin typeface="微軟正黑體" panose="020B0604030504040204" pitchFamily="34" charset="-120"/>
                <a:ea typeface="微軟正黑體" panose="020B0604030504040204" pitchFamily="34" charset="-120"/>
              </a:rPr>
              <a:t>以 </a:t>
            </a:r>
            <a:r>
              <a:rPr lang="en-US" altLang="zh-TW" sz="2800" dirty="0">
                <a:latin typeface="微軟正黑體" panose="020B0604030504040204" pitchFamily="34" charset="-120"/>
                <a:ea typeface="微軟正黑體" panose="020B0604030504040204" pitchFamily="34" charset="-120"/>
              </a:rPr>
              <a:t>LLM</a:t>
            </a:r>
            <a:r>
              <a:rPr lang="zh-TW" altLang="en-US" sz="2800" dirty="0">
                <a:latin typeface="微軟正黑體" panose="020B0604030504040204" pitchFamily="34" charset="-120"/>
                <a:ea typeface="微軟正黑體" panose="020B0604030504040204" pitchFamily="34" charset="-120"/>
              </a:rPr>
              <a:t> 直接實踐人類對於擁有 </a:t>
            </a:r>
            <a:r>
              <a:rPr lang="en-US" altLang="zh-TW" sz="2800" dirty="0">
                <a:latin typeface="微軟正黑體" panose="020B0604030504040204" pitchFamily="34" charset="-120"/>
                <a:ea typeface="微軟正黑體" panose="020B0604030504040204" pitchFamily="34" charset="-120"/>
              </a:rPr>
              <a:t>Agent </a:t>
            </a:r>
            <a:r>
              <a:rPr lang="zh-TW" altLang="en-US" sz="2800" dirty="0">
                <a:latin typeface="微軟正黑體" panose="020B0604030504040204" pitchFamily="34" charset="-120"/>
                <a:ea typeface="微軟正黑體" panose="020B0604030504040204" pitchFamily="34" charset="-120"/>
              </a:rPr>
              <a:t>的渴望</a:t>
            </a:r>
          </a:p>
        </p:txBody>
      </p:sp>
    </p:spTree>
    <p:extLst>
      <p:ext uri="{BB962C8B-B14F-4D97-AF65-F5344CB8AC3E}">
        <p14:creationId xmlns:p14="http://schemas.microsoft.com/office/powerpoint/2010/main" val="9083428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p:bldP spid="30" grpId="0"/>
      <p:bldP spid="8" grpId="0"/>
      <p:bldP spid="10" grpId="0"/>
      <p:bldP spid="17" grpId="0"/>
      <p:bldP spid="3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F2811-5E66-11A7-5512-5758D80FEF0F}"/>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E243CD6B-A9CF-080B-2D2A-B6A88860071D}"/>
              </a:ext>
            </a:extLst>
          </p:cNvPr>
          <p:cNvSpPr>
            <a:spLocks noGrp="1"/>
          </p:cNvSpPr>
          <p:nvPr>
            <p:ph type="title"/>
          </p:nvPr>
        </p:nvSpPr>
        <p:spPr/>
        <p:txBody>
          <a:bodyPr/>
          <a:lstStyle/>
          <a:p>
            <a:endParaRPr lang="zh-TW" altLang="en-US" dirty="0"/>
          </a:p>
        </p:txBody>
      </p:sp>
      <p:pic>
        <p:nvPicPr>
          <p:cNvPr id="4" name="Picture 2">
            <a:extLst>
              <a:ext uri="{FF2B5EF4-FFF2-40B4-BE49-F238E27FC236}">
                <a16:creationId xmlns:a16="http://schemas.microsoft.com/office/drawing/2014/main" id="{E5599532-4C91-B220-BEA6-4B1889F9D6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416" y="2652467"/>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477EBDAF-966D-6137-A909-59AF1A8F7E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2216" y="2652467"/>
            <a:ext cx="1799999" cy="1800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CD54C371-47FC-20A8-E716-DA2DD95F0E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17308" y="2653079"/>
            <a:ext cx="1800000" cy="180000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線單箭頭接點 7">
            <a:extLst>
              <a:ext uri="{FF2B5EF4-FFF2-40B4-BE49-F238E27FC236}">
                <a16:creationId xmlns:a16="http://schemas.microsoft.com/office/drawing/2014/main" id="{685E1CE4-024A-EF28-BFC4-83925494A02F}"/>
              </a:ext>
            </a:extLst>
          </p:cNvPr>
          <p:cNvCxnSpPr>
            <a:stCxn id="4" idx="3"/>
          </p:cNvCxnSpPr>
          <p:nvPr/>
        </p:nvCxnSpPr>
        <p:spPr>
          <a:xfrm>
            <a:off x="2544416" y="3552467"/>
            <a:ext cx="202758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a:extLst>
              <a:ext uri="{FF2B5EF4-FFF2-40B4-BE49-F238E27FC236}">
                <a16:creationId xmlns:a16="http://schemas.microsoft.com/office/drawing/2014/main" id="{FF81BC26-E998-FBD5-02A8-0104DD316387}"/>
              </a:ext>
            </a:extLst>
          </p:cNvPr>
          <p:cNvCxnSpPr/>
          <p:nvPr/>
        </p:nvCxnSpPr>
        <p:spPr>
          <a:xfrm>
            <a:off x="7221923" y="3576288"/>
            <a:ext cx="202758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4C191728-0FD6-52DA-A2BA-397868E6A096}"/>
              </a:ext>
            </a:extLst>
          </p:cNvPr>
          <p:cNvSpPr txBox="1"/>
          <p:nvPr/>
        </p:nvSpPr>
        <p:spPr>
          <a:xfrm>
            <a:off x="2240701" y="3739147"/>
            <a:ext cx="2681907" cy="523220"/>
          </a:xfrm>
          <a:prstGeom prst="rect">
            <a:avLst/>
          </a:prstGeom>
          <a:noFill/>
        </p:spPr>
        <p:txBody>
          <a:bodyPr wrap="square" rtlCol="0">
            <a:spAutoFit/>
          </a:bodyPr>
          <a:lstStyle/>
          <a:p>
            <a:pPr algn="ctr"/>
            <a:r>
              <a:rPr lang="zh-TW" altLang="en-US" sz="2800" dirty="0">
                <a:latin typeface="微軟正黑體" panose="020B0604030504040204" pitchFamily="34" charset="-120"/>
                <a:ea typeface="微軟正黑體" panose="020B0604030504040204" pitchFamily="34" charset="-120"/>
              </a:rPr>
              <a:t>工具</a:t>
            </a:r>
          </a:p>
        </p:txBody>
      </p:sp>
      <p:sp>
        <p:nvSpPr>
          <p:cNvPr id="11" name="文字方塊 10">
            <a:extLst>
              <a:ext uri="{FF2B5EF4-FFF2-40B4-BE49-F238E27FC236}">
                <a16:creationId xmlns:a16="http://schemas.microsoft.com/office/drawing/2014/main" id="{AE2A402F-233B-A3DC-6F19-E363D10D43FC}"/>
              </a:ext>
            </a:extLst>
          </p:cNvPr>
          <p:cNvSpPr txBox="1"/>
          <p:nvPr/>
        </p:nvSpPr>
        <p:spPr>
          <a:xfrm>
            <a:off x="6835401" y="3780316"/>
            <a:ext cx="2681907" cy="523220"/>
          </a:xfrm>
          <a:prstGeom prst="rect">
            <a:avLst/>
          </a:prstGeom>
          <a:noFill/>
        </p:spPr>
        <p:txBody>
          <a:bodyPr wrap="square" rtlCol="0">
            <a:spAutoFit/>
          </a:bodyPr>
          <a:lstStyle/>
          <a:p>
            <a:pPr algn="ctr"/>
            <a:r>
              <a:rPr lang="zh-TW" altLang="en-US" sz="2800" dirty="0">
                <a:latin typeface="微軟正黑體" panose="020B0604030504040204" pitchFamily="34" charset="-120"/>
                <a:ea typeface="微軟正黑體" panose="020B0604030504040204" pitchFamily="34" charset="-120"/>
              </a:rPr>
              <a:t>工具</a:t>
            </a:r>
          </a:p>
        </p:txBody>
      </p:sp>
      <p:sp>
        <p:nvSpPr>
          <p:cNvPr id="12" name="文字方塊 11">
            <a:extLst>
              <a:ext uri="{FF2B5EF4-FFF2-40B4-BE49-F238E27FC236}">
                <a16:creationId xmlns:a16="http://schemas.microsoft.com/office/drawing/2014/main" id="{2AB85328-531E-80A5-D6AB-758B092F18EA}"/>
              </a:ext>
            </a:extLst>
          </p:cNvPr>
          <p:cNvSpPr txBox="1"/>
          <p:nvPr/>
        </p:nvSpPr>
        <p:spPr>
          <a:xfrm>
            <a:off x="844062" y="1989883"/>
            <a:ext cx="6096000" cy="523220"/>
          </a:xfrm>
          <a:prstGeom prst="rect">
            <a:avLst/>
          </a:prstGeom>
          <a:noFill/>
        </p:spPr>
        <p:txBody>
          <a:bodyPr wrap="square" rtlCol="0">
            <a:spAutoFit/>
          </a:bodyPr>
          <a:lstStyle/>
          <a:p>
            <a:r>
              <a:rPr lang="zh-TW" altLang="en-US" sz="2800" dirty="0">
                <a:latin typeface="微軟正黑體" panose="020B0604030504040204" pitchFamily="34" charset="-120"/>
                <a:ea typeface="微軟正黑體" panose="020B0604030504040204" pitchFamily="34" charset="-120"/>
              </a:rPr>
              <a:t>因為過度相信工具而犯錯 </a:t>
            </a:r>
            <a:r>
              <a:rPr lang="en-US" altLang="zh-TW" sz="2800" dirty="0">
                <a:latin typeface="微軟正黑體" panose="020B0604030504040204" pitchFamily="34" charset="-120"/>
                <a:ea typeface="微軟正黑體" panose="020B0604030504040204" pitchFamily="34" charset="-120"/>
              </a:rPr>
              <a:t>…</a:t>
            </a:r>
            <a:endParaRPr lang="zh-TW" altLang="en-US" sz="2800" dirty="0">
              <a:latin typeface="微軟正黑體" panose="020B0604030504040204" pitchFamily="34" charset="-120"/>
              <a:ea typeface="微軟正黑體" panose="020B0604030504040204" pitchFamily="34" charset="-120"/>
            </a:endParaRPr>
          </a:p>
        </p:txBody>
      </p:sp>
      <p:sp>
        <p:nvSpPr>
          <p:cNvPr id="13" name="文字方塊 12">
            <a:extLst>
              <a:ext uri="{FF2B5EF4-FFF2-40B4-BE49-F238E27FC236}">
                <a16:creationId xmlns:a16="http://schemas.microsoft.com/office/drawing/2014/main" id="{1BFB26F8-5DAD-8FB8-C067-0026EC64C706}"/>
              </a:ext>
            </a:extLst>
          </p:cNvPr>
          <p:cNvSpPr txBox="1"/>
          <p:nvPr/>
        </p:nvSpPr>
        <p:spPr>
          <a:xfrm>
            <a:off x="5102216" y="4706578"/>
            <a:ext cx="6096000" cy="523220"/>
          </a:xfrm>
          <a:prstGeom prst="rect">
            <a:avLst/>
          </a:prstGeom>
          <a:noFill/>
        </p:spPr>
        <p:txBody>
          <a:bodyPr wrap="square" rtlCol="0">
            <a:spAutoFit/>
          </a:bodyPr>
          <a:lstStyle/>
          <a:p>
            <a:r>
              <a:rPr lang="zh-TW" altLang="en-US" sz="2800" dirty="0">
                <a:latin typeface="微軟正黑體" panose="020B0604030504040204" pitchFamily="34" charset="-120"/>
                <a:ea typeface="微軟正黑體" panose="020B0604030504040204" pitchFamily="34" charset="-120"/>
              </a:rPr>
              <a:t>因為過度相信工具而犯錯 </a:t>
            </a:r>
            <a:r>
              <a:rPr lang="en-US" altLang="zh-TW" sz="2800" dirty="0">
                <a:latin typeface="微軟正黑體" panose="020B0604030504040204" pitchFamily="34" charset="-120"/>
                <a:ea typeface="微軟正黑體" panose="020B0604030504040204" pitchFamily="34" charset="-120"/>
              </a:rPr>
              <a:t>…</a:t>
            </a:r>
            <a:endParaRPr lang="zh-TW" altLang="en-US" sz="2800" dirty="0">
              <a:latin typeface="微軟正黑體" panose="020B0604030504040204" pitchFamily="34" charset="-120"/>
              <a:ea typeface="微軟正黑體" panose="020B0604030504040204" pitchFamily="34" charset="-120"/>
            </a:endParaRPr>
          </a:p>
        </p:txBody>
      </p:sp>
      <p:sp>
        <p:nvSpPr>
          <p:cNvPr id="7" name="文字方塊 6">
            <a:extLst>
              <a:ext uri="{FF2B5EF4-FFF2-40B4-BE49-F238E27FC236}">
                <a16:creationId xmlns:a16="http://schemas.microsoft.com/office/drawing/2014/main" id="{961A9B94-7852-E1A9-5DC2-43ACD362F78A}"/>
              </a:ext>
            </a:extLst>
          </p:cNvPr>
          <p:cNvSpPr txBox="1"/>
          <p:nvPr/>
        </p:nvSpPr>
        <p:spPr>
          <a:xfrm>
            <a:off x="1344393" y="5266985"/>
            <a:ext cx="3578215" cy="954107"/>
          </a:xfrm>
          <a:prstGeom prst="rect">
            <a:avLst/>
          </a:prstGeom>
          <a:noFill/>
        </p:spPr>
        <p:txBody>
          <a:bodyPr wrap="square" rtlCol="0">
            <a:spAutoFit/>
          </a:bodyPr>
          <a:lstStyle/>
          <a:p>
            <a:r>
              <a:rPr lang="zh-TW" altLang="en-US" sz="2800" b="1" dirty="0">
                <a:latin typeface="微軟正黑體" panose="020B0604030504040204" pitchFamily="34" charset="-120"/>
                <a:ea typeface="微軟正黑體" panose="020B0604030504040204" pitchFamily="34" charset="-120"/>
              </a:rPr>
              <a:t>不要完全相信工具，要有自己的判斷力</a:t>
            </a:r>
          </a:p>
        </p:txBody>
      </p:sp>
      <p:sp>
        <p:nvSpPr>
          <p:cNvPr id="14" name="文字方塊 13">
            <a:extLst>
              <a:ext uri="{FF2B5EF4-FFF2-40B4-BE49-F238E27FC236}">
                <a16:creationId xmlns:a16="http://schemas.microsoft.com/office/drawing/2014/main" id="{E3306EC8-072E-0FB5-1D8D-597228C10477}"/>
              </a:ext>
            </a:extLst>
          </p:cNvPr>
          <p:cNvSpPr txBox="1"/>
          <p:nvPr/>
        </p:nvSpPr>
        <p:spPr>
          <a:xfrm>
            <a:off x="6835401" y="1270162"/>
            <a:ext cx="3578215" cy="954107"/>
          </a:xfrm>
          <a:prstGeom prst="rect">
            <a:avLst/>
          </a:prstGeom>
          <a:noFill/>
        </p:spPr>
        <p:txBody>
          <a:bodyPr wrap="square" rtlCol="0">
            <a:spAutoFit/>
          </a:bodyPr>
          <a:lstStyle/>
          <a:p>
            <a:r>
              <a:rPr lang="zh-TW" altLang="en-US" sz="2800" b="1" dirty="0">
                <a:latin typeface="微軟正黑體" panose="020B0604030504040204" pitchFamily="34" charset="-120"/>
                <a:ea typeface="微軟正黑體" panose="020B0604030504040204" pitchFamily="34" charset="-120"/>
              </a:rPr>
              <a:t>不要完全相信工具，要有自己的判斷力</a:t>
            </a:r>
          </a:p>
        </p:txBody>
      </p:sp>
      <p:cxnSp>
        <p:nvCxnSpPr>
          <p:cNvPr id="16" name="直線單箭頭接點 15">
            <a:extLst>
              <a:ext uri="{FF2B5EF4-FFF2-40B4-BE49-F238E27FC236}">
                <a16:creationId xmlns:a16="http://schemas.microsoft.com/office/drawing/2014/main" id="{1F7B0B11-0E90-FD02-6F1D-7B20827839DE}"/>
              </a:ext>
            </a:extLst>
          </p:cNvPr>
          <p:cNvCxnSpPr/>
          <p:nvPr/>
        </p:nvCxnSpPr>
        <p:spPr>
          <a:xfrm flipH="1" flipV="1">
            <a:off x="1644416" y="4706578"/>
            <a:ext cx="596285" cy="523220"/>
          </a:xfrm>
          <a:prstGeom prst="straightConnector1">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A219C28C-0999-7434-75AF-AC02923174EF}"/>
              </a:ext>
            </a:extLst>
          </p:cNvPr>
          <p:cNvCxnSpPr>
            <a:cxnSpLocks/>
          </p:cNvCxnSpPr>
          <p:nvPr/>
        </p:nvCxnSpPr>
        <p:spPr>
          <a:xfrm flipH="1">
            <a:off x="6662401" y="2224269"/>
            <a:ext cx="1051384" cy="480223"/>
          </a:xfrm>
          <a:prstGeom prst="straightConnector1">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740977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9233E-F45F-BA03-C9CA-34FD2B0FE1FD}"/>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1A985B1D-1B86-6182-8E28-7A76ED1F1117}"/>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語言模型有沒有自己的判斷力？</a:t>
            </a:r>
          </a:p>
        </p:txBody>
      </p:sp>
      <p:sp>
        <p:nvSpPr>
          <p:cNvPr id="6" name="矩形: 圓角 5">
            <a:extLst>
              <a:ext uri="{FF2B5EF4-FFF2-40B4-BE49-F238E27FC236}">
                <a16:creationId xmlns:a16="http://schemas.microsoft.com/office/drawing/2014/main" id="{FC8DF993-0F9D-075C-037F-4ED17231BCB2}"/>
              </a:ext>
            </a:extLst>
          </p:cNvPr>
          <p:cNvSpPr/>
          <p:nvPr/>
        </p:nvSpPr>
        <p:spPr>
          <a:xfrm>
            <a:off x="6850077" y="4485733"/>
            <a:ext cx="3281037" cy="409758"/>
          </a:xfrm>
          <a:prstGeom prst="roundRect">
            <a:avLst/>
          </a:prstGeom>
          <a:solidFill>
            <a:schemeClr val="accent5">
              <a:lumMod val="20000"/>
              <a:lumOff val="80000"/>
            </a:schemeClr>
          </a:solidFill>
          <a:ln w="19050">
            <a:noFill/>
            <a:prstDash val="sysDo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400" dirty="0">
              <a:latin typeface="微軟正黑體" panose="020B0604030504040204" pitchFamily="34" charset="-120"/>
              <a:ea typeface="微軟正黑體" panose="020B0604030504040204" pitchFamily="34" charset="-120"/>
            </a:endParaRPr>
          </a:p>
        </p:txBody>
      </p:sp>
      <p:sp>
        <p:nvSpPr>
          <p:cNvPr id="9" name="矩形: 圓角 8">
            <a:extLst>
              <a:ext uri="{FF2B5EF4-FFF2-40B4-BE49-F238E27FC236}">
                <a16:creationId xmlns:a16="http://schemas.microsoft.com/office/drawing/2014/main" id="{5633024D-D8DD-B79C-80BD-8AF98B968EE1}"/>
              </a:ext>
            </a:extLst>
          </p:cNvPr>
          <p:cNvSpPr/>
          <p:nvPr/>
        </p:nvSpPr>
        <p:spPr>
          <a:xfrm>
            <a:off x="1672545" y="4495864"/>
            <a:ext cx="5155433" cy="365465"/>
          </a:xfrm>
          <a:prstGeom prst="roundRect">
            <a:avLst/>
          </a:prstGeom>
          <a:solidFill>
            <a:schemeClr val="accent5">
              <a:lumMod val="20000"/>
              <a:lumOff val="80000"/>
            </a:schemeClr>
          </a:solidFill>
          <a:ln w="19050">
            <a:noFill/>
            <a:prstDash val="sysDo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400" dirty="0">
              <a:latin typeface="微軟正黑體" panose="020B0604030504040204" pitchFamily="34" charset="-120"/>
              <a:ea typeface="微軟正黑體" panose="020B0604030504040204" pitchFamily="34" charset="-120"/>
            </a:endParaRPr>
          </a:p>
        </p:txBody>
      </p:sp>
      <p:sp>
        <p:nvSpPr>
          <p:cNvPr id="19" name="矩形: 圓角 18">
            <a:extLst>
              <a:ext uri="{FF2B5EF4-FFF2-40B4-BE49-F238E27FC236}">
                <a16:creationId xmlns:a16="http://schemas.microsoft.com/office/drawing/2014/main" id="{16445753-44C5-8DA1-8909-1EC258573A6C}"/>
              </a:ext>
            </a:extLst>
          </p:cNvPr>
          <p:cNvSpPr/>
          <p:nvPr/>
        </p:nvSpPr>
        <p:spPr>
          <a:xfrm>
            <a:off x="4997140" y="3161148"/>
            <a:ext cx="1228725" cy="918462"/>
          </a:xfrm>
          <a:prstGeom prst="round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zh-TW" altLang="en-US" sz="2400" dirty="0">
                <a:latin typeface="微軟正黑體" panose="020B0604030504040204" pitchFamily="34" charset="-120"/>
                <a:ea typeface="微軟正黑體" panose="020B0604030504040204" pitchFamily="34" charset="-120"/>
              </a:rPr>
              <a:t>語言</a:t>
            </a:r>
            <a:endParaRPr lang="en-US" altLang="zh-TW" sz="2400" dirty="0">
              <a:latin typeface="微軟正黑體" panose="020B0604030504040204" pitchFamily="34" charset="-120"/>
              <a:ea typeface="微軟正黑體" panose="020B0604030504040204" pitchFamily="34" charset="-120"/>
            </a:endParaRPr>
          </a:p>
          <a:p>
            <a:pPr algn="ctr"/>
            <a:r>
              <a:rPr lang="zh-TW" altLang="en-US" sz="2400" dirty="0">
                <a:latin typeface="微軟正黑體" panose="020B0604030504040204" pitchFamily="34" charset="-120"/>
                <a:ea typeface="微軟正黑體" panose="020B0604030504040204" pitchFamily="34" charset="-120"/>
              </a:rPr>
              <a:t>模型</a:t>
            </a:r>
          </a:p>
        </p:txBody>
      </p:sp>
      <p:sp>
        <p:nvSpPr>
          <p:cNvPr id="20" name="文字方塊 19">
            <a:extLst>
              <a:ext uri="{FF2B5EF4-FFF2-40B4-BE49-F238E27FC236}">
                <a16:creationId xmlns:a16="http://schemas.microsoft.com/office/drawing/2014/main" id="{DBC9B73D-CBF7-BCDF-5896-CB2049338853}"/>
              </a:ext>
            </a:extLst>
          </p:cNvPr>
          <p:cNvSpPr txBox="1"/>
          <p:nvPr/>
        </p:nvSpPr>
        <p:spPr>
          <a:xfrm>
            <a:off x="1539565" y="2288363"/>
            <a:ext cx="7677150" cy="369332"/>
          </a:xfrm>
          <a:prstGeom prst="rect">
            <a:avLst/>
          </a:prstGeom>
          <a:noFill/>
        </p:spPr>
        <p:txBody>
          <a:bodyPr wrap="square">
            <a:spAutoFit/>
          </a:bodyPr>
          <a:lstStyle/>
          <a:p>
            <a:r>
              <a:rPr lang="en-US" altLang="zh-TW" dirty="0"/>
              <a:t>2025 </a:t>
            </a:r>
            <a:r>
              <a:rPr lang="zh-TW" altLang="en-US" dirty="0"/>
              <a:t>年 </a:t>
            </a:r>
            <a:r>
              <a:rPr lang="en-US" altLang="zh-TW" dirty="0"/>
              <a:t>3 </a:t>
            </a:r>
            <a:r>
              <a:rPr lang="zh-TW" altLang="en-US" dirty="0"/>
              <a:t>月 </a:t>
            </a:r>
            <a:r>
              <a:rPr lang="en-US" altLang="zh-TW" dirty="0"/>
              <a:t>10 </a:t>
            </a:r>
            <a:r>
              <a:rPr lang="zh-TW" altLang="en-US" dirty="0"/>
              <a:t>日那天下午 </a:t>
            </a:r>
            <a:r>
              <a:rPr lang="en-US" altLang="zh-TW" dirty="0"/>
              <a:t>2:00 </a:t>
            </a:r>
            <a:r>
              <a:rPr lang="zh-TW" altLang="en-US" dirty="0"/>
              <a:t>，高雄氣溫如何</a:t>
            </a:r>
          </a:p>
        </p:txBody>
      </p:sp>
      <p:sp>
        <p:nvSpPr>
          <p:cNvPr id="23" name="文字方塊 22">
            <a:extLst>
              <a:ext uri="{FF2B5EF4-FFF2-40B4-BE49-F238E27FC236}">
                <a16:creationId xmlns:a16="http://schemas.microsoft.com/office/drawing/2014/main" id="{208015D0-68A0-DC42-A604-EE068BA32FB2}"/>
              </a:ext>
            </a:extLst>
          </p:cNvPr>
          <p:cNvSpPr txBox="1"/>
          <p:nvPr/>
        </p:nvSpPr>
        <p:spPr>
          <a:xfrm>
            <a:off x="1749115" y="4461694"/>
            <a:ext cx="6096000" cy="369332"/>
          </a:xfrm>
          <a:prstGeom prst="rect">
            <a:avLst/>
          </a:prstGeom>
          <a:noFill/>
        </p:spPr>
        <p:txBody>
          <a:bodyPr wrap="square">
            <a:spAutoFit/>
          </a:bodyPr>
          <a:lstStyle/>
          <a:p>
            <a:r>
              <a:rPr lang="en-US" altLang="zh-TW" dirty="0"/>
              <a:t>&lt;tool&gt;Temperature('</a:t>
            </a:r>
            <a:r>
              <a:rPr lang="zh-TW" altLang="en-US" dirty="0"/>
              <a:t>高雄</a:t>
            </a:r>
            <a:r>
              <a:rPr lang="en-US" altLang="zh-TW" dirty="0"/>
              <a:t>', '2025.03.10 14:00')&lt;/tool&gt;</a:t>
            </a:r>
          </a:p>
        </p:txBody>
      </p:sp>
      <p:cxnSp>
        <p:nvCxnSpPr>
          <p:cNvPr id="24" name="直線單箭頭接點 23">
            <a:extLst>
              <a:ext uri="{FF2B5EF4-FFF2-40B4-BE49-F238E27FC236}">
                <a16:creationId xmlns:a16="http://schemas.microsoft.com/office/drawing/2014/main" id="{7D224C72-49AA-E0C9-5006-6E554E81E459}"/>
              </a:ext>
            </a:extLst>
          </p:cNvPr>
          <p:cNvCxnSpPr>
            <a:cxnSpLocks/>
            <a:stCxn id="19" idx="2"/>
          </p:cNvCxnSpPr>
          <p:nvPr/>
        </p:nvCxnSpPr>
        <p:spPr>
          <a:xfrm flipH="1">
            <a:off x="5611502" y="4079610"/>
            <a:ext cx="1" cy="3839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FF5B0358-965C-48D4-DBE3-EF35CA1F0122}"/>
              </a:ext>
            </a:extLst>
          </p:cNvPr>
          <p:cNvCxnSpPr/>
          <p:nvPr/>
        </p:nvCxnSpPr>
        <p:spPr>
          <a:xfrm flipH="1">
            <a:off x="5621026" y="2730141"/>
            <a:ext cx="1" cy="3839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08774936-C1FF-A76A-1831-02472D4BC485}"/>
              </a:ext>
            </a:extLst>
          </p:cNvPr>
          <p:cNvSpPr txBox="1"/>
          <p:nvPr/>
        </p:nvSpPr>
        <p:spPr>
          <a:xfrm>
            <a:off x="6678305" y="2250263"/>
            <a:ext cx="2218874" cy="461665"/>
          </a:xfrm>
          <a:prstGeom prst="rect">
            <a:avLst/>
          </a:prstGeom>
          <a:noFill/>
        </p:spPr>
        <p:txBody>
          <a:bodyPr wrap="square" rtlCol="0">
            <a:spAutoFit/>
          </a:bodyPr>
          <a:lstStyle/>
          <a:p>
            <a:r>
              <a:rPr lang="en-US" altLang="zh-TW" sz="2400" b="1" dirty="0">
                <a:solidFill>
                  <a:srgbClr val="0000FF"/>
                </a:solidFill>
                <a:latin typeface="微軟正黑體" panose="020B0604030504040204" pitchFamily="34" charset="-120"/>
                <a:ea typeface="微軟正黑體" panose="020B0604030504040204" pitchFamily="34" charset="-120"/>
              </a:rPr>
              <a:t>User Prompt</a:t>
            </a:r>
            <a:endParaRPr lang="zh-TW" altLang="en-US" sz="2400" b="1" dirty="0">
              <a:solidFill>
                <a:srgbClr val="0000FF"/>
              </a:solidFill>
              <a:latin typeface="微軟正黑體" panose="020B0604030504040204" pitchFamily="34" charset="-120"/>
              <a:ea typeface="微軟正黑體" panose="020B0604030504040204" pitchFamily="34" charset="-120"/>
            </a:endParaRPr>
          </a:p>
        </p:txBody>
      </p:sp>
      <p:sp>
        <p:nvSpPr>
          <p:cNvPr id="31" name="文字方塊 30">
            <a:extLst>
              <a:ext uri="{FF2B5EF4-FFF2-40B4-BE49-F238E27FC236}">
                <a16:creationId xmlns:a16="http://schemas.microsoft.com/office/drawing/2014/main" id="{66AE67D7-6511-DA9F-401B-16493A534FDE}"/>
              </a:ext>
            </a:extLst>
          </p:cNvPr>
          <p:cNvSpPr txBox="1"/>
          <p:nvPr/>
        </p:nvSpPr>
        <p:spPr>
          <a:xfrm>
            <a:off x="6678305" y="1690688"/>
            <a:ext cx="2835731" cy="461665"/>
          </a:xfrm>
          <a:prstGeom prst="rect">
            <a:avLst/>
          </a:prstGeom>
          <a:noFill/>
        </p:spPr>
        <p:txBody>
          <a:bodyPr wrap="square" rtlCol="0">
            <a:spAutoFit/>
          </a:bodyPr>
          <a:lstStyle/>
          <a:p>
            <a:r>
              <a:rPr lang="en-US" altLang="zh-TW" sz="2400" b="1" dirty="0">
                <a:solidFill>
                  <a:srgbClr val="0000FF"/>
                </a:solidFill>
                <a:latin typeface="微軟正黑體" panose="020B0604030504040204" pitchFamily="34" charset="-120"/>
                <a:ea typeface="微軟正黑體" panose="020B0604030504040204" pitchFamily="34" charset="-120"/>
              </a:rPr>
              <a:t>System Prompt</a:t>
            </a:r>
            <a:endParaRPr lang="zh-TW" altLang="en-US" sz="2400" b="1" dirty="0">
              <a:solidFill>
                <a:srgbClr val="0000FF"/>
              </a:solidFill>
              <a:latin typeface="微軟正黑體" panose="020B0604030504040204" pitchFamily="34" charset="-120"/>
              <a:ea typeface="微軟正黑體" panose="020B0604030504040204" pitchFamily="34" charset="-120"/>
            </a:endParaRPr>
          </a:p>
        </p:txBody>
      </p:sp>
      <p:sp>
        <p:nvSpPr>
          <p:cNvPr id="32" name="矩形: 圓角 31">
            <a:extLst>
              <a:ext uri="{FF2B5EF4-FFF2-40B4-BE49-F238E27FC236}">
                <a16:creationId xmlns:a16="http://schemas.microsoft.com/office/drawing/2014/main" id="{F4272A78-3FEA-5253-15C3-79B8F5612238}"/>
              </a:ext>
            </a:extLst>
          </p:cNvPr>
          <p:cNvSpPr/>
          <p:nvPr/>
        </p:nvSpPr>
        <p:spPr>
          <a:xfrm>
            <a:off x="1387164" y="2289366"/>
            <a:ext cx="5295891" cy="393729"/>
          </a:xfrm>
          <a:prstGeom prst="roundRect">
            <a:avLst>
              <a:gd name="adj" fmla="val 10097"/>
            </a:avLst>
          </a:prstGeom>
          <a:noFill/>
          <a:ln w="38100">
            <a:solidFill>
              <a:srgbClr val="0000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圓角 33">
            <a:extLst>
              <a:ext uri="{FF2B5EF4-FFF2-40B4-BE49-F238E27FC236}">
                <a16:creationId xmlns:a16="http://schemas.microsoft.com/office/drawing/2014/main" id="{4A1A95B7-2C01-F1F8-FEE5-4435AEE01D5C}"/>
              </a:ext>
            </a:extLst>
          </p:cNvPr>
          <p:cNvSpPr/>
          <p:nvPr/>
        </p:nvSpPr>
        <p:spPr>
          <a:xfrm>
            <a:off x="1387166" y="1690688"/>
            <a:ext cx="5291140" cy="461665"/>
          </a:xfrm>
          <a:prstGeom prst="roundRect">
            <a:avLst>
              <a:gd name="adj" fmla="val 4705"/>
            </a:avLst>
          </a:prstGeom>
          <a:noFill/>
          <a:ln w="38100">
            <a:solidFill>
              <a:srgbClr val="0000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id="{04E351B1-F650-FEAC-9993-6A10353D5CE1}"/>
              </a:ext>
            </a:extLst>
          </p:cNvPr>
          <p:cNvSpPr txBox="1"/>
          <p:nvPr/>
        </p:nvSpPr>
        <p:spPr>
          <a:xfrm>
            <a:off x="1544100" y="1724889"/>
            <a:ext cx="5011965" cy="369332"/>
          </a:xfrm>
          <a:prstGeom prst="rect">
            <a:avLst/>
          </a:prstGeom>
          <a:noFill/>
        </p:spPr>
        <p:txBody>
          <a:bodyPr wrap="square">
            <a:spAutoFit/>
          </a:bodyPr>
          <a:lstStyle/>
          <a:p>
            <a:r>
              <a:rPr lang="zh-TW" altLang="en-US" dirty="0"/>
              <a:t>工具使用方式 </a:t>
            </a:r>
            <a:r>
              <a:rPr lang="en-US" altLang="zh-TW" dirty="0"/>
              <a:t>……</a:t>
            </a:r>
            <a:endParaRPr lang="zh-TW" altLang="en-US" dirty="0"/>
          </a:p>
        </p:txBody>
      </p:sp>
      <p:sp>
        <p:nvSpPr>
          <p:cNvPr id="39" name="文字方塊 38">
            <a:extLst>
              <a:ext uri="{FF2B5EF4-FFF2-40B4-BE49-F238E27FC236}">
                <a16:creationId xmlns:a16="http://schemas.microsoft.com/office/drawing/2014/main" id="{B2780595-1AAE-7C83-6043-F44D624E7379}"/>
              </a:ext>
            </a:extLst>
          </p:cNvPr>
          <p:cNvSpPr txBox="1"/>
          <p:nvPr/>
        </p:nvSpPr>
        <p:spPr>
          <a:xfrm>
            <a:off x="6827986" y="4469676"/>
            <a:ext cx="3664457" cy="369332"/>
          </a:xfrm>
          <a:prstGeom prst="rect">
            <a:avLst/>
          </a:prstGeom>
          <a:noFill/>
        </p:spPr>
        <p:txBody>
          <a:bodyPr wrap="square">
            <a:spAutoFit/>
          </a:bodyPr>
          <a:lstStyle/>
          <a:p>
            <a:r>
              <a:rPr lang="en-US" altLang="zh-TW" dirty="0"/>
              <a:t>&lt;output&gt;</a:t>
            </a:r>
            <a:r>
              <a:rPr lang="zh-TW" altLang="en-US" dirty="0"/>
              <a:t>攝氏 </a:t>
            </a:r>
            <a:r>
              <a:rPr lang="en-US" altLang="zh-TW" dirty="0">
                <a:solidFill>
                  <a:srgbClr val="FF0000"/>
                </a:solidFill>
              </a:rPr>
              <a:t>100 </a:t>
            </a:r>
            <a:r>
              <a:rPr lang="zh-TW" altLang="en-US" dirty="0"/>
              <a:t>度</a:t>
            </a:r>
            <a:r>
              <a:rPr lang="en-US" altLang="zh-TW" dirty="0"/>
              <a:t>&lt;/output&gt;</a:t>
            </a:r>
          </a:p>
        </p:txBody>
      </p:sp>
      <p:sp>
        <p:nvSpPr>
          <p:cNvPr id="44" name="文字方塊 43">
            <a:extLst>
              <a:ext uri="{FF2B5EF4-FFF2-40B4-BE49-F238E27FC236}">
                <a16:creationId xmlns:a16="http://schemas.microsoft.com/office/drawing/2014/main" id="{9C9AF9D0-4DD4-5B18-564D-C3A7680F2885}"/>
              </a:ext>
            </a:extLst>
          </p:cNvPr>
          <p:cNvSpPr txBox="1"/>
          <p:nvPr/>
        </p:nvSpPr>
        <p:spPr>
          <a:xfrm>
            <a:off x="700345" y="3950831"/>
            <a:ext cx="2659743"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不需要呈現給使用者看</a:t>
            </a:r>
          </a:p>
        </p:txBody>
      </p:sp>
      <p:sp>
        <p:nvSpPr>
          <p:cNvPr id="51" name="文字方塊 50">
            <a:extLst>
              <a:ext uri="{FF2B5EF4-FFF2-40B4-BE49-F238E27FC236}">
                <a16:creationId xmlns:a16="http://schemas.microsoft.com/office/drawing/2014/main" id="{20FF0857-DA70-7C54-7F35-EE165157123F}"/>
              </a:ext>
            </a:extLst>
          </p:cNvPr>
          <p:cNvSpPr txBox="1"/>
          <p:nvPr/>
        </p:nvSpPr>
        <p:spPr>
          <a:xfrm>
            <a:off x="7762057" y="3943773"/>
            <a:ext cx="2659743"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不需要呈現給使用者看</a:t>
            </a:r>
          </a:p>
        </p:txBody>
      </p:sp>
      <p:cxnSp>
        <p:nvCxnSpPr>
          <p:cNvPr id="54" name="直線單箭頭接點 53">
            <a:extLst>
              <a:ext uri="{FF2B5EF4-FFF2-40B4-BE49-F238E27FC236}">
                <a16:creationId xmlns:a16="http://schemas.microsoft.com/office/drawing/2014/main" id="{2A0AFCDC-BC9B-1644-5310-8DB4AF4BE4B1}"/>
              </a:ext>
            </a:extLst>
          </p:cNvPr>
          <p:cNvCxnSpPr>
            <a:cxnSpLocks/>
          </p:cNvCxnSpPr>
          <p:nvPr/>
        </p:nvCxnSpPr>
        <p:spPr>
          <a:xfrm flipH="1" flipV="1">
            <a:off x="1806887" y="4275883"/>
            <a:ext cx="322603" cy="253549"/>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a:extLst>
              <a:ext uri="{FF2B5EF4-FFF2-40B4-BE49-F238E27FC236}">
                <a16:creationId xmlns:a16="http://schemas.microsoft.com/office/drawing/2014/main" id="{15200107-05F2-A790-BB66-3595C5137C76}"/>
              </a:ext>
            </a:extLst>
          </p:cNvPr>
          <p:cNvCxnSpPr>
            <a:cxnSpLocks/>
            <a:endCxn id="51" idx="1"/>
          </p:cNvCxnSpPr>
          <p:nvPr/>
        </p:nvCxnSpPr>
        <p:spPr>
          <a:xfrm flipV="1">
            <a:off x="7379921" y="4128439"/>
            <a:ext cx="382136" cy="378616"/>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6" name="文字方塊 55">
            <a:extLst>
              <a:ext uri="{FF2B5EF4-FFF2-40B4-BE49-F238E27FC236}">
                <a16:creationId xmlns:a16="http://schemas.microsoft.com/office/drawing/2014/main" id="{261DB445-E202-7A31-3C35-FACE2A71A50A}"/>
              </a:ext>
            </a:extLst>
          </p:cNvPr>
          <p:cNvSpPr txBox="1"/>
          <p:nvPr/>
        </p:nvSpPr>
        <p:spPr>
          <a:xfrm>
            <a:off x="3731350" y="5306250"/>
            <a:ext cx="6399763" cy="369332"/>
          </a:xfrm>
          <a:prstGeom prst="rect">
            <a:avLst/>
          </a:prstGeom>
          <a:noFill/>
        </p:spPr>
        <p:txBody>
          <a:bodyPr wrap="square">
            <a:spAutoFit/>
          </a:bodyPr>
          <a:lstStyle/>
          <a:p>
            <a:r>
              <a:rPr lang="en-US" altLang="zh-TW" dirty="0"/>
              <a:t>2025 </a:t>
            </a:r>
            <a:r>
              <a:rPr lang="zh-TW" altLang="en-US" dirty="0"/>
              <a:t>年 </a:t>
            </a:r>
            <a:r>
              <a:rPr lang="en-US" altLang="zh-TW" dirty="0"/>
              <a:t>3 </a:t>
            </a:r>
            <a:r>
              <a:rPr lang="zh-TW" altLang="en-US" dirty="0"/>
              <a:t>月 </a:t>
            </a:r>
            <a:r>
              <a:rPr lang="en-US" altLang="zh-TW" dirty="0"/>
              <a:t>10 </a:t>
            </a:r>
            <a:r>
              <a:rPr lang="zh-TW" altLang="en-US" dirty="0"/>
              <a:t>日下午 </a:t>
            </a:r>
            <a:r>
              <a:rPr lang="en-US" altLang="zh-TW" dirty="0"/>
              <a:t>2:00 </a:t>
            </a:r>
            <a:r>
              <a:rPr lang="zh-TW" altLang="en-US" dirty="0"/>
              <a:t>，高雄的氣溫預測為攝氏 </a:t>
            </a:r>
            <a:r>
              <a:rPr lang="en-US" altLang="zh-TW" dirty="0"/>
              <a:t>100 </a:t>
            </a:r>
            <a:r>
              <a:rPr lang="zh-TW" altLang="en-US" dirty="0"/>
              <a:t>度。</a:t>
            </a:r>
          </a:p>
        </p:txBody>
      </p:sp>
      <p:sp>
        <p:nvSpPr>
          <p:cNvPr id="57" name="文字方塊 56">
            <a:extLst>
              <a:ext uri="{FF2B5EF4-FFF2-40B4-BE49-F238E27FC236}">
                <a16:creationId xmlns:a16="http://schemas.microsoft.com/office/drawing/2014/main" id="{D5E4504B-29F0-3CF6-87D4-2FC4CC2B5005}"/>
              </a:ext>
            </a:extLst>
          </p:cNvPr>
          <p:cNvSpPr txBox="1"/>
          <p:nvPr/>
        </p:nvSpPr>
        <p:spPr>
          <a:xfrm>
            <a:off x="1539565" y="5306250"/>
            <a:ext cx="2593663" cy="369332"/>
          </a:xfrm>
          <a:prstGeom prst="rect">
            <a:avLst/>
          </a:prstGeom>
          <a:noFill/>
        </p:spPr>
        <p:txBody>
          <a:bodyPr wrap="square" rtlCol="0">
            <a:spAutoFit/>
          </a:bodyPr>
          <a:lstStyle/>
          <a:p>
            <a:r>
              <a:rPr lang="en-US" altLang="zh-TW" dirty="0"/>
              <a:t>(</a:t>
            </a:r>
            <a:r>
              <a:rPr lang="zh-TW" altLang="en-US" dirty="0"/>
              <a:t>繼續去做接龍 </a:t>
            </a:r>
            <a:r>
              <a:rPr lang="en-US" altLang="zh-TW" dirty="0"/>
              <a:t>……)</a:t>
            </a:r>
            <a:endParaRPr lang="zh-TW" altLang="en-US" dirty="0"/>
          </a:p>
        </p:txBody>
      </p:sp>
      <p:sp>
        <p:nvSpPr>
          <p:cNvPr id="60" name="文字方塊 59">
            <a:extLst>
              <a:ext uri="{FF2B5EF4-FFF2-40B4-BE49-F238E27FC236}">
                <a16:creationId xmlns:a16="http://schemas.microsoft.com/office/drawing/2014/main" id="{776E5D51-F0B5-E126-1CA2-901DB70B10FB}"/>
              </a:ext>
            </a:extLst>
          </p:cNvPr>
          <p:cNvSpPr txBox="1"/>
          <p:nvPr/>
        </p:nvSpPr>
        <p:spPr>
          <a:xfrm>
            <a:off x="6269234" y="3394912"/>
            <a:ext cx="3151761" cy="369332"/>
          </a:xfrm>
          <a:prstGeom prst="rect">
            <a:avLst/>
          </a:prstGeom>
          <a:noFill/>
        </p:spPr>
        <p:txBody>
          <a:bodyPr wrap="square" rtlCol="0">
            <a:spAutoFit/>
          </a:bodyPr>
          <a:lstStyle/>
          <a:p>
            <a:r>
              <a:rPr lang="en-US" altLang="zh-TW" dirty="0"/>
              <a:t>gpt-4o-mini</a:t>
            </a:r>
            <a:endParaRPr lang="zh-TW" altLang="en-US" dirty="0"/>
          </a:p>
        </p:txBody>
      </p:sp>
    </p:spTree>
    <p:extLst>
      <p:ext uri="{BB962C8B-B14F-4D97-AF65-F5344CB8AC3E}">
        <p14:creationId xmlns:p14="http://schemas.microsoft.com/office/powerpoint/2010/main" val="172136045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18E5A3-FC1D-1D51-D44A-21FA4E1F28CF}"/>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E22BA9C6-40B8-0AAC-1784-55185976B9C9}"/>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語言模型有沒有自己的判斷力？</a:t>
            </a:r>
          </a:p>
        </p:txBody>
      </p:sp>
      <p:sp>
        <p:nvSpPr>
          <p:cNvPr id="6" name="矩形: 圓角 5">
            <a:extLst>
              <a:ext uri="{FF2B5EF4-FFF2-40B4-BE49-F238E27FC236}">
                <a16:creationId xmlns:a16="http://schemas.microsoft.com/office/drawing/2014/main" id="{A9DA5B6F-8CA3-354B-77CD-22EF9C56A3D1}"/>
              </a:ext>
            </a:extLst>
          </p:cNvPr>
          <p:cNvSpPr/>
          <p:nvPr/>
        </p:nvSpPr>
        <p:spPr>
          <a:xfrm>
            <a:off x="6850077" y="4485733"/>
            <a:ext cx="3281037" cy="409758"/>
          </a:xfrm>
          <a:prstGeom prst="roundRect">
            <a:avLst/>
          </a:prstGeom>
          <a:solidFill>
            <a:schemeClr val="accent5">
              <a:lumMod val="20000"/>
              <a:lumOff val="80000"/>
            </a:schemeClr>
          </a:solidFill>
          <a:ln w="19050">
            <a:noFill/>
            <a:prstDash val="sysDo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400" dirty="0">
              <a:latin typeface="微軟正黑體" panose="020B0604030504040204" pitchFamily="34" charset="-120"/>
              <a:ea typeface="微軟正黑體" panose="020B0604030504040204" pitchFamily="34" charset="-120"/>
            </a:endParaRPr>
          </a:p>
        </p:txBody>
      </p:sp>
      <p:sp>
        <p:nvSpPr>
          <p:cNvPr id="9" name="矩形: 圓角 8">
            <a:extLst>
              <a:ext uri="{FF2B5EF4-FFF2-40B4-BE49-F238E27FC236}">
                <a16:creationId xmlns:a16="http://schemas.microsoft.com/office/drawing/2014/main" id="{A2118668-0EE7-56E3-57FA-5023D833C1EB}"/>
              </a:ext>
            </a:extLst>
          </p:cNvPr>
          <p:cNvSpPr/>
          <p:nvPr/>
        </p:nvSpPr>
        <p:spPr>
          <a:xfrm>
            <a:off x="1672545" y="4495864"/>
            <a:ext cx="5155433" cy="365465"/>
          </a:xfrm>
          <a:prstGeom prst="roundRect">
            <a:avLst/>
          </a:prstGeom>
          <a:solidFill>
            <a:schemeClr val="accent5">
              <a:lumMod val="20000"/>
              <a:lumOff val="80000"/>
            </a:schemeClr>
          </a:solidFill>
          <a:ln w="19050">
            <a:noFill/>
            <a:prstDash val="sysDo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400" dirty="0">
              <a:latin typeface="微軟正黑體" panose="020B0604030504040204" pitchFamily="34" charset="-120"/>
              <a:ea typeface="微軟正黑體" panose="020B0604030504040204" pitchFamily="34" charset="-120"/>
            </a:endParaRPr>
          </a:p>
        </p:txBody>
      </p:sp>
      <p:sp>
        <p:nvSpPr>
          <p:cNvPr id="19" name="矩形: 圓角 18">
            <a:extLst>
              <a:ext uri="{FF2B5EF4-FFF2-40B4-BE49-F238E27FC236}">
                <a16:creationId xmlns:a16="http://schemas.microsoft.com/office/drawing/2014/main" id="{3F02A0DF-9C21-28F8-2414-42DFB0320D59}"/>
              </a:ext>
            </a:extLst>
          </p:cNvPr>
          <p:cNvSpPr/>
          <p:nvPr/>
        </p:nvSpPr>
        <p:spPr>
          <a:xfrm>
            <a:off x="4997140" y="3161148"/>
            <a:ext cx="1228725" cy="918462"/>
          </a:xfrm>
          <a:prstGeom prst="round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zh-TW" altLang="en-US" sz="2400" dirty="0">
                <a:latin typeface="微軟正黑體" panose="020B0604030504040204" pitchFamily="34" charset="-120"/>
                <a:ea typeface="微軟正黑體" panose="020B0604030504040204" pitchFamily="34" charset="-120"/>
              </a:rPr>
              <a:t>語言</a:t>
            </a:r>
            <a:endParaRPr lang="en-US" altLang="zh-TW" sz="2400" dirty="0">
              <a:latin typeface="微軟正黑體" panose="020B0604030504040204" pitchFamily="34" charset="-120"/>
              <a:ea typeface="微軟正黑體" panose="020B0604030504040204" pitchFamily="34" charset="-120"/>
            </a:endParaRPr>
          </a:p>
          <a:p>
            <a:pPr algn="ctr"/>
            <a:r>
              <a:rPr lang="zh-TW" altLang="en-US" sz="2400" dirty="0">
                <a:latin typeface="微軟正黑體" panose="020B0604030504040204" pitchFamily="34" charset="-120"/>
                <a:ea typeface="微軟正黑體" panose="020B0604030504040204" pitchFamily="34" charset="-120"/>
              </a:rPr>
              <a:t>模型</a:t>
            </a:r>
          </a:p>
        </p:txBody>
      </p:sp>
      <p:sp>
        <p:nvSpPr>
          <p:cNvPr id="20" name="文字方塊 19">
            <a:extLst>
              <a:ext uri="{FF2B5EF4-FFF2-40B4-BE49-F238E27FC236}">
                <a16:creationId xmlns:a16="http://schemas.microsoft.com/office/drawing/2014/main" id="{A1E4C5CD-7643-CEEB-1726-74C221E65A65}"/>
              </a:ext>
            </a:extLst>
          </p:cNvPr>
          <p:cNvSpPr txBox="1"/>
          <p:nvPr/>
        </p:nvSpPr>
        <p:spPr>
          <a:xfrm>
            <a:off x="1539565" y="2288363"/>
            <a:ext cx="7677150" cy="369332"/>
          </a:xfrm>
          <a:prstGeom prst="rect">
            <a:avLst/>
          </a:prstGeom>
          <a:noFill/>
        </p:spPr>
        <p:txBody>
          <a:bodyPr wrap="square">
            <a:spAutoFit/>
          </a:bodyPr>
          <a:lstStyle/>
          <a:p>
            <a:r>
              <a:rPr lang="en-US" altLang="zh-TW" dirty="0"/>
              <a:t>2025 </a:t>
            </a:r>
            <a:r>
              <a:rPr lang="zh-TW" altLang="en-US" dirty="0"/>
              <a:t>年 </a:t>
            </a:r>
            <a:r>
              <a:rPr lang="en-US" altLang="zh-TW" dirty="0"/>
              <a:t>3 </a:t>
            </a:r>
            <a:r>
              <a:rPr lang="zh-TW" altLang="en-US" dirty="0"/>
              <a:t>月 </a:t>
            </a:r>
            <a:r>
              <a:rPr lang="en-US" altLang="zh-TW" dirty="0"/>
              <a:t>10 </a:t>
            </a:r>
            <a:r>
              <a:rPr lang="zh-TW" altLang="en-US" dirty="0"/>
              <a:t>日那天下午 </a:t>
            </a:r>
            <a:r>
              <a:rPr lang="en-US" altLang="zh-TW" dirty="0"/>
              <a:t>2:00 </a:t>
            </a:r>
            <a:r>
              <a:rPr lang="zh-TW" altLang="en-US" dirty="0"/>
              <a:t>，高雄氣溫如何</a:t>
            </a:r>
          </a:p>
        </p:txBody>
      </p:sp>
      <p:sp>
        <p:nvSpPr>
          <p:cNvPr id="23" name="文字方塊 22">
            <a:extLst>
              <a:ext uri="{FF2B5EF4-FFF2-40B4-BE49-F238E27FC236}">
                <a16:creationId xmlns:a16="http://schemas.microsoft.com/office/drawing/2014/main" id="{F77B7301-A78A-6CDA-C581-DBED38C70029}"/>
              </a:ext>
            </a:extLst>
          </p:cNvPr>
          <p:cNvSpPr txBox="1"/>
          <p:nvPr/>
        </p:nvSpPr>
        <p:spPr>
          <a:xfrm>
            <a:off x="1749115" y="4461694"/>
            <a:ext cx="6096000" cy="369332"/>
          </a:xfrm>
          <a:prstGeom prst="rect">
            <a:avLst/>
          </a:prstGeom>
          <a:noFill/>
        </p:spPr>
        <p:txBody>
          <a:bodyPr wrap="square">
            <a:spAutoFit/>
          </a:bodyPr>
          <a:lstStyle/>
          <a:p>
            <a:r>
              <a:rPr lang="en-US" altLang="zh-TW" dirty="0"/>
              <a:t>&lt;tool&gt;Temperature('</a:t>
            </a:r>
            <a:r>
              <a:rPr lang="zh-TW" altLang="en-US" dirty="0"/>
              <a:t>高雄</a:t>
            </a:r>
            <a:r>
              <a:rPr lang="en-US" altLang="zh-TW" dirty="0"/>
              <a:t>', '2025.03.10 14:00')&lt;/tool&gt;</a:t>
            </a:r>
          </a:p>
        </p:txBody>
      </p:sp>
      <p:cxnSp>
        <p:nvCxnSpPr>
          <p:cNvPr id="24" name="直線單箭頭接點 23">
            <a:extLst>
              <a:ext uri="{FF2B5EF4-FFF2-40B4-BE49-F238E27FC236}">
                <a16:creationId xmlns:a16="http://schemas.microsoft.com/office/drawing/2014/main" id="{8BE0B791-46D7-38BA-E840-0EF64403B9C9}"/>
              </a:ext>
            </a:extLst>
          </p:cNvPr>
          <p:cNvCxnSpPr>
            <a:cxnSpLocks/>
            <a:stCxn id="19" idx="2"/>
          </p:cNvCxnSpPr>
          <p:nvPr/>
        </p:nvCxnSpPr>
        <p:spPr>
          <a:xfrm flipH="1">
            <a:off x="5611502" y="4079610"/>
            <a:ext cx="1" cy="3839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871F9148-3D68-D4AA-B9A9-740BA305D169}"/>
              </a:ext>
            </a:extLst>
          </p:cNvPr>
          <p:cNvCxnSpPr/>
          <p:nvPr/>
        </p:nvCxnSpPr>
        <p:spPr>
          <a:xfrm flipH="1">
            <a:off x="5621026" y="2730141"/>
            <a:ext cx="1" cy="3839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C0A3ED54-56C2-FA66-FEF8-D288A1BB2355}"/>
              </a:ext>
            </a:extLst>
          </p:cNvPr>
          <p:cNvSpPr txBox="1"/>
          <p:nvPr/>
        </p:nvSpPr>
        <p:spPr>
          <a:xfrm>
            <a:off x="6678305" y="2250263"/>
            <a:ext cx="2218874" cy="461665"/>
          </a:xfrm>
          <a:prstGeom prst="rect">
            <a:avLst/>
          </a:prstGeom>
          <a:noFill/>
        </p:spPr>
        <p:txBody>
          <a:bodyPr wrap="square" rtlCol="0">
            <a:spAutoFit/>
          </a:bodyPr>
          <a:lstStyle/>
          <a:p>
            <a:r>
              <a:rPr lang="en-US" altLang="zh-TW" sz="2400" b="1" dirty="0">
                <a:solidFill>
                  <a:srgbClr val="0000FF"/>
                </a:solidFill>
                <a:latin typeface="微軟正黑體" panose="020B0604030504040204" pitchFamily="34" charset="-120"/>
                <a:ea typeface="微軟正黑體" panose="020B0604030504040204" pitchFamily="34" charset="-120"/>
              </a:rPr>
              <a:t>User Prompt</a:t>
            </a:r>
            <a:endParaRPr lang="zh-TW" altLang="en-US" sz="2400" b="1" dirty="0">
              <a:solidFill>
                <a:srgbClr val="0000FF"/>
              </a:solidFill>
              <a:latin typeface="微軟正黑體" panose="020B0604030504040204" pitchFamily="34" charset="-120"/>
              <a:ea typeface="微軟正黑體" panose="020B0604030504040204" pitchFamily="34" charset="-120"/>
            </a:endParaRPr>
          </a:p>
        </p:txBody>
      </p:sp>
      <p:sp>
        <p:nvSpPr>
          <p:cNvPr id="31" name="文字方塊 30">
            <a:extLst>
              <a:ext uri="{FF2B5EF4-FFF2-40B4-BE49-F238E27FC236}">
                <a16:creationId xmlns:a16="http://schemas.microsoft.com/office/drawing/2014/main" id="{AA31161B-34B0-6867-5B97-8A856DDA1834}"/>
              </a:ext>
            </a:extLst>
          </p:cNvPr>
          <p:cNvSpPr txBox="1"/>
          <p:nvPr/>
        </p:nvSpPr>
        <p:spPr>
          <a:xfrm>
            <a:off x="6678305" y="1690688"/>
            <a:ext cx="2835731" cy="461665"/>
          </a:xfrm>
          <a:prstGeom prst="rect">
            <a:avLst/>
          </a:prstGeom>
          <a:noFill/>
        </p:spPr>
        <p:txBody>
          <a:bodyPr wrap="square" rtlCol="0">
            <a:spAutoFit/>
          </a:bodyPr>
          <a:lstStyle/>
          <a:p>
            <a:r>
              <a:rPr lang="en-US" altLang="zh-TW" sz="2400" b="1" dirty="0">
                <a:solidFill>
                  <a:srgbClr val="0000FF"/>
                </a:solidFill>
                <a:latin typeface="微軟正黑體" panose="020B0604030504040204" pitchFamily="34" charset="-120"/>
                <a:ea typeface="微軟正黑體" panose="020B0604030504040204" pitchFamily="34" charset="-120"/>
              </a:rPr>
              <a:t>System Prompt</a:t>
            </a:r>
            <a:endParaRPr lang="zh-TW" altLang="en-US" sz="2400" b="1" dirty="0">
              <a:solidFill>
                <a:srgbClr val="0000FF"/>
              </a:solidFill>
              <a:latin typeface="微軟正黑體" panose="020B0604030504040204" pitchFamily="34" charset="-120"/>
              <a:ea typeface="微軟正黑體" panose="020B0604030504040204" pitchFamily="34" charset="-120"/>
            </a:endParaRPr>
          </a:p>
        </p:txBody>
      </p:sp>
      <p:sp>
        <p:nvSpPr>
          <p:cNvPr id="32" name="矩形: 圓角 31">
            <a:extLst>
              <a:ext uri="{FF2B5EF4-FFF2-40B4-BE49-F238E27FC236}">
                <a16:creationId xmlns:a16="http://schemas.microsoft.com/office/drawing/2014/main" id="{208586CB-45F6-0B95-F234-1BB8EBB6A7DA}"/>
              </a:ext>
            </a:extLst>
          </p:cNvPr>
          <p:cNvSpPr/>
          <p:nvPr/>
        </p:nvSpPr>
        <p:spPr>
          <a:xfrm>
            <a:off x="1387164" y="2289366"/>
            <a:ext cx="5295891" cy="393729"/>
          </a:xfrm>
          <a:prstGeom prst="roundRect">
            <a:avLst>
              <a:gd name="adj" fmla="val 10097"/>
            </a:avLst>
          </a:prstGeom>
          <a:noFill/>
          <a:ln w="38100">
            <a:solidFill>
              <a:srgbClr val="0000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圓角 33">
            <a:extLst>
              <a:ext uri="{FF2B5EF4-FFF2-40B4-BE49-F238E27FC236}">
                <a16:creationId xmlns:a16="http://schemas.microsoft.com/office/drawing/2014/main" id="{FC6F0111-1143-745B-AD29-57B2C1954010}"/>
              </a:ext>
            </a:extLst>
          </p:cNvPr>
          <p:cNvSpPr/>
          <p:nvPr/>
        </p:nvSpPr>
        <p:spPr>
          <a:xfrm>
            <a:off x="1387166" y="1690688"/>
            <a:ext cx="5291140" cy="461665"/>
          </a:xfrm>
          <a:prstGeom prst="roundRect">
            <a:avLst>
              <a:gd name="adj" fmla="val 4705"/>
            </a:avLst>
          </a:prstGeom>
          <a:noFill/>
          <a:ln w="38100">
            <a:solidFill>
              <a:srgbClr val="0000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id="{820EC29A-11EB-D488-FEE2-272423C0C406}"/>
              </a:ext>
            </a:extLst>
          </p:cNvPr>
          <p:cNvSpPr txBox="1"/>
          <p:nvPr/>
        </p:nvSpPr>
        <p:spPr>
          <a:xfrm>
            <a:off x="1544100" y="1724889"/>
            <a:ext cx="5011965" cy="369332"/>
          </a:xfrm>
          <a:prstGeom prst="rect">
            <a:avLst/>
          </a:prstGeom>
          <a:noFill/>
        </p:spPr>
        <p:txBody>
          <a:bodyPr wrap="square">
            <a:spAutoFit/>
          </a:bodyPr>
          <a:lstStyle/>
          <a:p>
            <a:r>
              <a:rPr lang="zh-TW" altLang="en-US" dirty="0"/>
              <a:t>工具使用方式 </a:t>
            </a:r>
            <a:r>
              <a:rPr lang="en-US" altLang="zh-TW" dirty="0"/>
              <a:t>……</a:t>
            </a:r>
            <a:endParaRPr lang="zh-TW" altLang="en-US" dirty="0"/>
          </a:p>
        </p:txBody>
      </p:sp>
      <p:sp>
        <p:nvSpPr>
          <p:cNvPr id="39" name="文字方塊 38">
            <a:extLst>
              <a:ext uri="{FF2B5EF4-FFF2-40B4-BE49-F238E27FC236}">
                <a16:creationId xmlns:a16="http://schemas.microsoft.com/office/drawing/2014/main" id="{91115FFC-FF15-3EA7-057D-89A0604923D7}"/>
              </a:ext>
            </a:extLst>
          </p:cNvPr>
          <p:cNvSpPr txBox="1"/>
          <p:nvPr/>
        </p:nvSpPr>
        <p:spPr>
          <a:xfrm>
            <a:off x="6827986" y="4469676"/>
            <a:ext cx="3664457" cy="369332"/>
          </a:xfrm>
          <a:prstGeom prst="rect">
            <a:avLst/>
          </a:prstGeom>
          <a:noFill/>
        </p:spPr>
        <p:txBody>
          <a:bodyPr wrap="square">
            <a:spAutoFit/>
          </a:bodyPr>
          <a:lstStyle/>
          <a:p>
            <a:r>
              <a:rPr lang="en-US" altLang="zh-TW" dirty="0"/>
              <a:t>&lt;output&gt;</a:t>
            </a:r>
            <a:r>
              <a:rPr lang="zh-TW" altLang="en-US" dirty="0"/>
              <a:t>攝氏 </a:t>
            </a:r>
            <a:r>
              <a:rPr lang="en-US" altLang="zh-TW" dirty="0">
                <a:solidFill>
                  <a:srgbClr val="FF0000"/>
                </a:solidFill>
              </a:rPr>
              <a:t>10000</a:t>
            </a:r>
            <a:r>
              <a:rPr lang="en-US" altLang="zh-TW" dirty="0"/>
              <a:t> </a:t>
            </a:r>
            <a:r>
              <a:rPr lang="zh-TW" altLang="en-US" dirty="0"/>
              <a:t>度</a:t>
            </a:r>
            <a:r>
              <a:rPr lang="en-US" altLang="zh-TW" dirty="0"/>
              <a:t>&lt;/output&gt;</a:t>
            </a:r>
          </a:p>
        </p:txBody>
      </p:sp>
      <p:sp>
        <p:nvSpPr>
          <p:cNvPr id="44" name="文字方塊 43">
            <a:extLst>
              <a:ext uri="{FF2B5EF4-FFF2-40B4-BE49-F238E27FC236}">
                <a16:creationId xmlns:a16="http://schemas.microsoft.com/office/drawing/2014/main" id="{3883D774-0575-A5A6-7E2A-9073DB64BDC1}"/>
              </a:ext>
            </a:extLst>
          </p:cNvPr>
          <p:cNvSpPr txBox="1"/>
          <p:nvPr/>
        </p:nvSpPr>
        <p:spPr>
          <a:xfrm>
            <a:off x="700345" y="3950831"/>
            <a:ext cx="2659743"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不需要呈現給使用者看</a:t>
            </a:r>
          </a:p>
        </p:txBody>
      </p:sp>
      <p:sp>
        <p:nvSpPr>
          <p:cNvPr id="51" name="文字方塊 50">
            <a:extLst>
              <a:ext uri="{FF2B5EF4-FFF2-40B4-BE49-F238E27FC236}">
                <a16:creationId xmlns:a16="http://schemas.microsoft.com/office/drawing/2014/main" id="{8C330944-BA92-859B-A311-74E7EDE74DF5}"/>
              </a:ext>
            </a:extLst>
          </p:cNvPr>
          <p:cNvSpPr txBox="1"/>
          <p:nvPr/>
        </p:nvSpPr>
        <p:spPr>
          <a:xfrm>
            <a:off x="7762057" y="3943773"/>
            <a:ext cx="2659743"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不需要呈現給使用者看</a:t>
            </a:r>
          </a:p>
        </p:txBody>
      </p:sp>
      <p:cxnSp>
        <p:nvCxnSpPr>
          <p:cNvPr id="54" name="直線單箭頭接點 53">
            <a:extLst>
              <a:ext uri="{FF2B5EF4-FFF2-40B4-BE49-F238E27FC236}">
                <a16:creationId xmlns:a16="http://schemas.microsoft.com/office/drawing/2014/main" id="{514F513B-DDAA-C469-E72E-0DD3EB6EFA83}"/>
              </a:ext>
            </a:extLst>
          </p:cNvPr>
          <p:cNvCxnSpPr>
            <a:cxnSpLocks/>
          </p:cNvCxnSpPr>
          <p:nvPr/>
        </p:nvCxnSpPr>
        <p:spPr>
          <a:xfrm flipH="1" flipV="1">
            <a:off x="1806887" y="4275883"/>
            <a:ext cx="322603" cy="253549"/>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a:extLst>
              <a:ext uri="{FF2B5EF4-FFF2-40B4-BE49-F238E27FC236}">
                <a16:creationId xmlns:a16="http://schemas.microsoft.com/office/drawing/2014/main" id="{BCD86AA6-3041-361B-5631-D7518D5DE896}"/>
              </a:ext>
            </a:extLst>
          </p:cNvPr>
          <p:cNvCxnSpPr>
            <a:cxnSpLocks/>
            <a:endCxn id="51" idx="1"/>
          </p:cNvCxnSpPr>
          <p:nvPr/>
        </p:nvCxnSpPr>
        <p:spPr>
          <a:xfrm flipV="1">
            <a:off x="7379921" y="4128439"/>
            <a:ext cx="382136" cy="378616"/>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6" name="文字方塊 55">
            <a:extLst>
              <a:ext uri="{FF2B5EF4-FFF2-40B4-BE49-F238E27FC236}">
                <a16:creationId xmlns:a16="http://schemas.microsoft.com/office/drawing/2014/main" id="{C5C07D85-008C-DCAF-C7DF-702E36A77766}"/>
              </a:ext>
            </a:extLst>
          </p:cNvPr>
          <p:cNvSpPr txBox="1"/>
          <p:nvPr/>
        </p:nvSpPr>
        <p:spPr>
          <a:xfrm>
            <a:off x="3731350" y="5306250"/>
            <a:ext cx="6399763" cy="923330"/>
          </a:xfrm>
          <a:prstGeom prst="rect">
            <a:avLst/>
          </a:prstGeom>
          <a:noFill/>
        </p:spPr>
        <p:txBody>
          <a:bodyPr wrap="square">
            <a:spAutoFit/>
          </a:bodyPr>
          <a:lstStyle/>
          <a:p>
            <a:r>
              <a:rPr lang="en-US" altLang="zh-TW" dirty="0">
                <a:latin typeface="微軟正黑體" panose="020B0604030504040204" pitchFamily="34" charset="-120"/>
                <a:ea typeface="微軟正黑體" panose="020B0604030504040204" pitchFamily="34" charset="-120"/>
              </a:rPr>
              <a:t>2025 </a:t>
            </a:r>
            <a:r>
              <a:rPr lang="zh-TW" altLang="en-US" dirty="0">
                <a:latin typeface="微軟正黑體" panose="020B0604030504040204" pitchFamily="34" charset="-120"/>
                <a:ea typeface="微軟正黑體" panose="020B0604030504040204" pitchFamily="34" charset="-120"/>
              </a:rPr>
              <a:t>年 </a:t>
            </a:r>
            <a:r>
              <a:rPr lang="en-US" altLang="zh-TW" dirty="0">
                <a:latin typeface="微軟正黑體" panose="020B0604030504040204" pitchFamily="34" charset="-120"/>
                <a:ea typeface="微軟正黑體" panose="020B0604030504040204" pitchFamily="34" charset="-120"/>
              </a:rPr>
              <a:t>3 </a:t>
            </a:r>
            <a:r>
              <a:rPr lang="zh-TW" altLang="en-US" dirty="0">
                <a:latin typeface="微軟正黑體" panose="020B0604030504040204" pitchFamily="34" charset="-120"/>
                <a:ea typeface="微軟正黑體" panose="020B0604030504040204" pitchFamily="34" charset="-120"/>
              </a:rPr>
              <a:t>月 </a:t>
            </a:r>
            <a:r>
              <a:rPr lang="en-US" altLang="zh-TW" dirty="0">
                <a:latin typeface="微軟正黑體" panose="020B0604030504040204" pitchFamily="34" charset="-120"/>
                <a:ea typeface="微軟正黑體" panose="020B0604030504040204" pitchFamily="34" charset="-120"/>
              </a:rPr>
              <a:t>10 </a:t>
            </a:r>
            <a:r>
              <a:rPr lang="zh-TW" altLang="en-US" dirty="0">
                <a:latin typeface="微軟正黑體" panose="020B0604030504040204" pitchFamily="34" charset="-120"/>
                <a:ea typeface="微軟正黑體" panose="020B0604030504040204" pitchFamily="34" charset="-120"/>
              </a:rPr>
              <a:t>日下午 </a:t>
            </a:r>
            <a:r>
              <a:rPr lang="en-US" altLang="zh-TW" dirty="0">
                <a:latin typeface="微軟正黑體" panose="020B0604030504040204" pitchFamily="34" charset="-120"/>
                <a:ea typeface="微軟正黑體" panose="020B0604030504040204" pitchFamily="34" charset="-120"/>
              </a:rPr>
              <a:t>2:00 </a:t>
            </a:r>
            <a:r>
              <a:rPr lang="zh-TW" altLang="en-US" dirty="0">
                <a:latin typeface="微軟正黑體" panose="020B0604030504040204" pitchFamily="34" charset="-120"/>
                <a:ea typeface="微軟正黑體" panose="020B0604030504040204" pitchFamily="34" charset="-120"/>
              </a:rPr>
              <a:t>時，高雄的氣溫為攝氏 </a:t>
            </a:r>
            <a:r>
              <a:rPr lang="en-US" altLang="zh-TW" dirty="0">
                <a:latin typeface="微軟正黑體" panose="020B0604030504040204" pitchFamily="34" charset="-120"/>
                <a:ea typeface="微軟正黑體" panose="020B0604030504040204" pitchFamily="34" charset="-120"/>
              </a:rPr>
              <a:t>10000 </a:t>
            </a:r>
            <a:r>
              <a:rPr lang="zh-TW" altLang="en-US" dirty="0">
                <a:latin typeface="微軟正黑體" panose="020B0604030504040204" pitchFamily="34" charset="-120"/>
                <a:ea typeface="微軟正黑體" panose="020B0604030504040204" pitchFamily="34" charset="-120"/>
              </a:rPr>
              <a:t>度。這個數值顯然不合常理，可能是工具輸出錯誤。如需其他信息或查詢，請告訴我。</a:t>
            </a:r>
          </a:p>
        </p:txBody>
      </p:sp>
      <p:sp>
        <p:nvSpPr>
          <p:cNvPr id="57" name="文字方塊 56">
            <a:extLst>
              <a:ext uri="{FF2B5EF4-FFF2-40B4-BE49-F238E27FC236}">
                <a16:creationId xmlns:a16="http://schemas.microsoft.com/office/drawing/2014/main" id="{D427CDDD-97EA-2561-2E1B-DBF00F83CC58}"/>
              </a:ext>
            </a:extLst>
          </p:cNvPr>
          <p:cNvSpPr txBox="1"/>
          <p:nvPr/>
        </p:nvSpPr>
        <p:spPr>
          <a:xfrm>
            <a:off x="1539565" y="5306250"/>
            <a:ext cx="2593663" cy="369332"/>
          </a:xfrm>
          <a:prstGeom prst="rect">
            <a:avLst/>
          </a:prstGeom>
          <a:noFill/>
        </p:spPr>
        <p:txBody>
          <a:bodyPr wrap="square" rtlCol="0">
            <a:spAutoFit/>
          </a:bodyPr>
          <a:lstStyle/>
          <a:p>
            <a:r>
              <a:rPr lang="en-US" altLang="zh-TW" dirty="0"/>
              <a:t>(</a:t>
            </a:r>
            <a:r>
              <a:rPr lang="zh-TW" altLang="en-US" dirty="0"/>
              <a:t>繼續去做接龍 </a:t>
            </a:r>
            <a:r>
              <a:rPr lang="en-US" altLang="zh-TW" dirty="0"/>
              <a:t>……)</a:t>
            </a:r>
            <a:endParaRPr lang="zh-TW" altLang="en-US" dirty="0"/>
          </a:p>
        </p:txBody>
      </p:sp>
      <p:sp>
        <p:nvSpPr>
          <p:cNvPr id="60" name="文字方塊 59">
            <a:extLst>
              <a:ext uri="{FF2B5EF4-FFF2-40B4-BE49-F238E27FC236}">
                <a16:creationId xmlns:a16="http://schemas.microsoft.com/office/drawing/2014/main" id="{3D214E55-A0C7-D54B-8ED6-D3D1AE5CC254}"/>
              </a:ext>
            </a:extLst>
          </p:cNvPr>
          <p:cNvSpPr txBox="1"/>
          <p:nvPr/>
        </p:nvSpPr>
        <p:spPr>
          <a:xfrm>
            <a:off x="6269234" y="3394912"/>
            <a:ext cx="3151761" cy="369332"/>
          </a:xfrm>
          <a:prstGeom prst="rect">
            <a:avLst/>
          </a:prstGeom>
          <a:noFill/>
        </p:spPr>
        <p:txBody>
          <a:bodyPr wrap="square" rtlCol="0">
            <a:spAutoFit/>
          </a:bodyPr>
          <a:lstStyle/>
          <a:p>
            <a:r>
              <a:rPr lang="en-US" altLang="zh-TW" dirty="0"/>
              <a:t>gpt-4o-mini</a:t>
            </a:r>
            <a:endParaRPr lang="zh-TW" altLang="en-US" dirty="0"/>
          </a:p>
        </p:txBody>
      </p:sp>
    </p:spTree>
    <p:extLst>
      <p:ext uri="{BB962C8B-B14F-4D97-AF65-F5344CB8AC3E}">
        <p14:creationId xmlns:p14="http://schemas.microsoft.com/office/powerpoint/2010/main" val="263931172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0CCA89D-DE48-F689-4096-5BD56AC28665}"/>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語言模型在做 </a:t>
            </a:r>
            <a:r>
              <a:rPr lang="en-US" altLang="zh-TW" dirty="0">
                <a:latin typeface="微軟正黑體" panose="020B0604030504040204" pitchFamily="34" charset="-120"/>
                <a:ea typeface="微軟正黑體" panose="020B0604030504040204" pitchFamily="34" charset="-120"/>
              </a:rPr>
              <a:t>RAG</a:t>
            </a:r>
            <a:r>
              <a:rPr lang="zh-TW" altLang="en-US" dirty="0">
                <a:latin typeface="微軟正黑體" panose="020B0604030504040204" pitchFamily="34" charset="-120"/>
                <a:ea typeface="微軟正黑體" panose="020B0604030504040204" pitchFamily="34" charset="-120"/>
              </a:rPr>
              <a:t> 時 </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pic>
        <p:nvPicPr>
          <p:cNvPr id="5" name="內容版面配置區 4" descr="一張含有 卡通, 玩具 的圖片&#10;&#10;AI 產生的內容可能不正確。">
            <a:extLst>
              <a:ext uri="{FF2B5EF4-FFF2-40B4-BE49-F238E27FC236}">
                <a16:creationId xmlns:a16="http://schemas.microsoft.com/office/drawing/2014/main" id="{BFA9BAAE-A6A0-69ED-02D5-77977112FE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72074" y="1557338"/>
            <a:ext cx="6061504" cy="4196881"/>
          </a:xfrm>
        </p:spPr>
      </p:pic>
      <p:sp>
        <p:nvSpPr>
          <p:cNvPr id="6" name="文字方塊 5">
            <a:extLst>
              <a:ext uri="{FF2B5EF4-FFF2-40B4-BE49-F238E27FC236}">
                <a16:creationId xmlns:a16="http://schemas.microsoft.com/office/drawing/2014/main" id="{3234B509-B4CD-0A6C-620F-BC557D22581C}"/>
              </a:ext>
            </a:extLst>
          </p:cNvPr>
          <p:cNvSpPr txBox="1"/>
          <p:nvPr/>
        </p:nvSpPr>
        <p:spPr>
          <a:xfrm>
            <a:off x="1251851" y="2784997"/>
            <a:ext cx="1868741" cy="954107"/>
          </a:xfrm>
          <a:prstGeom prst="rect">
            <a:avLst/>
          </a:prstGeom>
          <a:noFill/>
        </p:spPr>
        <p:txBody>
          <a:bodyPr wrap="square" rtlCol="0">
            <a:spAutoFit/>
          </a:bodyPr>
          <a:lstStyle/>
          <a:p>
            <a:pPr algn="ctr"/>
            <a:r>
              <a:rPr lang="en-US" altLang="zh-TW" sz="2800" b="1" dirty="0"/>
              <a:t>Internal Knowledge </a:t>
            </a:r>
            <a:endParaRPr lang="zh-TW" altLang="en-US" sz="2800" b="1" dirty="0"/>
          </a:p>
        </p:txBody>
      </p:sp>
      <p:sp>
        <p:nvSpPr>
          <p:cNvPr id="7" name="文字方塊 6">
            <a:extLst>
              <a:ext uri="{FF2B5EF4-FFF2-40B4-BE49-F238E27FC236}">
                <a16:creationId xmlns:a16="http://schemas.microsoft.com/office/drawing/2014/main" id="{308DD826-CE9B-687F-CE4A-78CDAF57EC8F}"/>
              </a:ext>
            </a:extLst>
          </p:cNvPr>
          <p:cNvSpPr txBox="1"/>
          <p:nvPr/>
        </p:nvSpPr>
        <p:spPr>
          <a:xfrm>
            <a:off x="9485059" y="2808731"/>
            <a:ext cx="1868741" cy="954107"/>
          </a:xfrm>
          <a:prstGeom prst="rect">
            <a:avLst/>
          </a:prstGeom>
          <a:noFill/>
        </p:spPr>
        <p:txBody>
          <a:bodyPr wrap="square" rtlCol="0">
            <a:spAutoFit/>
          </a:bodyPr>
          <a:lstStyle/>
          <a:p>
            <a:pPr algn="ctr"/>
            <a:r>
              <a:rPr lang="en-US" altLang="zh-TW" sz="2800" b="1" dirty="0"/>
              <a:t>External Knowledge </a:t>
            </a:r>
            <a:endParaRPr lang="zh-TW" altLang="en-US" sz="2800" b="1" dirty="0"/>
          </a:p>
        </p:txBody>
      </p:sp>
      <p:sp>
        <p:nvSpPr>
          <p:cNvPr id="4" name="文字方塊 3">
            <a:extLst>
              <a:ext uri="{FF2B5EF4-FFF2-40B4-BE49-F238E27FC236}">
                <a16:creationId xmlns:a16="http://schemas.microsoft.com/office/drawing/2014/main" id="{3B49B693-79D5-96F6-AEE5-276248429DBC}"/>
              </a:ext>
            </a:extLst>
          </p:cNvPr>
          <p:cNvSpPr txBox="1"/>
          <p:nvPr/>
        </p:nvSpPr>
        <p:spPr>
          <a:xfrm>
            <a:off x="1987560" y="5969655"/>
            <a:ext cx="8743950" cy="523220"/>
          </a:xfrm>
          <a:prstGeom prst="rect">
            <a:avLst/>
          </a:prstGeom>
          <a:noFill/>
        </p:spPr>
        <p:txBody>
          <a:bodyPr wrap="square">
            <a:spAutoFit/>
          </a:bodyPr>
          <a:lstStyle/>
          <a:p>
            <a:pPr algn="ctr"/>
            <a:r>
              <a:rPr lang="zh-TW" altLang="en-US" sz="2800" b="1" dirty="0">
                <a:latin typeface="微軟正黑體" panose="020B0604030504040204" pitchFamily="34" charset="-120"/>
                <a:ea typeface="微軟正黑體" panose="020B0604030504040204" pitchFamily="34" charset="-120"/>
              </a:rPr>
              <a:t>什麼樣的外部知識比較容易說服 </a:t>
            </a:r>
            <a:r>
              <a:rPr lang="en-US" altLang="zh-TW" sz="2800" b="1" dirty="0">
                <a:latin typeface="微軟正黑體" panose="020B0604030504040204" pitchFamily="34" charset="-120"/>
                <a:ea typeface="微軟正黑體" panose="020B0604030504040204" pitchFamily="34" charset="-120"/>
              </a:rPr>
              <a:t>AI</a:t>
            </a:r>
            <a:r>
              <a:rPr lang="zh-TW" altLang="en-US" sz="2800" b="1" dirty="0">
                <a:latin typeface="微軟正黑體" panose="020B0604030504040204" pitchFamily="34" charset="-120"/>
                <a:ea typeface="微軟正黑體" panose="020B0604030504040204" pitchFamily="34" charset="-120"/>
              </a:rPr>
              <a:t> </a:t>
            </a:r>
            <a:r>
              <a:rPr lang="en-US" altLang="zh-TW" sz="2800" b="1" dirty="0">
                <a:latin typeface="微軟正黑體" panose="020B0604030504040204" pitchFamily="34" charset="-120"/>
                <a:ea typeface="微軟正黑體" panose="020B0604030504040204" pitchFamily="34" charset="-120"/>
              </a:rPr>
              <a:t>……</a:t>
            </a:r>
            <a:endParaRPr lang="zh-TW" altLang="en-US" sz="2800" b="1" dirty="0"/>
          </a:p>
        </p:txBody>
      </p:sp>
    </p:spTree>
    <p:extLst>
      <p:ext uri="{BB962C8B-B14F-4D97-AF65-F5344CB8AC3E}">
        <p14:creationId xmlns:p14="http://schemas.microsoft.com/office/powerpoint/2010/main" val="278473085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083940-807D-7F27-9742-FDA1B0CE23D7}"/>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什麼樣的外部知識比較容易說服 </a:t>
            </a:r>
            <a:r>
              <a:rPr lang="en-US" altLang="zh-TW" dirty="0">
                <a:latin typeface="微軟正黑體" panose="020B0604030504040204" pitchFamily="34" charset="-120"/>
                <a:ea typeface="微軟正黑體" panose="020B0604030504040204" pitchFamily="34" charset="-120"/>
              </a:rPr>
              <a:t>AI</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98F9B080-FA80-E8D8-4B56-2EFC19603260}"/>
              </a:ext>
            </a:extLst>
          </p:cNvPr>
          <p:cNvPicPr>
            <a:picLocks noChangeAspect="1"/>
          </p:cNvPicPr>
          <p:nvPr/>
        </p:nvPicPr>
        <p:blipFill>
          <a:blip r:embed="rId3"/>
          <a:stretch>
            <a:fillRect/>
          </a:stretch>
        </p:blipFill>
        <p:spPr>
          <a:xfrm>
            <a:off x="529829" y="1500137"/>
            <a:ext cx="11132341" cy="3631289"/>
          </a:xfrm>
          <a:prstGeom prst="rect">
            <a:avLst/>
          </a:prstGeom>
        </p:spPr>
      </p:pic>
      <p:sp>
        <p:nvSpPr>
          <p:cNvPr id="7" name="文字方塊 6">
            <a:extLst>
              <a:ext uri="{FF2B5EF4-FFF2-40B4-BE49-F238E27FC236}">
                <a16:creationId xmlns:a16="http://schemas.microsoft.com/office/drawing/2014/main" id="{DCDC0EFA-13CB-C400-45D5-EC2B03E9A8EC}"/>
              </a:ext>
            </a:extLst>
          </p:cNvPr>
          <p:cNvSpPr txBox="1"/>
          <p:nvPr/>
        </p:nvSpPr>
        <p:spPr>
          <a:xfrm>
            <a:off x="558342" y="5976830"/>
            <a:ext cx="11468100" cy="830997"/>
          </a:xfrm>
          <a:prstGeom prst="rect">
            <a:avLst/>
          </a:prstGeom>
          <a:noFill/>
        </p:spPr>
        <p:txBody>
          <a:bodyPr wrap="square">
            <a:spAutoFit/>
          </a:bodyPr>
          <a:lstStyle/>
          <a:p>
            <a:pPr marL="342900" indent="-342900">
              <a:buFont typeface="Arial" panose="020B0604020202020204" pitchFamily="34" charset="0"/>
              <a:buChar char="•"/>
            </a:pPr>
            <a:r>
              <a:rPr lang="en-US" altLang="zh-TW" sz="2400" dirty="0"/>
              <a:t>The likelihood of the LLM to adhere to the retrieved information presented in context is inversely correlated with the model’s confidence in its response without.</a:t>
            </a:r>
            <a:endParaRPr lang="zh-TW" altLang="en-US" sz="2400" dirty="0"/>
          </a:p>
        </p:txBody>
      </p:sp>
      <p:sp>
        <p:nvSpPr>
          <p:cNvPr id="9" name="文字方塊 8">
            <a:extLst>
              <a:ext uri="{FF2B5EF4-FFF2-40B4-BE49-F238E27FC236}">
                <a16:creationId xmlns:a16="http://schemas.microsoft.com/office/drawing/2014/main" id="{7054FECE-BC66-21FC-6BFE-F86D251DE7B8}"/>
              </a:ext>
            </a:extLst>
          </p:cNvPr>
          <p:cNvSpPr txBox="1"/>
          <p:nvPr/>
        </p:nvSpPr>
        <p:spPr>
          <a:xfrm>
            <a:off x="558342" y="5145833"/>
            <a:ext cx="10736370" cy="830997"/>
          </a:xfrm>
          <a:prstGeom prst="rect">
            <a:avLst/>
          </a:prstGeom>
          <a:noFill/>
        </p:spPr>
        <p:txBody>
          <a:bodyPr wrap="square">
            <a:spAutoFit/>
          </a:bodyPr>
          <a:lstStyle/>
          <a:p>
            <a:pPr marL="285750" indent="-285750">
              <a:buFont typeface="Arial" panose="020B0604020202020204" pitchFamily="34" charset="0"/>
              <a:buChar char="•"/>
            </a:pPr>
            <a:r>
              <a:rPr lang="en-US" altLang="zh-TW" sz="2400" dirty="0"/>
              <a:t>LLMs will increasingly revert to their priors when the original context is progressively modified with unrealistic values.</a:t>
            </a:r>
            <a:endParaRPr lang="zh-TW" altLang="en-US" sz="2400" dirty="0"/>
          </a:p>
        </p:txBody>
      </p:sp>
      <p:sp>
        <p:nvSpPr>
          <p:cNvPr id="11" name="文字方塊 10">
            <a:extLst>
              <a:ext uri="{FF2B5EF4-FFF2-40B4-BE49-F238E27FC236}">
                <a16:creationId xmlns:a16="http://schemas.microsoft.com/office/drawing/2014/main" id="{4A6DB3B6-3F03-28C5-717A-97C98731CF6A}"/>
              </a:ext>
            </a:extLst>
          </p:cNvPr>
          <p:cNvSpPr txBox="1"/>
          <p:nvPr/>
        </p:nvSpPr>
        <p:spPr>
          <a:xfrm>
            <a:off x="8164620" y="4535488"/>
            <a:ext cx="6096000" cy="369332"/>
          </a:xfrm>
          <a:prstGeom prst="rect">
            <a:avLst/>
          </a:prstGeom>
          <a:noFill/>
        </p:spPr>
        <p:txBody>
          <a:bodyPr wrap="square">
            <a:spAutoFit/>
          </a:bodyPr>
          <a:lstStyle/>
          <a:p>
            <a:r>
              <a:rPr lang="zh-TW" altLang="en-US" dirty="0"/>
              <a:t>https://arxiv.org/abs/2404.10198v1</a:t>
            </a:r>
          </a:p>
        </p:txBody>
      </p:sp>
    </p:spTree>
    <p:extLst>
      <p:ext uri="{BB962C8B-B14F-4D97-AF65-F5344CB8AC3E}">
        <p14:creationId xmlns:p14="http://schemas.microsoft.com/office/powerpoint/2010/main" val="422606074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452772-71D8-DB9D-E36C-9AB70EB78C24}"/>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什麼樣的外部知識比較容易說服 </a:t>
            </a:r>
            <a:r>
              <a:rPr lang="en-US" altLang="zh-TW" dirty="0">
                <a:latin typeface="微軟正黑體" panose="020B0604030504040204" pitchFamily="34" charset="-120"/>
                <a:ea typeface="微軟正黑體" panose="020B0604030504040204" pitchFamily="34" charset="-120"/>
              </a:rPr>
              <a:t>AI</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5" name="文字方塊 4">
            <a:extLst>
              <a:ext uri="{FF2B5EF4-FFF2-40B4-BE49-F238E27FC236}">
                <a16:creationId xmlns:a16="http://schemas.microsoft.com/office/drawing/2014/main" id="{45EC860D-3E7C-5A30-8C5E-595F25E497C5}"/>
              </a:ext>
            </a:extLst>
          </p:cNvPr>
          <p:cNvSpPr txBox="1"/>
          <p:nvPr/>
        </p:nvSpPr>
        <p:spPr>
          <a:xfrm>
            <a:off x="331794" y="6301978"/>
            <a:ext cx="3712029" cy="381794"/>
          </a:xfrm>
          <a:prstGeom prst="rect">
            <a:avLst/>
          </a:prstGeom>
          <a:noFill/>
        </p:spPr>
        <p:txBody>
          <a:bodyPr wrap="square">
            <a:spAutoFit/>
          </a:bodyPr>
          <a:lstStyle/>
          <a:p>
            <a:r>
              <a:rPr lang="zh-TW" altLang="en-US" dirty="0"/>
              <a:t>https://arxiv.org/abs/2401.11911</a:t>
            </a:r>
          </a:p>
        </p:txBody>
      </p:sp>
      <p:pic>
        <p:nvPicPr>
          <p:cNvPr id="7" name="Picture 2">
            <a:extLst>
              <a:ext uri="{FF2B5EF4-FFF2-40B4-BE49-F238E27FC236}">
                <a16:creationId xmlns:a16="http://schemas.microsoft.com/office/drawing/2014/main" id="{D0BACEA6-5718-15AD-63E6-6E045C398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4642" y="2981350"/>
            <a:ext cx="1830520" cy="183052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DA6F90F6-6E2D-59B6-F513-5228F2D61B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9126" y="3189382"/>
            <a:ext cx="1666834" cy="166683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97E9751E-D8E0-8C85-0D36-5DAB27BBCA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7969" y="3164906"/>
            <a:ext cx="1666834" cy="166683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F22275F-6B81-FE2E-E534-30AE89C94E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9926" y="3331355"/>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D5E6CCB3-8579-D580-2691-C96D1A6CC1F5}"/>
              </a:ext>
            </a:extLst>
          </p:cNvPr>
          <p:cNvPicPr>
            <a:picLocks noGrp="1" noChangeAspect="1" noChangeArrowheads="1"/>
          </p:cNvPicPr>
          <p:nvPr>
            <p:ph idx="1"/>
          </p:nvPr>
        </p:nvPicPr>
        <p:blipFill>
          <a:blip r:embed="rId6">
            <a:extLst>
              <a:ext uri="{28A0092B-C50C-407E-A947-70E740481C1C}">
                <a14:useLocalDpi xmlns:a14="http://schemas.microsoft.com/office/drawing/2010/main" val="0"/>
              </a:ext>
            </a:extLst>
          </a:blip>
          <a:srcRect/>
          <a:stretch>
            <a:fillRect/>
          </a:stretch>
        </p:blipFill>
        <p:spPr bwMode="auto">
          <a:xfrm>
            <a:off x="541135" y="3145038"/>
            <a:ext cx="1666834" cy="1666834"/>
          </a:xfrm>
          <a:prstGeom prst="rect">
            <a:avLst/>
          </a:prstGeom>
          <a:noFill/>
          <a:extLst>
            <a:ext uri="{909E8E84-426E-40DD-AFC4-6F175D3DCCD1}">
              <a14:hiddenFill xmlns:a14="http://schemas.microsoft.com/office/drawing/2010/main">
                <a:solidFill>
                  <a:srgbClr val="FFFFFF"/>
                </a:solidFill>
              </a14:hiddenFill>
            </a:ext>
          </a:extLst>
        </p:spPr>
      </p:pic>
      <p:sp>
        <p:nvSpPr>
          <p:cNvPr id="9" name="語音泡泡: 圓角矩形 8">
            <a:extLst>
              <a:ext uri="{FF2B5EF4-FFF2-40B4-BE49-F238E27FC236}">
                <a16:creationId xmlns:a16="http://schemas.microsoft.com/office/drawing/2014/main" id="{B86BF501-2193-12BC-C05A-ACD9F3A8A6EF}"/>
              </a:ext>
            </a:extLst>
          </p:cNvPr>
          <p:cNvSpPr/>
          <p:nvPr/>
        </p:nvSpPr>
        <p:spPr>
          <a:xfrm>
            <a:off x="896028" y="2331189"/>
            <a:ext cx="2400300" cy="697827"/>
          </a:xfrm>
          <a:prstGeom prst="wedgeRoundRectCallout">
            <a:avLst>
              <a:gd name="adj1" fmla="val 12501"/>
              <a:gd name="adj2" fmla="val 85464"/>
              <a:gd name="adj3" fmla="val 16667"/>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答案是 </a:t>
            </a:r>
            <a:r>
              <a:rPr lang="en-US" altLang="zh-TW" sz="2400" dirty="0">
                <a:solidFill>
                  <a:schemeClr val="tx1"/>
                </a:solidFill>
                <a:latin typeface="微軟正黑體" panose="020B0604030504040204" pitchFamily="34" charset="-120"/>
                <a:ea typeface="微軟正黑體" panose="020B0604030504040204" pitchFamily="34" charset="-120"/>
              </a:rPr>
              <a:t>A</a:t>
            </a:r>
            <a:endParaRPr lang="zh-TW" altLang="en-US" sz="2400" dirty="0">
              <a:solidFill>
                <a:schemeClr val="tx1"/>
              </a:solidFill>
              <a:latin typeface="微軟正黑體" panose="020B0604030504040204" pitchFamily="34" charset="-120"/>
              <a:ea typeface="微軟正黑體" panose="020B0604030504040204" pitchFamily="34" charset="-120"/>
            </a:endParaRPr>
          </a:p>
        </p:txBody>
      </p:sp>
      <p:sp>
        <p:nvSpPr>
          <p:cNvPr id="10" name="語音泡泡: 圓角矩形 9">
            <a:extLst>
              <a:ext uri="{FF2B5EF4-FFF2-40B4-BE49-F238E27FC236}">
                <a16:creationId xmlns:a16="http://schemas.microsoft.com/office/drawing/2014/main" id="{02BEA294-C421-9BA9-28B9-2F2A7EDD2F76}"/>
              </a:ext>
            </a:extLst>
          </p:cNvPr>
          <p:cNvSpPr/>
          <p:nvPr/>
        </p:nvSpPr>
        <p:spPr>
          <a:xfrm>
            <a:off x="4631920" y="2300561"/>
            <a:ext cx="2400300" cy="697827"/>
          </a:xfrm>
          <a:prstGeom prst="wedgeRoundRectCallout">
            <a:avLst>
              <a:gd name="adj1" fmla="val 12501"/>
              <a:gd name="adj2" fmla="val 85464"/>
              <a:gd name="adj3" fmla="val 16667"/>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答案是 </a:t>
            </a:r>
            <a:r>
              <a:rPr lang="en-US" altLang="zh-TW" sz="2400" dirty="0">
                <a:solidFill>
                  <a:schemeClr val="tx1"/>
                </a:solidFill>
                <a:latin typeface="微軟正黑體" panose="020B0604030504040204" pitchFamily="34" charset="-120"/>
                <a:ea typeface="微軟正黑體" panose="020B0604030504040204" pitchFamily="34" charset="-120"/>
              </a:rPr>
              <a:t>B</a:t>
            </a:r>
            <a:endParaRPr lang="zh-TW" altLang="en-US" sz="2400" dirty="0">
              <a:solidFill>
                <a:schemeClr val="tx1"/>
              </a:solidFill>
              <a:latin typeface="微軟正黑體" panose="020B0604030504040204" pitchFamily="34" charset="-120"/>
              <a:ea typeface="微軟正黑體" panose="020B0604030504040204" pitchFamily="34" charset="-120"/>
            </a:endParaRPr>
          </a:p>
        </p:txBody>
      </p:sp>
      <p:sp>
        <p:nvSpPr>
          <p:cNvPr id="11" name="語音泡泡: 圓角矩形 10">
            <a:extLst>
              <a:ext uri="{FF2B5EF4-FFF2-40B4-BE49-F238E27FC236}">
                <a16:creationId xmlns:a16="http://schemas.microsoft.com/office/drawing/2014/main" id="{5F4941EE-B501-63ED-1C6D-DC2280845439}"/>
              </a:ext>
            </a:extLst>
          </p:cNvPr>
          <p:cNvSpPr/>
          <p:nvPr/>
        </p:nvSpPr>
        <p:spPr>
          <a:xfrm>
            <a:off x="6035040" y="5271012"/>
            <a:ext cx="2400300" cy="697827"/>
          </a:xfrm>
          <a:prstGeom prst="wedgeRoundRectCallout">
            <a:avLst>
              <a:gd name="adj1" fmla="val 52183"/>
              <a:gd name="adj2" fmla="val -108359"/>
              <a:gd name="adj3" fmla="val 16667"/>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答案是 </a:t>
            </a:r>
            <a:r>
              <a:rPr lang="en-US" altLang="zh-TW" sz="2400" dirty="0">
                <a:solidFill>
                  <a:schemeClr val="tx1"/>
                </a:solidFill>
                <a:latin typeface="微軟正黑體" panose="020B0604030504040204" pitchFamily="34" charset="-120"/>
                <a:ea typeface="微軟正黑體" panose="020B0604030504040204" pitchFamily="34" charset="-120"/>
              </a:rPr>
              <a:t>A</a:t>
            </a:r>
            <a:endParaRPr lang="zh-TW" altLang="en-US" sz="2400" dirty="0">
              <a:solidFill>
                <a:schemeClr val="tx1"/>
              </a:solidFill>
              <a:latin typeface="微軟正黑體" panose="020B0604030504040204" pitchFamily="34" charset="-120"/>
              <a:ea typeface="微軟正黑體" panose="020B0604030504040204" pitchFamily="34" charset="-120"/>
            </a:endParaRPr>
          </a:p>
        </p:txBody>
      </p:sp>
      <p:sp>
        <p:nvSpPr>
          <p:cNvPr id="12" name="文字方塊 11">
            <a:extLst>
              <a:ext uri="{FF2B5EF4-FFF2-40B4-BE49-F238E27FC236}">
                <a16:creationId xmlns:a16="http://schemas.microsoft.com/office/drawing/2014/main" id="{F2AD4DD1-0C74-E276-4C1C-F60554676E77}"/>
              </a:ext>
            </a:extLst>
          </p:cNvPr>
          <p:cNvSpPr txBox="1"/>
          <p:nvPr/>
        </p:nvSpPr>
        <p:spPr>
          <a:xfrm>
            <a:off x="8214642" y="5389092"/>
            <a:ext cx="3712029" cy="461665"/>
          </a:xfrm>
          <a:prstGeom prst="rect">
            <a:avLst/>
          </a:prstGeom>
          <a:noFill/>
        </p:spPr>
        <p:txBody>
          <a:bodyPr wrap="square" rtlCol="0">
            <a:spAutoFit/>
          </a:bodyPr>
          <a:lstStyle/>
          <a:p>
            <a:pPr algn="ctr"/>
            <a:r>
              <a:rPr lang="zh-TW" altLang="en-US" sz="2400" b="1" dirty="0">
                <a:latin typeface="微軟正黑體" panose="020B0604030504040204" pitchFamily="34" charset="-120"/>
                <a:ea typeface="微軟正黑體" panose="020B0604030504040204" pitchFamily="34" charset="-120"/>
              </a:rPr>
              <a:t>傾向相信 </a:t>
            </a:r>
            <a:r>
              <a:rPr lang="en-US" altLang="zh-TW" sz="2400" b="1" dirty="0">
                <a:latin typeface="微軟正黑體" panose="020B0604030504040204" pitchFamily="34" charset="-120"/>
                <a:ea typeface="微軟正黑體" panose="020B0604030504040204" pitchFamily="34" charset="-120"/>
              </a:rPr>
              <a:t>AI</a:t>
            </a:r>
            <a:r>
              <a:rPr lang="zh-TW" altLang="en-US" sz="2400" b="1" dirty="0">
                <a:latin typeface="微軟正黑體" panose="020B0604030504040204" pitchFamily="34" charset="-120"/>
                <a:ea typeface="微軟正黑體" panose="020B0604030504040204" pitchFamily="34" charset="-120"/>
              </a:rPr>
              <a:t> 同類的話</a:t>
            </a:r>
          </a:p>
        </p:txBody>
      </p:sp>
      <p:sp>
        <p:nvSpPr>
          <p:cNvPr id="15" name="想法泡泡: 雲朵 14">
            <a:extLst>
              <a:ext uri="{FF2B5EF4-FFF2-40B4-BE49-F238E27FC236}">
                <a16:creationId xmlns:a16="http://schemas.microsoft.com/office/drawing/2014/main" id="{A01B2690-205D-80DC-ED7F-2D080AEC5313}"/>
              </a:ext>
            </a:extLst>
          </p:cNvPr>
          <p:cNvSpPr/>
          <p:nvPr/>
        </p:nvSpPr>
        <p:spPr>
          <a:xfrm>
            <a:off x="9129902" y="2023827"/>
            <a:ext cx="2598702" cy="1104361"/>
          </a:xfrm>
          <a:prstGeom prst="cloudCallout">
            <a:avLst>
              <a:gd name="adj1" fmla="val -20833"/>
              <a:gd name="adj2" fmla="val 60775"/>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答案是 </a:t>
            </a:r>
            <a:r>
              <a:rPr lang="en-US" altLang="zh-TW" sz="2400" dirty="0">
                <a:solidFill>
                  <a:schemeClr val="tx1"/>
                </a:solidFill>
                <a:latin typeface="微軟正黑體" panose="020B0604030504040204" pitchFamily="34" charset="-120"/>
                <a:ea typeface="微軟正黑體" panose="020B0604030504040204" pitchFamily="34" charset="-120"/>
              </a:rPr>
              <a:t>C</a:t>
            </a:r>
            <a:endParaRPr lang="zh-TW" altLang="en-US" sz="2400" dirty="0">
              <a:solidFill>
                <a:schemeClr val="tx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12983849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A1BDCA-BB1B-644D-03C2-4A8F33588BEF}"/>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什麼樣的外部知識比較容易說服 </a:t>
            </a:r>
            <a:r>
              <a:rPr lang="en-US" altLang="zh-TW" dirty="0">
                <a:latin typeface="微軟正黑體" panose="020B0604030504040204" pitchFamily="34" charset="-120"/>
                <a:ea typeface="微軟正黑體" panose="020B0604030504040204" pitchFamily="34" charset="-120"/>
              </a:rPr>
              <a:t>AI</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endParaRPr lang="zh-TW" altLang="en-US" dirty="0"/>
          </a:p>
        </p:txBody>
      </p:sp>
      <p:sp>
        <p:nvSpPr>
          <p:cNvPr id="3" name="內容版面配置區 2">
            <a:extLst>
              <a:ext uri="{FF2B5EF4-FFF2-40B4-BE49-F238E27FC236}">
                <a16:creationId xmlns:a16="http://schemas.microsoft.com/office/drawing/2014/main" id="{56ED1014-1642-7A30-0418-00508BDF9040}"/>
              </a:ext>
            </a:extLst>
          </p:cNvPr>
          <p:cNvSpPr>
            <a:spLocks noGrp="1"/>
          </p:cNvSpPr>
          <p:nvPr>
            <p:ph idx="1"/>
          </p:nvPr>
        </p:nvSpPr>
        <p:spPr/>
        <p:txBody>
          <a:bodyPr>
            <a:normAutofit/>
          </a:bodyPr>
          <a:lstStyle/>
          <a:p>
            <a:endParaRPr lang="zh-TW" altLang="en-US" sz="2400" dirty="0">
              <a:latin typeface="微軟正黑體" panose="020B0604030504040204" pitchFamily="34" charset="-120"/>
              <a:ea typeface="微軟正黑體" panose="020B0604030504040204" pitchFamily="34" charset="-120"/>
            </a:endParaRPr>
          </a:p>
        </p:txBody>
      </p:sp>
      <p:sp>
        <p:nvSpPr>
          <p:cNvPr id="5" name="文字方塊 4">
            <a:extLst>
              <a:ext uri="{FF2B5EF4-FFF2-40B4-BE49-F238E27FC236}">
                <a16:creationId xmlns:a16="http://schemas.microsoft.com/office/drawing/2014/main" id="{F554C0EE-2611-D8AF-92ED-1D08D5F45E6E}"/>
              </a:ext>
            </a:extLst>
          </p:cNvPr>
          <p:cNvSpPr txBox="1"/>
          <p:nvPr/>
        </p:nvSpPr>
        <p:spPr>
          <a:xfrm>
            <a:off x="402863" y="1925355"/>
            <a:ext cx="2429004" cy="830997"/>
          </a:xfrm>
          <a:prstGeom prst="rect">
            <a:avLst/>
          </a:prstGeom>
          <a:noFill/>
        </p:spPr>
        <p:txBody>
          <a:bodyPr wrap="square" rtlCol="0">
            <a:spAutoFit/>
          </a:bodyPr>
          <a:lstStyle/>
          <a:p>
            <a:r>
              <a:rPr lang="en-US" altLang="zh-TW" sz="2400" b="1" dirty="0">
                <a:latin typeface="微軟正黑體" panose="020B0604030504040204" pitchFamily="34" charset="-120"/>
                <a:ea typeface="微軟正黑體" panose="020B0604030504040204" pitchFamily="34" charset="-120"/>
              </a:rPr>
              <a:t>Meta Data </a:t>
            </a:r>
          </a:p>
          <a:p>
            <a:r>
              <a:rPr lang="zh-TW" altLang="en-US" sz="2400" b="1" dirty="0">
                <a:latin typeface="微軟正黑體" panose="020B0604030504040204" pitchFamily="34" charset="-120"/>
                <a:ea typeface="微軟正黑體" panose="020B0604030504040204" pitchFamily="34" charset="-120"/>
              </a:rPr>
              <a:t>的影響</a:t>
            </a:r>
          </a:p>
        </p:txBody>
      </p:sp>
      <p:sp>
        <p:nvSpPr>
          <p:cNvPr id="7" name="文字方塊 6">
            <a:extLst>
              <a:ext uri="{FF2B5EF4-FFF2-40B4-BE49-F238E27FC236}">
                <a16:creationId xmlns:a16="http://schemas.microsoft.com/office/drawing/2014/main" id="{A8D1D2AD-5E80-F363-E9BC-426F2D9105FC}"/>
              </a:ext>
            </a:extLst>
          </p:cNvPr>
          <p:cNvSpPr txBox="1"/>
          <p:nvPr/>
        </p:nvSpPr>
        <p:spPr>
          <a:xfrm>
            <a:off x="194553" y="6176963"/>
            <a:ext cx="3268494" cy="646331"/>
          </a:xfrm>
          <a:prstGeom prst="rect">
            <a:avLst/>
          </a:prstGeom>
          <a:noFill/>
        </p:spPr>
        <p:txBody>
          <a:bodyPr wrap="square">
            <a:spAutoFit/>
          </a:bodyPr>
          <a:lstStyle/>
          <a:p>
            <a:r>
              <a:rPr lang="zh-TW" altLang="en-US" dirty="0"/>
              <a:t>https://aclanthology.org/2024.blackboxnlp-1.24/</a:t>
            </a:r>
          </a:p>
        </p:txBody>
      </p:sp>
      <p:sp>
        <p:nvSpPr>
          <p:cNvPr id="9" name="文字方塊 8">
            <a:extLst>
              <a:ext uri="{FF2B5EF4-FFF2-40B4-BE49-F238E27FC236}">
                <a16:creationId xmlns:a16="http://schemas.microsoft.com/office/drawing/2014/main" id="{67F88D9C-05DD-487A-8479-EA1D5AFC13F8}"/>
              </a:ext>
            </a:extLst>
          </p:cNvPr>
          <p:cNvSpPr txBox="1"/>
          <p:nvPr/>
        </p:nvSpPr>
        <p:spPr>
          <a:xfrm>
            <a:off x="194553" y="5913386"/>
            <a:ext cx="6099242" cy="369332"/>
          </a:xfrm>
          <a:prstGeom prst="rect">
            <a:avLst/>
          </a:prstGeom>
          <a:noFill/>
        </p:spPr>
        <p:txBody>
          <a:bodyPr wrap="square">
            <a:spAutoFit/>
          </a:bodyPr>
          <a:lstStyle/>
          <a:p>
            <a:r>
              <a:rPr lang="zh-TW" altLang="en-US" dirty="0"/>
              <a:t>Cheng-Han Chiang</a:t>
            </a:r>
          </a:p>
        </p:txBody>
      </p:sp>
      <p:pic>
        <p:nvPicPr>
          <p:cNvPr id="2050" name="Picture 2">
            <a:extLst>
              <a:ext uri="{FF2B5EF4-FFF2-40B4-BE49-F238E27FC236}">
                <a16:creationId xmlns:a16="http://schemas.microsoft.com/office/drawing/2014/main" id="{FC2E05E7-6B05-4BAD-DD8C-660748FDA4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362" y="4470675"/>
            <a:ext cx="1267177" cy="1456293"/>
          </a:xfrm>
          <a:prstGeom prst="rect">
            <a:avLst/>
          </a:prstGeom>
          <a:noFill/>
          <a:extLst>
            <a:ext uri="{909E8E84-426E-40DD-AFC4-6F175D3DCCD1}">
              <a14:hiddenFill xmlns:a14="http://schemas.microsoft.com/office/drawing/2010/main">
                <a:solidFill>
                  <a:srgbClr val="FFFFFF"/>
                </a:solidFill>
              </a14:hiddenFill>
            </a:ext>
          </a:extLst>
        </p:spPr>
      </p:pic>
      <p:pic>
        <p:nvPicPr>
          <p:cNvPr id="11" name="圖片 10">
            <a:extLst>
              <a:ext uri="{FF2B5EF4-FFF2-40B4-BE49-F238E27FC236}">
                <a16:creationId xmlns:a16="http://schemas.microsoft.com/office/drawing/2014/main" id="{87F92817-D88B-6DC5-BF95-03E36A62A4B2}"/>
              </a:ext>
            </a:extLst>
          </p:cNvPr>
          <p:cNvPicPr>
            <a:picLocks noChangeAspect="1"/>
          </p:cNvPicPr>
          <p:nvPr/>
        </p:nvPicPr>
        <p:blipFill>
          <a:blip r:embed="rId3"/>
          <a:stretch>
            <a:fillRect/>
          </a:stretch>
        </p:blipFill>
        <p:spPr>
          <a:xfrm>
            <a:off x="3614054" y="1736703"/>
            <a:ext cx="8175083" cy="4945866"/>
          </a:xfrm>
          <a:prstGeom prst="rect">
            <a:avLst/>
          </a:prstGeom>
        </p:spPr>
      </p:pic>
      <p:sp>
        <p:nvSpPr>
          <p:cNvPr id="12" name="文字方塊 11">
            <a:extLst>
              <a:ext uri="{FF2B5EF4-FFF2-40B4-BE49-F238E27FC236}">
                <a16:creationId xmlns:a16="http://schemas.microsoft.com/office/drawing/2014/main" id="{078BE209-2B73-1E5F-7C33-F60139D41771}"/>
              </a:ext>
            </a:extLst>
          </p:cNvPr>
          <p:cNvSpPr txBox="1"/>
          <p:nvPr/>
        </p:nvSpPr>
        <p:spPr>
          <a:xfrm>
            <a:off x="325362" y="2901320"/>
            <a:ext cx="3233574" cy="120032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語言模型比較相信新的文章</a:t>
            </a:r>
            <a:endParaRPr lang="en-US" altLang="zh-TW" sz="24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資料來源沒有影響</a:t>
            </a:r>
            <a:endParaRPr lang="en-US" altLang="zh-TW"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2752005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17D58F1-012E-30AC-CBE3-6E9C3B2E0BC4}"/>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什麼樣的外部知識比較容易說服 </a:t>
            </a:r>
            <a:r>
              <a:rPr lang="en-US" altLang="zh-TW" dirty="0">
                <a:latin typeface="微軟正黑體" panose="020B0604030504040204" pitchFamily="34" charset="-120"/>
                <a:ea typeface="微軟正黑體" panose="020B0604030504040204" pitchFamily="34" charset="-120"/>
              </a:rPr>
              <a:t>AI</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endParaRPr lang="zh-TW" altLang="en-US" dirty="0"/>
          </a:p>
        </p:txBody>
      </p:sp>
      <p:sp>
        <p:nvSpPr>
          <p:cNvPr id="3" name="內容版面配置區 2">
            <a:extLst>
              <a:ext uri="{FF2B5EF4-FFF2-40B4-BE49-F238E27FC236}">
                <a16:creationId xmlns:a16="http://schemas.microsoft.com/office/drawing/2014/main" id="{3C0A6720-781C-3FCA-99C3-A93EFFBD7E22}"/>
              </a:ext>
            </a:extLst>
          </p:cNvPr>
          <p:cNvSpPr>
            <a:spLocks noGrp="1"/>
          </p:cNvSpPr>
          <p:nvPr>
            <p:ph idx="1"/>
          </p:nvPr>
        </p:nvSpPr>
        <p:spPr/>
        <p:txBody>
          <a:bodyPr>
            <a:normAutofit/>
          </a:bodyPr>
          <a:lstStyle/>
          <a:p>
            <a:endParaRPr lang="zh-TW" altLang="en-US" sz="2400" dirty="0">
              <a:latin typeface="微軟正黑體" panose="020B0604030504040204" pitchFamily="34" charset="-120"/>
              <a:ea typeface="微軟正黑體" panose="020B0604030504040204" pitchFamily="34" charset="-120"/>
            </a:endParaRPr>
          </a:p>
        </p:txBody>
      </p:sp>
      <p:sp>
        <p:nvSpPr>
          <p:cNvPr id="5" name="文字方塊 4">
            <a:extLst>
              <a:ext uri="{FF2B5EF4-FFF2-40B4-BE49-F238E27FC236}">
                <a16:creationId xmlns:a16="http://schemas.microsoft.com/office/drawing/2014/main" id="{EF41991A-19B7-5358-A840-BEA7FC182D08}"/>
              </a:ext>
            </a:extLst>
          </p:cNvPr>
          <p:cNvSpPr txBox="1"/>
          <p:nvPr/>
        </p:nvSpPr>
        <p:spPr>
          <a:xfrm>
            <a:off x="194553" y="6176963"/>
            <a:ext cx="3268494" cy="646331"/>
          </a:xfrm>
          <a:prstGeom prst="rect">
            <a:avLst/>
          </a:prstGeom>
          <a:noFill/>
        </p:spPr>
        <p:txBody>
          <a:bodyPr wrap="square">
            <a:spAutoFit/>
          </a:bodyPr>
          <a:lstStyle/>
          <a:p>
            <a:r>
              <a:rPr lang="zh-TW" altLang="en-US" dirty="0"/>
              <a:t>https://aclanthology.org/2024.blackboxnlp-1.24/</a:t>
            </a:r>
          </a:p>
        </p:txBody>
      </p:sp>
      <p:pic>
        <p:nvPicPr>
          <p:cNvPr id="6" name="Picture 2">
            <a:extLst>
              <a:ext uri="{FF2B5EF4-FFF2-40B4-BE49-F238E27FC236}">
                <a16:creationId xmlns:a16="http://schemas.microsoft.com/office/drawing/2014/main" id="{4D8ADB36-6E7C-9569-9548-057239B097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362" y="4470675"/>
            <a:ext cx="1267177" cy="1456293"/>
          </a:xfrm>
          <a:prstGeom prst="rect">
            <a:avLst/>
          </a:prstGeom>
          <a:noFill/>
          <a:extLst>
            <a:ext uri="{909E8E84-426E-40DD-AFC4-6F175D3DCCD1}">
              <a14:hiddenFill xmlns:a14="http://schemas.microsoft.com/office/drawing/2010/main">
                <a:solidFill>
                  <a:srgbClr val="FFFFFF"/>
                </a:solidFill>
              </a14:hiddenFill>
            </a:ext>
          </a:extLst>
        </p:spPr>
      </p:pic>
      <p:pic>
        <p:nvPicPr>
          <p:cNvPr id="8" name="圖片 7">
            <a:extLst>
              <a:ext uri="{FF2B5EF4-FFF2-40B4-BE49-F238E27FC236}">
                <a16:creationId xmlns:a16="http://schemas.microsoft.com/office/drawing/2014/main" id="{E0C3A077-53DD-A47D-F290-9FBEE0B1C241}"/>
              </a:ext>
            </a:extLst>
          </p:cNvPr>
          <p:cNvPicPr>
            <a:picLocks noChangeAspect="1"/>
          </p:cNvPicPr>
          <p:nvPr/>
        </p:nvPicPr>
        <p:blipFill>
          <a:blip r:embed="rId3"/>
          <a:stretch>
            <a:fillRect/>
          </a:stretch>
        </p:blipFill>
        <p:spPr>
          <a:xfrm>
            <a:off x="3706719" y="1893910"/>
            <a:ext cx="7706801" cy="16766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圖片 9">
            <a:extLst>
              <a:ext uri="{FF2B5EF4-FFF2-40B4-BE49-F238E27FC236}">
                <a16:creationId xmlns:a16="http://schemas.microsoft.com/office/drawing/2014/main" id="{22569842-7D22-85D3-0A9F-8593D8EDBAE4}"/>
              </a:ext>
            </a:extLst>
          </p:cNvPr>
          <p:cNvPicPr>
            <a:picLocks noChangeAspect="1"/>
          </p:cNvPicPr>
          <p:nvPr/>
        </p:nvPicPr>
        <p:blipFill>
          <a:blip r:embed="rId4"/>
          <a:stretch>
            <a:fillRect/>
          </a:stretch>
        </p:blipFill>
        <p:spPr>
          <a:xfrm>
            <a:off x="3706719" y="4001294"/>
            <a:ext cx="7706801" cy="51333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文字方塊 10">
            <a:extLst>
              <a:ext uri="{FF2B5EF4-FFF2-40B4-BE49-F238E27FC236}">
                <a16:creationId xmlns:a16="http://schemas.microsoft.com/office/drawing/2014/main" id="{1727FD23-55E3-43B2-63D3-C8472F52FE92}"/>
              </a:ext>
            </a:extLst>
          </p:cNvPr>
          <p:cNvSpPr txBox="1"/>
          <p:nvPr/>
        </p:nvSpPr>
        <p:spPr>
          <a:xfrm>
            <a:off x="194553" y="5913386"/>
            <a:ext cx="6099242" cy="369332"/>
          </a:xfrm>
          <a:prstGeom prst="rect">
            <a:avLst/>
          </a:prstGeom>
          <a:noFill/>
        </p:spPr>
        <p:txBody>
          <a:bodyPr wrap="square">
            <a:spAutoFit/>
          </a:bodyPr>
          <a:lstStyle/>
          <a:p>
            <a:r>
              <a:rPr lang="zh-TW" altLang="en-US" dirty="0"/>
              <a:t>Cheng-Han Chiang</a:t>
            </a:r>
          </a:p>
        </p:txBody>
      </p:sp>
      <p:sp>
        <p:nvSpPr>
          <p:cNvPr id="12" name="文字方塊 11">
            <a:extLst>
              <a:ext uri="{FF2B5EF4-FFF2-40B4-BE49-F238E27FC236}">
                <a16:creationId xmlns:a16="http://schemas.microsoft.com/office/drawing/2014/main" id="{9D9236FB-4576-409F-CE06-6A15557865B3}"/>
              </a:ext>
            </a:extLst>
          </p:cNvPr>
          <p:cNvSpPr txBox="1"/>
          <p:nvPr/>
        </p:nvSpPr>
        <p:spPr>
          <a:xfrm>
            <a:off x="516376" y="2955702"/>
            <a:ext cx="2624847" cy="830997"/>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Claude</a:t>
            </a:r>
            <a:r>
              <a:rPr lang="zh-TW" altLang="en-US" sz="24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3 </a:t>
            </a:r>
            <a:r>
              <a:rPr lang="zh-TW" altLang="en-US" sz="2400" dirty="0">
                <a:latin typeface="微軟正黑體" panose="020B0604030504040204" pitchFamily="34" charset="-120"/>
                <a:ea typeface="微軟正黑體" panose="020B0604030504040204" pitchFamily="34" charset="-120"/>
              </a:rPr>
              <a:t>比較贊同下面那邊文章</a:t>
            </a:r>
            <a:endParaRPr lang="en-US" altLang="zh-TW" sz="2400" dirty="0">
              <a:latin typeface="微軟正黑體" panose="020B0604030504040204" pitchFamily="34" charset="-120"/>
              <a:ea typeface="微軟正黑體" panose="020B0604030504040204" pitchFamily="34" charset="-120"/>
            </a:endParaRPr>
          </a:p>
        </p:txBody>
      </p:sp>
      <p:sp>
        <p:nvSpPr>
          <p:cNvPr id="13" name="箭號: 向下 12">
            <a:extLst>
              <a:ext uri="{FF2B5EF4-FFF2-40B4-BE49-F238E27FC236}">
                <a16:creationId xmlns:a16="http://schemas.microsoft.com/office/drawing/2014/main" id="{0A11FC0A-92BA-BFCD-88F1-956A5FF3115F}"/>
              </a:ext>
            </a:extLst>
          </p:cNvPr>
          <p:cNvSpPr/>
          <p:nvPr/>
        </p:nvSpPr>
        <p:spPr>
          <a:xfrm>
            <a:off x="4474723" y="3570544"/>
            <a:ext cx="780680" cy="509001"/>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4" name="文字方塊 13">
            <a:extLst>
              <a:ext uri="{FF2B5EF4-FFF2-40B4-BE49-F238E27FC236}">
                <a16:creationId xmlns:a16="http://schemas.microsoft.com/office/drawing/2014/main" id="{99FEBBFA-2995-22BA-D244-12D817CDF7FD}"/>
              </a:ext>
            </a:extLst>
          </p:cNvPr>
          <p:cNvSpPr txBox="1"/>
          <p:nvPr/>
        </p:nvSpPr>
        <p:spPr>
          <a:xfrm>
            <a:off x="3784871" y="5682553"/>
            <a:ext cx="1545077" cy="830997"/>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一模一樣的內容</a:t>
            </a:r>
          </a:p>
        </p:txBody>
      </p:sp>
      <p:pic>
        <p:nvPicPr>
          <p:cNvPr id="3074" name="Picture 2">
            <a:extLst>
              <a:ext uri="{FF2B5EF4-FFF2-40B4-BE49-F238E27FC236}">
                <a16:creationId xmlns:a16="http://schemas.microsoft.com/office/drawing/2014/main" id="{B02EA3FB-9AA2-0F21-5E17-C7CD5AE1E1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72432" y="2685702"/>
            <a:ext cx="807395" cy="80739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11A5B772-DCFB-9E1D-FAB0-6D1CF48FFC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72432" y="5453726"/>
            <a:ext cx="975528" cy="975528"/>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1F4A2093-BB78-96ED-4847-93EBE7C3B1D7}"/>
              </a:ext>
            </a:extLst>
          </p:cNvPr>
          <p:cNvSpPr txBox="1"/>
          <p:nvPr/>
        </p:nvSpPr>
        <p:spPr>
          <a:xfrm>
            <a:off x="402863" y="1925355"/>
            <a:ext cx="2429004" cy="830997"/>
          </a:xfrm>
          <a:prstGeom prst="rect">
            <a:avLst/>
          </a:prstGeom>
          <a:noFill/>
        </p:spPr>
        <p:txBody>
          <a:bodyPr wrap="square" rtlCol="0">
            <a:spAutoFit/>
          </a:bodyPr>
          <a:lstStyle/>
          <a:p>
            <a:r>
              <a:rPr lang="en-US" altLang="zh-TW" sz="2400" b="1" dirty="0">
                <a:latin typeface="微軟正黑體" panose="020B0604030504040204" pitchFamily="34" charset="-120"/>
                <a:ea typeface="微軟正黑體" panose="020B0604030504040204" pitchFamily="34" charset="-120"/>
              </a:rPr>
              <a:t>Meta Data </a:t>
            </a:r>
          </a:p>
          <a:p>
            <a:r>
              <a:rPr lang="zh-TW" altLang="en-US" sz="2400" b="1" dirty="0">
                <a:latin typeface="微軟正黑體" panose="020B0604030504040204" pitchFamily="34" charset="-120"/>
                <a:ea typeface="微軟正黑體" panose="020B0604030504040204" pitchFamily="34" charset="-120"/>
              </a:rPr>
              <a:t>的影響</a:t>
            </a:r>
          </a:p>
        </p:txBody>
      </p:sp>
    </p:spTree>
    <p:extLst>
      <p:ext uri="{BB962C8B-B14F-4D97-AF65-F5344CB8AC3E}">
        <p14:creationId xmlns:p14="http://schemas.microsoft.com/office/powerpoint/2010/main" val="31903043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DA45E0-9B58-4C00-140E-B7B4F358870F}"/>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就算工具可靠 </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不代表 </a:t>
            </a:r>
            <a:r>
              <a:rPr lang="en-US" altLang="zh-TW" dirty="0">
                <a:latin typeface="微軟正黑體" panose="020B0604030504040204" pitchFamily="34" charset="-120"/>
                <a:ea typeface="微軟正黑體" panose="020B0604030504040204" pitchFamily="34" charset="-120"/>
              </a:rPr>
              <a:t>AI</a:t>
            </a:r>
            <a:r>
              <a:rPr lang="zh-TW" altLang="en-US" dirty="0">
                <a:latin typeface="微軟正黑體" panose="020B0604030504040204" pitchFamily="34" charset="-120"/>
                <a:ea typeface="微軟正黑體" panose="020B0604030504040204" pitchFamily="34" charset="-120"/>
              </a:rPr>
              <a:t> 就不會犯錯</a:t>
            </a:r>
            <a:endParaRPr lang="zh-TW" altLang="en-US" dirty="0"/>
          </a:p>
        </p:txBody>
      </p:sp>
      <p:sp>
        <p:nvSpPr>
          <p:cNvPr id="3" name="內容版面配置區 2">
            <a:extLst>
              <a:ext uri="{FF2B5EF4-FFF2-40B4-BE49-F238E27FC236}">
                <a16:creationId xmlns:a16="http://schemas.microsoft.com/office/drawing/2014/main" id="{B063BF46-1CA5-BF81-1732-D93DB8C1C8B6}"/>
              </a:ext>
            </a:extLst>
          </p:cNvPr>
          <p:cNvSpPr>
            <a:spLocks noGrp="1"/>
          </p:cNvSpPr>
          <p:nvPr>
            <p:ph idx="1"/>
          </p:nvPr>
        </p:nvSpPr>
        <p:spPr/>
        <p:txBody>
          <a:bodyPr/>
          <a:lstStyle/>
          <a:p>
            <a:r>
              <a:rPr lang="zh-TW" altLang="en-US" sz="2400" dirty="0">
                <a:latin typeface="微軟正黑體" panose="020B0604030504040204" pitchFamily="34" charset="-120"/>
                <a:ea typeface="微軟正黑體" panose="020B0604030504040204" pitchFamily="34" charset="-120"/>
              </a:rPr>
              <a:t>就算所有找到的資料都是對的，也不保證答案就是對的</a:t>
            </a:r>
          </a:p>
        </p:txBody>
      </p:sp>
      <p:pic>
        <p:nvPicPr>
          <p:cNvPr id="4" name="圖片 3">
            <a:extLst>
              <a:ext uri="{FF2B5EF4-FFF2-40B4-BE49-F238E27FC236}">
                <a16:creationId xmlns:a16="http://schemas.microsoft.com/office/drawing/2014/main" id="{2A00D0FC-8AFD-F901-A9E2-3B51A4D6BE14}"/>
              </a:ext>
            </a:extLst>
          </p:cNvPr>
          <p:cNvPicPr>
            <a:picLocks noChangeAspect="1"/>
          </p:cNvPicPr>
          <p:nvPr/>
        </p:nvPicPr>
        <p:blipFill>
          <a:blip r:embed="rId2"/>
          <a:stretch>
            <a:fillRect/>
          </a:stretch>
        </p:blipFill>
        <p:spPr>
          <a:xfrm>
            <a:off x="2062674" y="2325187"/>
            <a:ext cx="6726764" cy="1409164"/>
          </a:xfrm>
          <a:prstGeom prst="rect">
            <a:avLst/>
          </a:prstGeom>
        </p:spPr>
      </p:pic>
      <p:pic>
        <p:nvPicPr>
          <p:cNvPr id="5" name="圖片 4">
            <a:extLst>
              <a:ext uri="{FF2B5EF4-FFF2-40B4-BE49-F238E27FC236}">
                <a16:creationId xmlns:a16="http://schemas.microsoft.com/office/drawing/2014/main" id="{6B686477-2B25-2283-08EB-1A990E859DA6}"/>
              </a:ext>
            </a:extLst>
          </p:cNvPr>
          <p:cNvPicPr>
            <a:picLocks noChangeAspect="1"/>
          </p:cNvPicPr>
          <p:nvPr/>
        </p:nvPicPr>
        <p:blipFill>
          <a:blip r:embed="rId3"/>
          <a:stretch>
            <a:fillRect/>
          </a:stretch>
        </p:blipFill>
        <p:spPr>
          <a:xfrm>
            <a:off x="2196630" y="3902578"/>
            <a:ext cx="7798740" cy="2714606"/>
          </a:xfrm>
          <a:prstGeom prst="rect">
            <a:avLst/>
          </a:prstGeom>
        </p:spPr>
      </p:pic>
      <p:pic>
        <p:nvPicPr>
          <p:cNvPr id="6" name="圖片 5">
            <a:extLst>
              <a:ext uri="{FF2B5EF4-FFF2-40B4-BE49-F238E27FC236}">
                <a16:creationId xmlns:a16="http://schemas.microsoft.com/office/drawing/2014/main" id="{3052CCCE-A9B2-8BF2-0266-EF00A1618408}"/>
              </a:ext>
            </a:extLst>
          </p:cNvPr>
          <p:cNvPicPr>
            <a:picLocks noChangeAspect="1"/>
          </p:cNvPicPr>
          <p:nvPr/>
        </p:nvPicPr>
        <p:blipFill>
          <a:blip r:embed="rId4"/>
          <a:stretch>
            <a:fillRect/>
          </a:stretch>
        </p:blipFill>
        <p:spPr>
          <a:xfrm>
            <a:off x="3913965" y="2524237"/>
            <a:ext cx="8173711" cy="4092947"/>
          </a:xfrm>
          <a:prstGeom prst="rect">
            <a:avLst/>
          </a:prstGeom>
        </p:spPr>
      </p:pic>
      <p:sp>
        <p:nvSpPr>
          <p:cNvPr id="8" name="文字方塊 7">
            <a:extLst>
              <a:ext uri="{FF2B5EF4-FFF2-40B4-BE49-F238E27FC236}">
                <a16:creationId xmlns:a16="http://schemas.microsoft.com/office/drawing/2014/main" id="{5C276577-6DED-A303-763E-ED6FA6471AC6}"/>
              </a:ext>
            </a:extLst>
          </p:cNvPr>
          <p:cNvSpPr txBox="1"/>
          <p:nvPr/>
        </p:nvSpPr>
        <p:spPr>
          <a:xfrm>
            <a:off x="159084" y="3392234"/>
            <a:ext cx="1903590" cy="954107"/>
          </a:xfrm>
          <a:prstGeom prst="rect">
            <a:avLst/>
          </a:prstGeom>
          <a:noFill/>
        </p:spPr>
        <p:txBody>
          <a:bodyPr wrap="square" rtlCol="0">
            <a:spAutoFit/>
          </a:bodyPr>
          <a:lstStyle/>
          <a:p>
            <a:r>
              <a:rPr lang="en-US" altLang="zh-TW" sz="2800" dirty="0">
                <a:latin typeface="微軟正黑體" panose="020B0604030504040204" pitchFamily="34" charset="-120"/>
                <a:ea typeface="微軟正黑體" panose="020B0604030504040204" pitchFamily="34" charset="-120"/>
              </a:rPr>
              <a:t>ChatGPT Search</a:t>
            </a:r>
            <a:endParaRPr lang="zh-TW" altLang="en-US" sz="2800" dirty="0">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B950B118-D9C7-8E9A-E8CD-296C0CCCDC68}"/>
              </a:ext>
            </a:extLst>
          </p:cNvPr>
          <p:cNvSpPr txBox="1"/>
          <p:nvPr/>
        </p:nvSpPr>
        <p:spPr>
          <a:xfrm>
            <a:off x="50523" y="4379631"/>
            <a:ext cx="2146107" cy="646331"/>
          </a:xfrm>
          <a:prstGeom prst="rect">
            <a:avLst/>
          </a:prstGeom>
          <a:noFill/>
        </p:spPr>
        <p:txBody>
          <a:bodyPr wrap="square" rtlCol="0">
            <a:spAutoFit/>
          </a:bodyPr>
          <a:lstStyle/>
          <a:p>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同樣的輸入目前已經沒有這樣的問題</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6165605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5FF688-8674-5A9C-E52E-C4AF54770F08}"/>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使用工具與模型本身能力間的平衡</a:t>
            </a:r>
            <a:endParaRPr lang="zh-TW" altLang="en-US" dirty="0"/>
          </a:p>
        </p:txBody>
      </p:sp>
      <p:sp>
        <p:nvSpPr>
          <p:cNvPr id="3" name="內容版面配置區 2">
            <a:extLst>
              <a:ext uri="{FF2B5EF4-FFF2-40B4-BE49-F238E27FC236}">
                <a16:creationId xmlns:a16="http://schemas.microsoft.com/office/drawing/2014/main" id="{EB7FFEDD-F3F1-BC7A-2618-71434E704EE1}"/>
              </a:ext>
            </a:extLst>
          </p:cNvPr>
          <p:cNvSpPr>
            <a:spLocks noGrp="1"/>
          </p:cNvSpPr>
          <p:nvPr>
            <p:ph idx="1"/>
          </p:nvPr>
        </p:nvSpPr>
        <p:spPr/>
        <p:txBody>
          <a:bodyPr/>
          <a:lstStyle/>
          <a:p>
            <a:r>
              <a:rPr lang="zh-TW" altLang="en-US" dirty="0">
                <a:latin typeface="微軟正黑體" panose="020B0604030504040204" pitchFamily="34" charset="-120"/>
                <a:ea typeface="微軟正黑體" panose="020B0604030504040204" pitchFamily="34" charset="-120"/>
              </a:rPr>
              <a:t>用工具不一定總是比較有效率</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如果要做數學運算，用計算機一定比普通人心算快嗎？</a:t>
            </a:r>
          </a:p>
        </p:txBody>
      </p:sp>
      <p:pic>
        <p:nvPicPr>
          <p:cNvPr id="4" name="Picture 2">
            <a:extLst>
              <a:ext uri="{FF2B5EF4-FFF2-40B4-BE49-F238E27FC236}">
                <a16:creationId xmlns:a16="http://schemas.microsoft.com/office/drawing/2014/main" id="{1BCC1588-3227-D88F-ED9E-4020E4D30A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4858" y="3452854"/>
            <a:ext cx="2707533" cy="270753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60037E60-6055-0B83-D546-EF9EF98A79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6018" y="3320672"/>
            <a:ext cx="2971895" cy="297189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5CE29E0B-1158-BEEB-86AC-044958B6D1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9366" y="4594360"/>
            <a:ext cx="1898515" cy="1898515"/>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3C949017-5593-DD9A-E8FF-2CE67FEB4538}"/>
              </a:ext>
            </a:extLst>
          </p:cNvPr>
          <p:cNvSpPr txBox="1"/>
          <p:nvPr/>
        </p:nvSpPr>
        <p:spPr>
          <a:xfrm>
            <a:off x="1718553" y="3452854"/>
            <a:ext cx="2707533"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問題：</a:t>
            </a:r>
            <a:r>
              <a:rPr lang="en-US" altLang="zh-TW" sz="2400" dirty="0">
                <a:latin typeface="微軟正黑體" panose="020B0604030504040204" pitchFamily="34" charset="-120"/>
                <a:ea typeface="微軟正黑體" panose="020B0604030504040204" pitchFamily="34" charset="-120"/>
              </a:rPr>
              <a:t>3</a:t>
            </a:r>
            <a:r>
              <a:rPr lang="zh-TW" altLang="en-US" sz="24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x 4 </a:t>
            </a:r>
            <a:endParaRPr lang="zh-TW" altLang="en-US" sz="2400" dirty="0">
              <a:latin typeface="微軟正黑體" panose="020B0604030504040204" pitchFamily="34" charset="-120"/>
              <a:ea typeface="微軟正黑體" panose="020B0604030504040204" pitchFamily="34" charset="-120"/>
            </a:endParaRPr>
          </a:p>
        </p:txBody>
      </p:sp>
      <p:sp>
        <p:nvSpPr>
          <p:cNvPr id="6" name="文字方塊 5">
            <a:extLst>
              <a:ext uri="{FF2B5EF4-FFF2-40B4-BE49-F238E27FC236}">
                <a16:creationId xmlns:a16="http://schemas.microsoft.com/office/drawing/2014/main" id="{C0E1AC25-D5CC-9103-139D-E45FA9BFBA59}"/>
              </a:ext>
            </a:extLst>
          </p:cNvPr>
          <p:cNvSpPr txBox="1"/>
          <p:nvPr/>
        </p:nvSpPr>
        <p:spPr>
          <a:xfrm>
            <a:off x="4212793" y="4253745"/>
            <a:ext cx="1052613" cy="523220"/>
          </a:xfrm>
          <a:prstGeom prst="rect">
            <a:avLst/>
          </a:prstGeom>
          <a:noFill/>
        </p:spPr>
        <p:txBody>
          <a:bodyPr wrap="square" rtlCol="0">
            <a:spAutoFit/>
          </a:bodyPr>
          <a:lstStyle/>
          <a:p>
            <a:pPr algn="ctr"/>
            <a:r>
              <a:rPr lang="en-US" altLang="zh-TW" sz="2800" dirty="0"/>
              <a:t>12</a:t>
            </a:r>
            <a:endParaRPr lang="zh-TW" altLang="en-US" sz="2800" dirty="0"/>
          </a:p>
        </p:txBody>
      </p:sp>
    </p:spTree>
    <p:extLst>
      <p:ext uri="{BB962C8B-B14F-4D97-AF65-F5344CB8AC3E}">
        <p14:creationId xmlns:p14="http://schemas.microsoft.com/office/powerpoint/2010/main" val="378341016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D02F861-E0D0-DE53-BB8C-11C6C428E228}"/>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LLM</a:t>
            </a:r>
            <a:r>
              <a:rPr lang="zh-TW" altLang="en-US" dirty="0">
                <a:latin typeface="微軟正黑體" panose="020B0604030504040204" pitchFamily="34" charset="-120"/>
                <a:ea typeface="微軟正黑體" panose="020B0604030504040204" pitchFamily="34" charset="-120"/>
              </a:rPr>
              <a:t> 能不能下棋？</a:t>
            </a:r>
            <a:endParaRPr lang="zh-TW" altLang="en-US" dirty="0"/>
          </a:p>
        </p:txBody>
      </p:sp>
      <p:sp>
        <p:nvSpPr>
          <p:cNvPr id="3" name="內容版面配置區 2">
            <a:extLst>
              <a:ext uri="{FF2B5EF4-FFF2-40B4-BE49-F238E27FC236}">
                <a16:creationId xmlns:a16="http://schemas.microsoft.com/office/drawing/2014/main" id="{0279644E-7AF9-9B61-056D-38B8E74A3415}"/>
              </a:ext>
            </a:extLst>
          </p:cNvPr>
          <p:cNvSpPr>
            <a:spLocks noGrp="1"/>
          </p:cNvSpPr>
          <p:nvPr>
            <p:ph idx="1"/>
          </p:nvPr>
        </p:nvSpPr>
        <p:spPr/>
        <p:txBody>
          <a:bodyPr/>
          <a:lstStyle/>
          <a:p>
            <a:r>
              <a:rPr lang="en-US" altLang="zh-TW" dirty="0"/>
              <a:t>BIG-bench</a:t>
            </a:r>
            <a:endParaRPr lang="zh-TW" altLang="en-US" dirty="0"/>
          </a:p>
        </p:txBody>
      </p:sp>
      <p:pic>
        <p:nvPicPr>
          <p:cNvPr id="4" name="圖片 3">
            <a:extLst>
              <a:ext uri="{FF2B5EF4-FFF2-40B4-BE49-F238E27FC236}">
                <a16:creationId xmlns:a16="http://schemas.microsoft.com/office/drawing/2014/main" id="{880335FC-3303-EBCD-D648-045763ECF364}"/>
              </a:ext>
            </a:extLst>
          </p:cNvPr>
          <p:cNvPicPr>
            <a:picLocks noChangeAspect="1"/>
          </p:cNvPicPr>
          <p:nvPr/>
        </p:nvPicPr>
        <p:blipFill>
          <a:blip r:embed="rId2"/>
          <a:stretch>
            <a:fillRect/>
          </a:stretch>
        </p:blipFill>
        <p:spPr>
          <a:xfrm>
            <a:off x="614636" y="4986337"/>
            <a:ext cx="11305627" cy="1325563"/>
          </a:xfrm>
          <a:prstGeom prst="rect">
            <a:avLst/>
          </a:prstGeom>
        </p:spPr>
      </p:pic>
      <p:pic>
        <p:nvPicPr>
          <p:cNvPr id="5" name="圖片 4">
            <a:extLst>
              <a:ext uri="{FF2B5EF4-FFF2-40B4-BE49-F238E27FC236}">
                <a16:creationId xmlns:a16="http://schemas.microsoft.com/office/drawing/2014/main" id="{140EE9EE-03DA-CD47-BB6D-228AF1793767}"/>
              </a:ext>
            </a:extLst>
          </p:cNvPr>
          <p:cNvPicPr>
            <a:picLocks noChangeAspect="1"/>
          </p:cNvPicPr>
          <p:nvPr/>
        </p:nvPicPr>
        <p:blipFill>
          <a:blip r:embed="rId3"/>
          <a:stretch>
            <a:fillRect/>
          </a:stretch>
        </p:blipFill>
        <p:spPr>
          <a:xfrm>
            <a:off x="7105086" y="265576"/>
            <a:ext cx="4596666" cy="4585824"/>
          </a:xfrm>
          <a:prstGeom prst="rect">
            <a:avLst/>
          </a:prstGeom>
        </p:spPr>
      </p:pic>
      <p:sp>
        <p:nvSpPr>
          <p:cNvPr id="7" name="文字方塊 6">
            <a:extLst>
              <a:ext uri="{FF2B5EF4-FFF2-40B4-BE49-F238E27FC236}">
                <a16:creationId xmlns:a16="http://schemas.microsoft.com/office/drawing/2014/main" id="{B7EDC566-6642-F924-1385-CF34AD39C106}"/>
              </a:ext>
            </a:extLst>
          </p:cNvPr>
          <p:cNvSpPr txBox="1"/>
          <p:nvPr/>
        </p:nvSpPr>
        <p:spPr>
          <a:xfrm>
            <a:off x="1009086" y="2373822"/>
            <a:ext cx="6096000" cy="369332"/>
          </a:xfrm>
          <a:prstGeom prst="rect">
            <a:avLst/>
          </a:prstGeom>
          <a:noFill/>
        </p:spPr>
        <p:txBody>
          <a:bodyPr wrap="square">
            <a:spAutoFit/>
          </a:bodyPr>
          <a:lstStyle/>
          <a:p>
            <a:r>
              <a:rPr lang="zh-TW" altLang="en-US" dirty="0"/>
              <a:t>https://arxiv.org/abs/2206.04615</a:t>
            </a:r>
          </a:p>
        </p:txBody>
      </p:sp>
    </p:spTree>
    <p:extLst>
      <p:ext uri="{BB962C8B-B14F-4D97-AF65-F5344CB8AC3E}">
        <p14:creationId xmlns:p14="http://schemas.microsoft.com/office/powerpoint/2010/main" val="179375461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在紙本日程上寫預約">
            <a:extLst>
              <a:ext uri="{FF2B5EF4-FFF2-40B4-BE49-F238E27FC236}">
                <a16:creationId xmlns:a16="http://schemas.microsoft.com/office/drawing/2014/main" id="{E4C9905B-2A54-2C7D-F9EB-1298D452281A}"/>
              </a:ext>
            </a:extLst>
          </p:cNvPr>
          <p:cNvPicPr>
            <a:picLocks noChangeAspect="1"/>
          </p:cNvPicPr>
          <p:nvPr/>
        </p:nvPicPr>
        <p:blipFill>
          <a:blip r:embed="rId3">
            <a:alphaModFix amt="50000"/>
          </a:blip>
          <a:srcRect t="15730"/>
          <a:stretch/>
        </p:blipFill>
        <p:spPr>
          <a:xfrm>
            <a:off x="20" y="1"/>
            <a:ext cx="12191980" cy="6857999"/>
          </a:xfrm>
          <a:prstGeom prst="rect">
            <a:avLst/>
          </a:prstGeom>
        </p:spPr>
      </p:pic>
      <p:sp>
        <p:nvSpPr>
          <p:cNvPr id="2" name="標題 1">
            <a:extLst>
              <a:ext uri="{FF2B5EF4-FFF2-40B4-BE49-F238E27FC236}">
                <a16:creationId xmlns:a16="http://schemas.microsoft.com/office/drawing/2014/main" id="{AF0D1A85-4403-D890-10EF-EB82A9F50774}"/>
              </a:ext>
            </a:extLst>
          </p:cNvPr>
          <p:cNvSpPr>
            <a:spLocks noGrp="1"/>
          </p:cNvSpPr>
          <p:nvPr>
            <p:ph type="ctrTitle"/>
          </p:nvPr>
        </p:nvSpPr>
        <p:spPr>
          <a:xfrm>
            <a:off x="1524000" y="1122362"/>
            <a:ext cx="9144000" cy="2900518"/>
          </a:xfrm>
        </p:spPr>
        <p:txBody>
          <a:bodyPr>
            <a:normAutofit/>
          </a:bodyPr>
          <a:lstStyle/>
          <a:p>
            <a:r>
              <a:rPr lang="en-US" altLang="zh-TW" sz="7200" b="1" dirty="0">
                <a:solidFill>
                  <a:srgbClr val="FFFFFF"/>
                </a:solidFill>
                <a:latin typeface="微軟正黑體" panose="020B0604030504040204" pitchFamily="34" charset="-120"/>
                <a:ea typeface="微軟正黑體" panose="020B0604030504040204" pitchFamily="34" charset="-120"/>
              </a:rPr>
              <a:t>AI</a:t>
            </a:r>
            <a:r>
              <a:rPr lang="zh-TW" altLang="en-US" sz="7200" b="1" dirty="0">
                <a:solidFill>
                  <a:srgbClr val="FFFFFF"/>
                </a:solidFill>
                <a:latin typeface="微軟正黑體" panose="020B0604030504040204" pitchFamily="34" charset="-120"/>
                <a:ea typeface="微軟正黑體" panose="020B0604030504040204" pitchFamily="34" charset="-120"/>
              </a:rPr>
              <a:t> 能不能做計劃？</a:t>
            </a:r>
          </a:p>
        </p:txBody>
      </p:sp>
      <p:sp>
        <p:nvSpPr>
          <p:cNvPr id="3" name="副標題 2">
            <a:extLst>
              <a:ext uri="{FF2B5EF4-FFF2-40B4-BE49-F238E27FC236}">
                <a16:creationId xmlns:a16="http://schemas.microsoft.com/office/drawing/2014/main" id="{0E867A82-0FCD-5626-D9F4-FCBCBCF262D5}"/>
              </a:ext>
            </a:extLst>
          </p:cNvPr>
          <p:cNvSpPr>
            <a:spLocks noGrp="1"/>
          </p:cNvSpPr>
          <p:nvPr>
            <p:ph type="subTitle" idx="1"/>
          </p:nvPr>
        </p:nvSpPr>
        <p:spPr>
          <a:xfrm>
            <a:off x="1524000" y="4159404"/>
            <a:ext cx="9144000" cy="1098395"/>
          </a:xfrm>
        </p:spPr>
        <p:txBody>
          <a:bodyPr>
            <a:normAutofit/>
          </a:bodyPr>
          <a:lstStyle/>
          <a:p>
            <a:endParaRPr lang="zh-TW" altLang="en-US">
              <a:solidFill>
                <a:srgbClr val="FFFFFF"/>
              </a:solidFill>
            </a:endParaRPr>
          </a:p>
        </p:txBody>
      </p:sp>
    </p:spTree>
    <p:extLst>
      <p:ext uri="{BB962C8B-B14F-4D97-AF65-F5344CB8AC3E}">
        <p14:creationId xmlns:p14="http://schemas.microsoft.com/office/powerpoint/2010/main" val="197046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8BF823-DF8C-7B9C-D1F2-2F53D32076AE}"/>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做計劃</a:t>
            </a:r>
          </a:p>
        </p:txBody>
      </p:sp>
      <p:pic>
        <p:nvPicPr>
          <p:cNvPr id="4" name="Picture 2">
            <a:extLst>
              <a:ext uri="{FF2B5EF4-FFF2-40B4-BE49-F238E27FC236}">
                <a16:creationId xmlns:a16="http://schemas.microsoft.com/office/drawing/2014/main" id="{C52376CE-743B-B535-6747-ECE405EBD7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8950" y="4239238"/>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2F82BE77-51B2-E9ED-A4C4-C4A3831291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7750" y="1629751"/>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074CE1CB-61A5-B461-1EBA-F41E15E2C6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3750" y="4239238"/>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2A4860A7-6BB5-FBFC-D7CC-12D6744687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4750" y="1629751"/>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圓角 7">
            <a:extLst>
              <a:ext uri="{FF2B5EF4-FFF2-40B4-BE49-F238E27FC236}">
                <a16:creationId xmlns:a16="http://schemas.microsoft.com/office/drawing/2014/main" id="{AB629D6C-293A-5A4F-9FFC-1D74E098D463}"/>
              </a:ext>
            </a:extLst>
          </p:cNvPr>
          <p:cNvSpPr/>
          <p:nvPr/>
        </p:nvSpPr>
        <p:spPr>
          <a:xfrm>
            <a:off x="-5850" y="3378565"/>
            <a:ext cx="1800000" cy="360000"/>
          </a:xfrm>
          <a:prstGeom prst="roundRect">
            <a:avLst/>
          </a:prstGeom>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goal</a:t>
            </a:r>
            <a:endParaRPr lang="zh-TW" altLang="en-US" sz="2400" dirty="0"/>
          </a:p>
        </p:txBody>
      </p:sp>
      <p:sp>
        <p:nvSpPr>
          <p:cNvPr id="9" name="矩形: 圓角 8">
            <a:extLst>
              <a:ext uri="{FF2B5EF4-FFF2-40B4-BE49-F238E27FC236}">
                <a16:creationId xmlns:a16="http://schemas.microsoft.com/office/drawing/2014/main" id="{90B00BD8-FD9A-78CD-070E-2A7526F8895F}"/>
              </a:ext>
            </a:extLst>
          </p:cNvPr>
          <p:cNvSpPr/>
          <p:nvPr/>
        </p:nvSpPr>
        <p:spPr>
          <a:xfrm>
            <a:off x="1794150" y="3364280"/>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1</a:t>
            </a:r>
            <a:endParaRPr lang="zh-TW" altLang="en-US" sz="2400" dirty="0"/>
          </a:p>
        </p:txBody>
      </p:sp>
      <p:sp>
        <p:nvSpPr>
          <p:cNvPr id="10" name="矩形: 圓角 9">
            <a:extLst>
              <a:ext uri="{FF2B5EF4-FFF2-40B4-BE49-F238E27FC236}">
                <a16:creationId xmlns:a16="http://schemas.microsoft.com/office/drawing/2014/main" id="{5F609955-F0B6-6CE3-942F-6F32256BEE8F}"/>
              </a:ext>
            </a:extLst>
          </p:cNvPr>
          <p:cNvSpPr/>
          <p:nvPr/>
        </p:nvSpPr>
        <p:spPr>
          <a:xfrm>
            <a:off x="5385450" y="3377468"/>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2</a:t>
            </a:r>
            <a:endParaRPr lang="zh-TW" altLang="en-US" sz="2400" dirty="0"/>
          </a:p>
        </p:txBody>
      </p:sp>
      <p:sp>
        <p:nvSpPr>
          <p:cNvPr id="11" name="矩形: 圓角 10">
            <a:extLst>
              <a:ext uri="{FF2B5EF4-FFF2-40B4-BE49-F238E27FC236}">
                <a16:creationId xmlns:a16="http://schemas.microsoft.com/office/drawing/2014/main" id="{2D00E974-8764-36BE-937A-210539368F01}"/>
              </a:ext>
            </a:extLst>
          </p:cNvPr>
          <p:cNvSpPr/>
          <p:nvPr/>
        </p:nvSpPr>
        <p:spPr>
          <a:xfrm>
            <a:off x="3599325" y="3380399"/>
            <a:ext cx="180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1</a:t>
            </a:r>
            <a:endParaRPr lang="zh-TW" altLang="en-US" sz="2400" dirty="0"/>
          </a:p>
        </p:txBody>
      </p:sp>
      <p:sp>
        <p:nvSpPr>
          <p:cNvPr id="12" name="矩形: 圓角 11">
            <a:extLst>
              <a:ext uri="{FF2B5EF4-FFF2-40B4-BE49-F238E27FC236}">
                <a16:creationId xmlns:a16="http://schemas.microsoft.com/office/drawing/2014/main" id="{A14EC927-B26E-76A5-C00F-E44C11638BD3}"/>
              </a:ext>
            </a:extLst>
          </p:cNvPr>
          <p:cNvSpPr/>
          <p:nvPr/>
        </p:nvSpPr>
        <p:spPr>
          <a:xfrm>
            <a:off x="7188450" y="3377468"/>
            <a:ext cx="180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2</a:t>
            </a:r>
            <a:endParaRPr lang="zh-TW" altLang="en-US" sz="2400" dirty="0"/>
          </a:p>
        </p:txBody>
      </p:sp>
      <p:sp>
        <p:nvSpPr>
          <p:cNvPr id="13" name="矩形: 圓角 12">
            <a:extLst>
              <a:ext uri="{FF2B5EF4-FFF2-40B4-BE49-F238E27FC236}">
                <a16:creationId xmlns:a16="http://schemas.microsoft.com/office/drawing/2014/main" id="{C0D490E0-2568-42B1-9E43-FF3CF659DAC8}"/>
              </a:ext>
            </a:extLst>
          </p:cNvPr>
          <p:cNvSpPr/>
          <p:nvPr/>
        </p:nvSpPr>
        <p:spPr>
          <a:xfrm>
            <a:off x="8988450" y="3363182"/>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3</a:t>
            </a:r>
            <a:endParaRPr lang="zh-TW" altLang="en-US" sz="2400" dirty="0"/>
          </a:p>
        </p:txBody>
      </p:sp>
      <p:sp>
        <p:nvSpPr>
          <p:cNvPr id="14" name="矩形: 圓角 13">
            <a:extLst>
              <a:ext uri="{FF2B5EF4-FFF2-40B4-BE49-F238E27FC236}">
                <a16:creationId xmlns:a16="http://schemas.microsoft.com/office/drawing/2014/main" id="{7C013367-D3DF-6D91-2D23-68F87A6B3D33}"/>
              </a:ext>
            </a:extLst>
          </p:cNvPr>
          <p:cNvSpPr/>
          <p:nvPr/>
        </p:nvSpPr>
        <p:spPr>
          <a:xfrm>
            <a:off x="10788450" y="3363182"/>
            <a:ext cx="180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3</a:t>
            </a:r>
            <a:endParaRPr lang="zh-TW" altLang="en-US" sz="2400" dirty="0"/>
          </a:p>
        </p:txBody>
      </p:sp>
      <p:pic>
        <p:nvPicPr>
          <p:cNvPr id="15" name="Picture 2">
            <a:extLst>
              <a:ext uri="{FF2B5EF4-FFF2-40B4-BE49-F238E27FC236}">
                <a16:creationId xmlns:a16="http://schemas.microsoft.com/office/drawing/2014/main" id="{E44A41B3-08EC-E5A6-1ECF-220792EC52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0750" y="4227878"/>
            <a:ext cx="1219200" cy="121920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直線單箭頭接點 15">
            <a:extLst>
              <a:ext uri="{FF2B5EF4-FFF2-40B4-BE49-F238E27FC236}">
                <a16:creationId xmlns:a16="http://schemas.microsoft.com/office/drawing/2014/main" id="{8129A192-088D-9185-86E4-99305F73D5E3}"/>
              </a:ext>
            </a:extLst>
          </p:cNvPr>
          <p:cNvCxnSpPr/>
          <p:nvPr/>
        </p:nvCxnSpPr>
        <p:spPr>
          <a:xfrm flipV="1">
            <a:off x="4485450" y="2825021"/>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9CE4E71A-D140-FAA3-C235-4F389F5A2050}"/>
              </a:ext>
            </a:extLst>
          </p:cNvPr>
          <p:cNvCxnSpPr>
            <a:cxnSpLocks/>
          </p:cNvCxnSpPr>
          <p:nvPr/>
        </p:nvCxnSpPr>
        <p:spPr>
          <a:xfrm>
            <a:off x="5770500" y="2841261"/>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1873FE4A-08FE-CCEA-B2A8-53CFF32A7187}"/>
              </a:ext>
            </a:extLst>
          </p:cNvPr>
          <p:cNvCxnSpPr/>
          <p:nvPr/>
        </p:nvCxnSpPr>
        <p:spPr>
          <a:xfrm flipV="1">
            <a:off x="8052450" y="2823497"/>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346F7D48-4C08-3210-D173-DCF1DB89CC9A}"/>
              </a:ext>
            </a:extLst>
          </p:cNvPr>
          <p:cNvCxnSpPr>
            <a:cxnSpLocks/>
          </p:cNvCxnSpPr>
          <p:nvPr/>
        </p:nvCxnSpPr>
        <p:spPr>
          <a:xfrm>
            <a:off x="9337500" y="2839737"/>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 name="群組 19">
            <a:extLst>
              <a:ext uri="{FF2B5EF4-FFF2-40B4-BE49-F238E27FC236}">
                <a16:creationId xmlns:a16="http://schemas.microsoft.com/office/drawing/2014/main" id="{B456ACF8-1C8E-9968-AAAD-442710BB2AD0}"/>
              </a:ext>
            </a:extLst>
          </p:cNvPr>
          <p:cNvGrpSpPr/>
          <p:nvPr/>
        </p:nvGrpSpPr>
        <p:grpSpPr>
          <a:xfrm flipV="1">
            <a:off x="2694150" y="3777953"/>
            <a:ext cx="8897700" cy="452923"/>
            <a:chOff x="2770350" y="3222261"/>
            <a:chExt cx="8897700" cy="452923"/>
          </a:xfrm>
        </p:grpSpPr>
        <p:cxnSp>
          <p:nvCxnSpPr>
            <p:cNvPr id="21" name="直線單箭頭接點 20">
              <a:extLst>
                <a:ext uri="{FF2B5EF4-FFF2-40B4-BE49-F238E27FC236}">
                  <a16:creationId xmlns:a16="http://schemas.microsoft.com/office/drawing/2014/main" id="{9A645C3A-A392-9DB7-299C-1240C67D9D26}"/>
                </a:ext>
              </a:extLst>
            </p:cNvPr>
            <p:cNvCxnSpPr/>
            <p:nvPr/>
          </p:nvCxnSpPr>
          <p:spPr>
            <a:xfrm flipV="1">
              <a:off x="2770350" y="3222261"/>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729D4BB1-45C1-D4DD-7C3C-4B3363D0B62C}"/>
                </a:ext>
              </a:extLst>
            </p:cNvPr>
            <p:cNvCxnSpPr>
              <a:cxnSpLocks/>
            </p:cNvCxnSpPr>
            <p:nvPr/>
          </p:nvCxnSpPr>
          <p:spPr>
            <a:xfrm>
              <a:off x="4055400" y="3238501"/>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E5545213-6722-1EFC-845F-22F8014A223E}"/>
                </a:ext>
              </a:extLst>
            </p:cNvPr>
            <p:cNvCxnSpPr/>
            <p:nvPr/>
          </p:nvCxnSpPr>
          <p:spPr>
            <a:xfrm flipV="1">
              <a:off x="6391050" y="3261705"/>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B346332E-8A87-9CC6-DD59-C87ADB337324}"/>
                </a:ext>
              </a:extLst>
            </p:cNvPr>
            <p:cNvCxnSpPr>
              <a:cxnSpLocks/>
            </p:cNvCxnSpPr>
            <p:nvPr/>
          </p:nvCxnSpPr>
          <p:spPr>
            <a:xfrm>
              <a:off x="7676100" y="3277945"/>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E5DB1905-C16C-EC84-E0E6-E70988DCDF87}"/>
                </a:ext>
              </a:extLst>
            </p:cNvPr>
            <p:cNvCxnSpPr/>
            <p:nvPr/>
          </p:nvCxnSpPr>
          <p:spPr>
            <a:xfrm flipV="1">
              <a:off x="9933900" y="3261705"/>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E63D08A4-B22A-FAB5-E0EB-BA32FEF2E945}"/>
                </a:ext>
              </a:extLst>
            </p:cNvPr>
            <p:cNvCxnSpPr>
              <a:cxnSpLocks/>
            </p:cNvCxnSpPr>
            <p:nvPr/>
          </p:nvCxnSpPr>
          <p:spPr>
            <a:xfrm>
              <a:off x="11218950" y="3277945"/>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文字方塊 29">
            <a:extLst>
              <a:ext uri="{FF2B5EF4-FFF2-40B4-BE49-F238E27FC236}">
                <a16:creationId xmlns:a16="http://schemas.microsoft.com/office/drawing/2014/main" id="{A197E209-29DC-D664-1EDD-E0D46CFD7AF4}"/>
              </a:ext>
            </a:extLst>
          </p:cNvPr>
          <p:cNvSpPr txBox="1"/>
          <p:nvPr/>
        </p:nvSpPr>
        <p:spPr>
          <a:xfrm>
            <a:off x="933523" y="2083216"/>
            <a:ext cx="3407846" cy="523220"/>
          </a:xfrm>
          <a:prstGeom prst="rect">
            <a:avLst/>
          </a:prstGeom>
          <a:noFill/>
        </p:spPr>
        <p:txBody>
          <a:bodyPr wrap="square" rtlCol="0">
            <a:spAutoFit/>
          </a:bodyPr>
          <a:lstStyle/>
          <a:p>
            <a:pPr algn="ctr"/>
            <a:r>
              <a:rPr lang="en-US" altLang="zh-TW" sz="2800" dirty="0">
                <a:ea typeface="微軟正黑體" panose="020B0604030504040204" pitchFamily="34" charset="-120"/>
              </a:rPr>
              <a:t>Reactive Response?</a:t>
            </a:r>
            <a:endParaRPr lang="zh-TW" altLang="en-US" sz="2800" dirty="0">
              <a:ea typeface="微軟正黑體" panose="020B0604030504040204" pitchFamily="34" charset="-120"/>
            </a:endParaRPr>
          </a:p>
        </p:txBody>
      </p:sp>
      <p:sp>
        <p:nvSpPr>
          <p:cNvPr id="31" name="想法泡泡: 雲朵 30">
            <a:extLst>
              <a:ext uri="{FF2B5EF4-FFF2-40B4-BE49-F238E27FC236}">
                <a16:creationId xmlns:a16="http://schemas.microsoft.com/office/drawing/2014/main" id="{718FDD28-C4E7-F693-0709-6EBA2E9F33E4}"/>
              </a:ext>
            </a:extLst>
          </p:cNvPr>
          <p:cNvSpPr/>
          <p:nvPr/>
        </p:nvSpPr>
        <p:spPr>
          <a:xfrm>
            <a:off x="319998" y="4914620"/>
            <a:ext cx="2598702" cy="1104361"/>
          </a:xfrm>
          <a:prstGeom prst="cloudCallout">
            <a:avLst>
              <a:gd name="adj1" fmla="val 53939"/>
              <a:gd name="adj2" fmla="val -42724"/>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ea typeface="微軟正黑體" panose="020B0604030504040204" pitchFamily="34" charset="-120"/>
              </a:rPr>
              <a:t>Planning</a:t>
            </a:r>
            <a:endParaRPr lang="zh-TW" altLang="en-US" sz="2400" dirty="0">
              <a:solidFill>
                <a:schemeClr val="tx1"/>
              </a:solidFill>
              <a:ea typeface="微軟正黑體" panose="020B0604030504040204" pitchFamily="34" charset="-120"/>
            </a:endParaRPr>
          </a:p>
        </p:txBody>
      </p:sp>
      <p:cxnSp>
        <p:nvCxnSpPr>
          <p:cNvPr id="33" name="直線單箭頭接點 32">
            <a:extLst>
              <a:ext uri="{FF2B5EF4-FFF2-40B4-BE49-F238E27FC236}">
                <a16:creationId xmlns:a16="http://schemas.microsoft.com/office/drawing/2014/main" id="{88370D6E-A488-F7E7-35DF-863C29F069A2}"/>
              </a:ext>
            </a:extLst>
          </p:cNvPr>
          <p:cNvCxnSpPr>
            <a:cxnSpLocks/>
          </p:cNvCxnSpPr>
          <p:nvPr/>
        </p:nvCxnSpPr>
        <p:spPr>
          <a:xfrm flipH="1" flipV="1">
            <a:off x="3636432" y="2622894"/>
            <a:ext cx="481912" cy="603015"/>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A915278A-10BB-2689-7177-B9DDA5F5BE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9749" y="4838779"/>
            <a:ext cx="12192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81660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1A22A-2063-F145-58B9-45FD22390FE1}"/>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77BEB8ED-B08C-64EC-7912-6E110780CC42}"/>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做計劃</a:t>
            </a:r>
          </a:p>
        </p:txBody>
      </p:sp>
      <p:pic>
        <p:nvPicPr>
          <p:cNvPr id="4" name="Picture 2">
            <a:extLst>
              <a:ext uri="{FF2B5EF4-FFF2-40B4-BE49-F238E27FC236}">
                <a16:creationId xmlns:a16="http://schemas.microsoft.com/office/drawing/2014/main" id="{227EDF7F-799E-AFC6-3DF3-5E9B72D264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8944" y="3658260"/>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圓角 6">
            <a:extLst>
              <a:ext uri="{FF2B5EF4-FFF2-40B4-BE49-F238E27FC236}">
                <a16:creationId xmlns:a16="http://schemas.microsoft.com/office/drawing/2014/main" id="{06B5FD21-C9AF-B31B-6951-DCD0F29F6030}"/>
              </a:ext>
            </a:extLst>
          </p:cNvPr>
          <p:cNvSpPr/>
          <p:nvPr/>
        </p:nvSpPr>
        <p:spPr>
          <a:xfrm>
            <a:off x="894437" y="2644680"/>
            <a:ext cx="144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1</a:t>
            </a:r>
            <a:endParaRPr lang="zh-TW" altLang="en-US" sz="2400" dirty="0"/>
          </a:p>
        </p:txBody>
      </p:sp>
      <p:sp>
        <p:nvSpPr>
          <p:cNvPr id="8" name="矩形: 圓角 7">
            <a:extLst>
              <a:ext uri="{FF2B5EF4-FFF2-40B4-BE49-F238E27FC236}">
                <a16:creationId xmlns:a16="http://schemas.microsoft.com/office/drawing/2014/main" id="{B7561CAC-B849-15A2-74B0-AA907F9D49A1}"/>
              </a:ext>
            </a:extLst>
          </p:cNvPr>
          <p:cNvSpPr/>
          <p:nvPr/>
        </p:nvSpPr>
        <p:spPr>
          <a:xfrm>
            <a:off x="4801412" y="2644680"/>
            <a:ext cx="144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2</a:t>
            </a:r>
            <a:endParaRPr lang="zh-TW" altLang="en-US" sz="2400" dirty="0"/>
          </a:p>
        </p:txBody>
      </p:sp>
      <p:sp>
        <p:nvSpPr>
          <p:cNvPr id="9" name="矩形: 圓角 8">
            <a:extLst>
              <a:ext uri="{FF2B5EF4-FFF2-40B4-BE49-F238E27FC236}">
                <a16:creationId xmlns:a16="http://schemas.microsoft.com/office/drawing/2014/main" id="{E9062B59-EBFD-6EC9-119D-59C3B33496B6}"/>
              </a:ext>
            </a:extLst>
          </p:cNvPr>
          <p:cNvSpPr/>
          <p:nvPr/>
        </p:nvSpPr>
        <p:spPr>
          <a:xfrm>
            <a:off x="3304037" y="2629282"/>
            <a:ext cx="144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1</a:t>
            </a:r>
            <a:endParaRPr lang="zh-TW" altLang="en-US" sz="2400" dirty="0"/>
          </a:p>
        </p:txBody>
      </p:sp>
      <p:sp>
        <p:nvSpPr>
          <p:cNvPr id="10" name="矩形: 圓角 9">
            <a:extLst>
              <a:ext uri="{FF2B5EF4-FFF2-40B4-BE49-F238E27FC236}">
                <a16:creationId xmlns:a16="http://schemas.microsoft.com/office/drawing/2014/main" id="{3BD50A79-C446-5277-DF8F-60DB256863AE}"/>
              </a:ext>
            </a:extLst>
          </p:cNvPr>
          <p:cNvSpPr/>
          <p:nvPr/>
        </p:nvSpPr>
        <p:spPr>
          <a:xfrm>
            <a:off x="6288737" y="2644680"/>
            <a:ext cx="144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2</a:t>
            </a:r>
            <a:endParaRPr lang="zh-TW" altLang="en-US" sz="2400" dirty="0"/>
          </a:p>
        </p:txBody>
      </p:sp>
      <p:sp>
        <p:nvSpPr>
          <p:cNvPr id="11" name="矩形: 圓角 10">
            <a:extLst>
              <a:ext uri="{FF2B5EF4-FFF2-40B4-BE49-F238E27FC236}">
                <a16:creationId xmlns:a16="http://schemas.microsoft.com/office/drawing/2014/main" id="{856A1975-9FBE-46F3-332C-D427589827B0}"/>
              </a:ext>
            </a:extLst>
          </p:cNvPr>
          <p:cNvSpPr/>
          <p:nvPr/>
        </p:nvSpPr>
        <p:spPr>
          <a:xfrm>
            <a:off x="7766620" y="2644680"/>
            <a:ext cx="144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3</a:t>
            </a:r>
            <a:endParaRPr lang="zh-TW" altLang="en-US" sz="2400" dirty="0"/>
          </a:p>
        </p:txBody>
      </p:sp>
      <p:sp>
        <p:nvSpPr>
          <p:cNvPr id="12" name="矩形: 圓角 11">
            <a:extLst>
              <a:ext uri="{FF2B5EF4-FFF2-40B4-BE49-F238E27FC236}">
                <a16:creationId xmlns:a16="http://schemas.microsoft.com/office/drawing/2014/main" id="{7AB71DEF-1948-BC30-04FE-792B9F8D9279}"/>
              </a:ext>
            </a:extLst>
          </p:cNvPr>
          <p:cNvSpPr/>
          <p:nvPr/>
        </p:nvSpPr>
        <p:spPr>
          <a:xfrm>
            <a:off x="9252137" y="2625531"/>
            <a:ext cx="144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3</a:t>
            </a:r>
            <a:endParaRPr lang="zh-TW" altLang="en-US" sz="2400" dirty="0"/>
          </a:p>
        </p:txBody>
      </p:sp>
      <p:pic>
        <p:nvPicPr>
          <p:cNvPr id="13" name="Picture 2">
            <a:extLst>
              <a:ext uri="{FF2B5EF4-FFF2-40B4-BE49-F238E27FC236}">
                <a16:creationId xmlns:a16="http://schemas.microsoft.com/office/drawing/2014/main" id="{A9B9ED77-4F87-CE94-EC2A-D2BD960645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5885" y="3489242"/>
            <a:ext cx="1219200" cy="1219201"/>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直線單箭頭接點 14">
            <a:extLst>
              <a:ext uri="{FF2B5EF4-FFF2-40B4-BE49-F238E27FC236}">
                <a16:creationId xmlns:a16="http://schemas.microsoft.com/office/drawing/2014/main" id="{D1698BAB-4B6D-8FF3-3187-60E1DCFC3012}"/>
              </a:ext>
            </a:extLst>
          </p:cNvPr>
          <p:cNvCxnSpPr/>
          <p:nvPr/>
        </p:nvCxnSpPr>
        <p:spPr>
          <a:xfrm>
            <a:off x="1794437" y="3115135"/>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B3114017-2624-947A-C130-45E1A97A6FE6}"/>
              </a:ext>
            </a:extLst>
          </p:cNvPr>
          <p:cNvCxnSpPr>
            <a:cxnSpLocks/>
          </p:cNvCxnSpPr>
          <p:nvPr/>
        </p:nvCxnSpPr>
        <p:spPr>
          <a:xfrm flipV="1">
            <a:off x="3150006" y="3134715"/>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D8E80872-44AE-5E5B-FF2E-305B435444A5}"/>
              </a:ext>
            </a:extLst>
          </p:cNvPr>
          <p:cNvCxnSpPr>
            <a:cxnSpLocks/>
          </p:cNvCxnSpPr>
          <p:nvPr/>
        </p:nvCxnSpPr>
        <p:spPr>
          <a:xfrm>
            <a:off x="8478013" y="3076628"/>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EFD0C034-4D59-9B67-AAC3-858C77E361AC}"/>
              </a:ext>
            </a:extLst>
          </p:cNvPr>
          <p:cNvCxnSpPr>
            <a:cxnSpLocks/>
          </p:cNvCxnSpPr>
          <p:nvPr/>
        </p:nvCxnSpPr>
        <p:spPr>
          <a:xfrm flipV="1">
            <a:off x="9763063" y="3060388"/>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
            <a:extLst>
              <a:ext uri="{FF2B5EF4-FFF2-40B4-BE49-F238E27FC236}">
                <a16:creationId xmlns:a16="http://schemas.microsoft.com/office/drawing/2014/main" id="{34093056-A1DF-CAB1-A112-D5D43B2F2D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7028" y="2452905"/>
            <a:ext cx="743550" cy="74355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9540C0A3-73CC-395C-49EB-21EDC21178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2392" y="3512855"/>
            <a:ext cx="1219200" cy="1219201"/>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直線單箭頭接點 40">
            <a:extLst>
              <a:ext uri="{FF2B5EF4-FFF2-40B4-BE49-F238E27FC236}">
                <a16:creationId xmlns:a16="http://schemas.microsoft.com/office/drawing/2014/main" id="{291E0064-2B9B-5A62-5F2D-C1EFEF684DCE}"/>
              </a:ext>
            </a:extLst>
          </p:cNvPr>
          <p:cNvCxnSpPr/>
          <p:nvPr/>
        </p:nvCxnSpPr>
        <p:spPr>
          <a:xfrm>
            <a:off x="5429342" y="3079170"/>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a:extLst>
              <a:ext uri="{FF2B5EF4-FFF2-40B4-BE49-F238E27FC236}">
                <a16:creationId xmlns:a16="http://schemas.microsoft.com/office/drawing/2014/main" id="{DED187C9-17A7-012B-AA63-F6062F90481C}"/>
              </a:ext>
            </a:extLst>
          </p:cNvPr>
          <p:cNvCxnSpPr>
            <a:cxnSpLocks/>
          </p:cNvCxnSpPr>
          <p:nvPr/>
        </p:nvCxnSpPr>
        <p:spPr>
          <a:xfrm flipV="1">
            <a:off x="6714392" y="3062930"/>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語音泡泡: 圓角矩形 42">
            <a:extLst>
              <a:ext uri="{FF2B5EF4-FFF2-40B4-BE49-F238E27FC236}">
                <a16:creationId xmlns:a16="http://schemas.microsoft.com/office/drawing/2014/main" id="{45286309-A225-54EE-4FE2-E0BC7C514A60}"/>
              </a:ext>
            </a:extLst>
          </p:cNvPr>
          <p:cNvSpPr/>
          <p:nvPr/>
        </p:nvSpPr>
        <p:spPr>
          <a:xfrm>
            <a:off x="1145186" y="5219104"/>
            <a:ext cx="8170740" cy="969525"/>
          </a:xfrm>
          <a:prstGeom prst="wedgeRoundRectCallout">
            <a:avLst>
              <a:gd name="adj1" fmla="val -32571"/>
              <a:gd name="adj2" fmla="val -117163"/>
              <a:gd name="adj3" fmla="val 16667"/>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圓角 43">
            <a:extLst>
              <a:ext uri="{FF2B5EF4-FFF2-40B4-BE49-F238E27FC236}">
                <a16:creationId xmlns:a16="http://schemas.microsoft.com/office/drawing/2014/main" id="{2E76B323-1A5E-941A-6355-8EFD1500D51D}"/>
              </a:ext>
            </a:extLst>
          </p:cNvPr>
          <p:cNvSpPr/>
          <p:nvPr/>
        </p:nvSpPr>
        <p:spPr>
          <a:xfrm>
            <a:off x="1497309" y="5557048"/>
            <a:ext cx="180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1</a:t>
            </a:r>
            <a:endParaRPr lang="zh-TW" altLang="en-US" sz="2400" dirty="0"/>
          </a:p>
        </p:txBody>
      </p:sp>
      <p:sp>
        <p:nvSpPr>
          <p:cNvPr id="45" name="矩形: 圓角 44">
            <a:extLst>
              <a:ext uri="{FF2B5EF4-FFF2-40B4-BE49-F238E27FC236}">
                <a16:creationId xmlns:a16="http://schemas.microsoft.com/office/drawing/2014/main" id="{F0DAFE20-DE0C-7050-F176-2E0D49B42724}"/>
              </a:ext>
            </a:extLst>
          </p:cNvPr>
          <p:cNvSpPr/>
          <p:nvPr/>
        </p:nvSpPr>
        <p:spPr>
          <a:xfrm>
            <a:off x="3368144" y="5557930"/>
            <a:ext cx="180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2</a:t>
            </a:r>
            <a:endParaRPr lang="zh-TW" altLang="en-US" sz="2400" dirty="0"/>
          </a:p>
        </p:txBody>
      </p:sp>
      <p:sp>
        <p:nvSpPr>
          <p:cNvPr id="46" name="矩形: 圓角 45">
            <a:extLst>
              <a:ext uri="{FF2B5EF4-FFF2-40B4-BE49-F238E27FC236}">
                <a16:creationId xmlns:a16="http://schemas.microsoft.com/office/drawing/2014/main" id="{C29708E0-033C-BC97-C81E-1F1B9D817B06}"/>
              </a:ext>
            </a:extLst>
          </p:cNvPr>
          <p:cNvSpPr/>
          <p:nvPr/>
        </p:nvSpPr>
        <p:spPr>
          <a:xfrm>
            <a:off x="5238979" y="5557048"/>
            <a:ext cx="180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3</a:t>
            </a:r>
            <a:endParaRPr lang="zh-TW" altLang="en-US" sz="2400" dirty="0"/>
          </a:p>
        </p:txBody>
      </p:sp>
      <p:pic>
        <p:nvPicPr>
          <p:cNvPr id="47" name="Picture 2">
            <a:extLst>
              <a:ext uri="{FF2B5EF4-FFF2-40B4-BE49-F238E27FC236}">
                <a16:creationId xmlns:a16="http://schemas.microsoft.com/office/drawing/2014/main" id="{2024800E-3346-6E68-695D-CB74D0375F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0058" y="5365273"/>
            <a:ext cx="743550" cy="743550"/>
          </a:xfrm>
          <a:prstGeom prst="rect">
            <a:avLst/>
          </a:prstGeom>
          <a:noFill/>
          <a:extLst>
            <a:ext uri="{909E8E84-426E-40DD-AFC4-6F175D3DCCD1}">
              <a14:hiddenFill xmlns:a14="http://schemas.microsoft.com/office/drawing/2010/main">
                <a:solidFill>
                  <a:srgbClr val="FFFFFF"/>
                </a:solidFill>
              </a14:hiddenFill>
            </a:ext>
          </a:extLst>
        </p:spPr>
      </p:pic>
      <p:sp>
        <p:nvSpPr>
          <p:cNvPr id="48" name="箭號: 向右 47">
            <a:extLst>
              <a:ext uri="{FF2B5EF4-FFF2-40B4-BE49-F238E27FC236}">
                <a16:creationId xmlns:a16="http://schemas.microsoft.com/office/drawing/2014/main" id="{5C4BA30F-AAF7-9F68-8EFA-9D7EDA303302}"/>
              </a:ext>
            </a:extLst>
          </p:cNvPr>
          <p:cNvSpPr/>
          <p:nvPr/>
        </p:nvSpPr>
        <p:spPr>
          <a:xfrm>
            <a:off x="7291297" y="5554434"/>
            <a:ext cx="790670" cy="3600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 name="矩形: 圓角 2">
            <a:extLst>
              <a:ext uri="{FF2B5EF4-FFF2-40B4-BE49-F238E27FC236}">
                <a16:creationId xmlns:a16="http://schemas.microsoft.com/office/drawing/2014/main" id="{BEEC23CA-530E-F213-955E-49AE5967663F}"/>
              </a:ext>
            </a:extLst>
          </p:cNvPr>
          <p:cNvSpPr/>
          <p:nvPr/>
        </p:nvSpPr>
        <p:spPr>
          <a:xfrm>
            <a:off x="2383030" y="2630254"/>
            <a:ext cx="849922" cy="360000"/>
          </a:xfrm>
          <a:prstGeom prst="roundRect">
            <a:avLst/>
          </a:prstGeom>
          <a:solidFill>
            <a:schemeClr val="accent6">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plan</a:t>
            </a:r>
            <a:endParaRPr lang="zh-TW" altLang="en-US" sz="2400" dirty="0"/>
          </a:p>
        </p:txBody>
      </p:sp>
      <p:cxnSp>
        <p:nvCxnSpPr>
          <p:cNvPr id="5" name="直線單箭頭接點 4">
            <a:extLst>
              <a:ext uri="{FF2B5EF4-FFF2-40B4-BE49-F238E27FC236}">
                <a16:creationId xmlns:a16="http://schemas.microsoft.com/office/drawing/2014/main" id="{EA979E77-02D1-9D4F-AB4C-8DCD7CAF10C3}"/>
              </a:ext>
            </a:extLst>
          </p:cNvPr>
          <p:cNvCxnSpPr>
            <a:cxnSpLocks/>
          </p:cNvCxnSpPr>
          <p:nvPr/>
        </p:nvCxnSpPr>
        <p:spPr>
          <a:xfrm flipV="1">
            <a:off x="2718202" y="3064012"/>
            <a:ext cx="0" cy="43212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圓角 21">
            <a:extLst>
              <a:ext uri="{FF2B5EF4-FFF2-40B4-BE49-F238E27FC236}">
                <a16:creationId xmlns:a16="http://schemas.microsoft.com/office/drawing/2014/main" id="{505BC688-2A28-8451-42C1-83EA95110B6E}"/>
              </a:ext>
            </a:extLst>
          </p:cNvPr>
          <p:cNvSpPr/>
          <p:nvPr/>
        </p:nvSpPr>
        <p:spPr>
          <a:xfrm>
            <a:off x="944515" y="5005273"/>
            <a:ext cx="849922" cy="360000"/>
          </a:xfrm>
          <a:prstGeom prst="roundRect">
            <a:avLst/>
          </a:prstGeom>
          <a:solidFill>
            <a:schemeClr val="accent6">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plan</a:t>
            </a:r>
            <a:endParaRPr lang="zh-TW" altLang="en-US" sz="2400" dirty="0"/>
          </a:p>
        </p:txBody>
      </p:sp>
      <p:sp>
        <p:nvSpPr>
          <p:cNvPr id="29" name="文字方塊 28">
            <a:extLst>
              <a:ext uri="{FF2B5EF4-FFF2-40B4-BE49-F238E27FC236}">
                <a16:creationId xmlns:a16="http://schemas.microsoft.com/office/drawing/2014/main" id="{7D00DF4C-8A89-29E7-46FC-4E989A59145E}"/>
              </a:ext>
            </a:extLst>
          </p:cNvPr>
          <p:cNvSpPr txBox="1"/>
          <p:nvPr/>
        </p:nvSpPr>
        <p:spPr>
          <a:xfrm>
            <a:off x="5624578" y="391581"/>
            <a:ext cx="6096000" cy="630942"/>
          </a:xfrm>
          <a:prstGeom prst="rect">
            <a:avLst/>
          </a:prstGeom>
          <a:noFill/>
        </p:spPr>
        <p:txBody>
          <a:bodyPr wrap="square">
            <a:spAutoFit/>
          </a:bodyPr>
          <a:lstStyle/>
          <a:p>
            <a:pPr algn="l">
              <a:lnSpc>
                <a:spcPts val="2099"/>
              </a:lnSpc>
              <a:spcAft>
                <a:spcPts val="900"/>
              </a:spcAft>
            </a:pPr>
            <a:r>
              <a:rPr lang="en-US" altLang="zh-TW" i="0" dirty="0">
                <a:solidFill>
                  <a:srgbClr val="000000"/>
                </a:solidFill>
                <a:effectLst/>
                <a:latin typeface="Lucida Grande"/>
              </a:rPr>
              <a:t>Plan-and-Solve Prompting: Improving Zero-Shot Chain-of-Thought Reasoning by Large Language Models</a:t>
            </a:r>
          </a:p>
        </p:txBody>
      </p:sp>
      <p:sp>
        <p:nvSpPr>
          <p:cNvPr id="31" name="文字方塊 30">
            <a:extLst>
              <a:ext uri="{FF2B5EF4-FFF2-40B4-BE49-F238E27FC236}">
                <a16:creationId xmlns:a16="http://schemas.microsoft.com/office/drawing/2014/main" id="{587C4A65-B71D-CFDC-C89A-A67959748591}"/>
              </a:ext>
            </a:extLst>
          </p:cNvPr>
          <p:cNvSpPr txBox="1"/>
          <p:nvPr/>
        </p:nvSpPr>
        <p:spPr>
          <a:xfrm>
            <a:off x="8478013" y="1080138"/>
            <a:ext cx="6096000" cy="369332"/>
          </a:xfrm>
          <a:prstGeom prst="rect">
            <a:avLst/>
          </a:prstGeom>
          <a:noFill/>
        </p:spPr>
        <p:txBody>
          <a:bodyPr wrap="square">
            <a:spAutoFit/>
          </a:bodyPr>
          <a:lstStyle/>
          <a:p>
            <a:r>
              <a:rPr lang="zh-TW" altLang="en-US" dirty="0"/>
              <a:t>https://arxiv.org/abs/2305.04091</a:t>
            </a:r>
          </a:p>
        </p:txBody>
      </p:sp>
      <p:sp>
        <p:nvSpPr>
          <p:cNvPr id="32" name="文字方塊 31">
            <a:extLst>
              <a:ext uri="{FF2B5EF4-FFF2-40B4-BE49-F238E27FC236}">
                <a16:creationId xmlns:a16="http://schemas.microsoft.com/office/drawing/2014/main" id="{69BC5C04-2983-6B10-3B2F-F33FE56C6AAE}"/>
              </a:ext>
            </a:extLst>
          </p:cNvPr>
          <p:cNvSpPr txBox="1"/>
          <p:nvPr/>
        </p:nvSpPr>
        <p:spPr>
          <a:xfrm>
            <a:off x="2966488" y="1416378"/>
            <a:ext cx="5960625" cy="954107"/>
          </a:xfrm>
          <a:prstGeom prst="rect">
            <a:avLst/>
          </a:prstGeom>
          <a:noFill/>
        </p:spPr>
        <p:txBody>
          <a:bodyPr wrap="square" rtlCol="0">
            <a:spAutoFit/>
          </a:bodyPr>
          <a:lstStyle/>
          <a:p>
            <a:r>
              <a:rPr lang="zh-TW" altLang="en-US" sz="2800" dirty="0">
                <a:solidFill>
                  <a:srgbClr val="FF0000"/>
                </a:solidFill>
                <a:latin typeface="微軟正黑體" panose="020B0604030504040204" pitchFamily="34" charset="-120"/>
                <a:ea typeface="微軟正黑體" panose="020B0604030504040204" pitchFamily="34" charset="-120"/>
              </a:rPr>
              <a:t>天下沒那麼好的事情</a:t>
            </a:r>
            <a:endParaRPr lang="en-US" altLang="zh-TW" sz="2800" dirty="0">
              <a:solidFill>
                <a:srgbClr val="FF0000"/>
              </a:solidFill>
              <a:latin typeface="微軟正黑體" panose="020B0604030504040204" pitchFamily="34" charset="-120"/>
              <a:ea typeface="微軟正黑體" panose="020B0604030504040204" pitchFamily="34" charset="-120"/>
            </a:endParaRPr>
          </a:p>
          <a:p>
            <a:r>
              <a:rPr lang="zh-TW" altLang="en-US" sz="2800" dirty="0">
                <a:solidFill>
                  <a:srgbClr val="FF0000"/>
                </a:solidFill>
                <a:latin typeface="微軟正黑體" panose="020B0604030504040204" pitchFamily="34" charset="-120"/>
                <a:ea typeface="微軟正黑體" panose="020B0604030504040204" pitchFamily="34" charset="-120"/>
              </a:rPr>
              <a:t>計劃就是要拿來改變的</a:t>
            </a:r>
          </a:p>
        </p:txBody>
      </p:sp>
    </p:spTree>
    <p:extLst>
      <p:ext uri="{BB962C8B-B14F-4D97-AF65-F5344CB8AC3E}">
        <p14:creationId xmlns:p14="http://schemas.microsoft.com/office/powerpoint/2010/main" val="144084234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43" grpId="0" animBg="1"/>
      <p:bldP spid="44" grpId="0" animBg="1"/>
      <p:bldP spid="45" grpId="0" animBg="1"/>
      <p:bldP spid="46" grpId="0" animBg="1"/>
      <p:bldP spid="48" grpId="0" animBg="1"/>
      <p:bldP spid="3" grpId="0" animBg="1"/>
      <p:bldP spid="22" grpId="0" animBg="1"/>
      <p:bldP spid="3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104144-434F-467E-C33E-6E934D7D3468}"/>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95AC5415-66D3-00C4-9215-1D6D9D7F3D32}"/>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做計劃</a:t>
            </a:r>
          </a:p>
        </p:txBody>
      </p:sp>
      <p:pic>
        <p:nvPicPr>
          <p:cNvPr id="4" name="Picture 2">
            <a:extLst>
              <a:ext uri="{FF2B5EF4-FFF2-40B4-BE49-F238E27FC236}">
                <a16:creationId xmlns:a16="http://schemas.microsoft.com/office/drawing/2014/main" id="{87C50BDE-71CE-96FF-0F29-1AE12C766E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8944" y="3658260"/>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圓角 6">
            <a:extLst>
              <a:ext uri="{FF2B5EF4-FFF2-40B4-BE49-F238E27FC236}">
                <a16:creationId xmlns:a16="http://schemas.microsoft.com/office/drawing/2014/main" id="{199E6426-4BD9-B0C7-78C0-E36B67353F84}"/>
              </a:ext>
            </a:extLst>
          </p:cNvPr>
          <p:cNvSpPr/>
          <p:nvPr/>
        </p:nvSpPr>
        <p:spPr>
          <a:xfrm>
            <a:off x="894437" y="2644680"/>
            <a:ext cx="144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1</a:t>
            </a:r>
            <a:endParaRPr lang="zh-TW" altLang="en-US" sz="2400" dirty="0"/>
          </a:p>
        </p:txBody>
      </p:sp>
      <p:sp>
        <p:nvSpPr>
          <p:cNvPr id="8" name="矩形: 圓角 7">
            <a:extLst>
              <a:ext uri="{FF2B5EF4-FFF2-40B4-BE49-F238E27FC236}">
                <a16:creationId xmlns:a16="http://schemas.microsoft.com/office/drawing/2014/main" id="{CC939895-D162-FD7B-D4B1-249B59D5EB30}"/>
              </a:ext>
            </a:extLst>
          </p:cNvPr>
          <p:cNvSpPr/>
          <p:nvPr/>
        </p:nvSpPr>
        <p:spPr>
          <a:xfrm>
            <a:off x="4801412" y="2644680"/>
            <a:ext cx="1440000" cy="360000"/>
          </a:xfrm>
          <a:prstGeom prst="roundRect">
            <a:avLst/>
          </a:prstGeom>
          <a:solidFill>
            <a:schemeClr val="accent4">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2</a:t>
            </a:r>
            <a:endParaRPr lang="zh-TW" altLang="en-US" sz="2400" dirty="0"/>
          </a:p>
        </p:txBody>
      </p:sp>
      <p:sp>
        <p:nvSpPr>
          <p:cNvPr id="9" name="矩形: 圓角 8">
            <a:extLst>
              <a:ext uri="{FF2B5EF4-FFF2-40B4-BE49-F238E27FC236}">
                <a16:creationId xmlns:a16="http://schemas.microsoft.com/office/drawing/2014/main" id="{D329699F-F056-D5A1-E279-A7651E036762}"/>
              </a:ext>
            </a:extLst>
          </p:cNvPr>
          <p:cNvSpPr/>
          <p:nvPr/>
        </p:nvSpPr>
        <p:spPr>
          <a:xfrm>
            <a:off x="3304037" y="2629282"/>
            <a:ext cx="144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1</a:t>
            </a:r>
            <a:endParaRPr lang="zh-TW" altLang="en-US" sz="2400" dirty="0"/>
          </a:p>
        </p:txBody>
      </p:sp>
      <p:sp>
        <p:nvSpPr>
          <p:cNvPr id="10" name="矩形: 圓角 9">
            <a:extLst>
              <a:ext uri="{FF2B5EF4-FFF2-40B4-BE49-F238E27FC236}">
                <a16:creationId xmlns:a16="http://schemas.microsoft.com/office/drawing/2014/main" id="{8D0A1160-58D0-19A0-24B8-0CDFBDA72B1D}"/>
              </a:ext>
            </a:extLst>
          </p:cNvPr>
          <p:cNvSpPr/>
          <p:nvPr/>
        </p:nvSpPr>
        <p:spPr>
          <a:xfrm>
            <a:off x="7176911" y="2640794"/>
            <a:ext cx="1440000" cy="360000"/>
          </a:xfrm>
          <a:prstGeom prst="roundRect">
            <a:avLst/>
          </a:prstGeom>
          <a:solidFill>
            <a:schemeClr val="accent4">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2’</a:t>
            </a:r>
            <a:endParaRPr lang="zh-TW" altLang="en-US" sz="2400" dirty="0"/>
          </a:p>
        </p:txBody>
      </p:sp>
      <p:cxnSp>
        <p:nvCxnSpPr>
          <p:cNvPr id="15" name="直線單箭頭接點 14">
            <a:extLst>
              <a:ext uri="{FF2B5EF4-FFF2-40B4-BE49-F238E27FC236}">
                <a16:creationId xmlns:a16="http://schemas.microsoft.com/office/drawing/2014/main" id="{8A92F8B0-946F-78C2-9881-F0AE59495983}"/>
              </a:ext>
            </a:extLst>
          </p:cNvPr>
          <p:cNvCxnSpPr/>
          <p:nvPr/>
        </p:nvCxnSpPr>
        <p:spPr>
          <a:xfrm>
            <a:off x="1794437" y="3115135"/>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CE86B901-8ABA-1542-FE17-EAD340CE86F9}"/>
              </a:ext>
            </a:extLst>
          </p:cNvPr>
          <p:cNvCxnSpPr>
            <a:cxnSpLocks/>
          </p:cNvCxnSpPr>
          <p:nvPr/>
        </p:nvCxnSpPr>
        <p:spPr>
          <a:xfrm flipV="1">
            <a:off x="3150006" y="3134715"/>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0" name="Picture 2">
            <a:extLst>
              <a:ext uri="{FF2B5EF4-FFF2-40B4-BE49-F238E27FC236}">
                <a16:creationId xmlns:a16="http://schemas.microsoft.com/office/drawing/2014/main" id="{9DE6B66D-0093-E2B8-187A-F76C73F07F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2097" y="3512374"/>
            <a:ext cx="1219200" cy="1219201"/>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直線單箭頭接點 40">
            <a:extLst>
              <a:ext uri="{FF2B5EF4-FFF2-40B4-BE49-F238E27FC236}">
                <a16:creationId xmlns:a16="http://schemas.microsoft.com/office/drawing/2014/main" id="{D8E60585-D8D5-AB6E-CC98-0253EBCEF262}"/>
              </a:ext>
            </a:extLst>
          </p:cNvPr>
          <p:cNvCxnSpPr/>
          <p:nvPr/>
        </p:nvCxnSpPr>
        <p:spPr>
          <a:xfrm>
            <a:off x="5914429" y="3098895"/>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a:extLst>
              <a:ext uri="{FF2B5EF4-FFF2-40B4-BE49-F238E27FC236}">
                <a16:creationId xmlns:a16="http://schemas.microsoft.com/office/drawing/2014/main" id="{01C9DBFD-904F-DAA5-967F-47295DE8FDBE}"/>
              </a:ext>
            </a:extLst>
          </p:cNvPr>
          <p:cNvCxnSpPr>
            <a:cxnSpLocks/>
          </p:cNvCxnSpPr>
          <p:nvPr/>
        </p:nvCxnSpPr>
        <p:spPr>
          <a:xfrm flipV="1">
            <a:off x="6934937" y="3062664"/>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語音泡泡: 圓角矩形 42">
            <a:extLst>
              <a:ext uri="{FF2B5EF4-FFF2-40B4-BE49-F238E27FC236}">
                <a16:creationId xmlns:a16="http://schemas.microsoft.com/office/drawing/2014/main" id="{643F4B07-1E05-E81D-38F0-11A25A5B6846}"/>
              </a:ext>
            </a:extLst>
          </p:cNvPr>
          <p:cNvSpPr/>
          <p:nvPr/>
        </p:nvSpPr>
        <p:spPr>
          <a:xfrm>
            <a:off x="1145186" y="5219104"/>
            <a:ext cx="8170740" cy="969525"/>
          </a:xfrm>
          <a:prstGeom prst="wedgeRoundRectCallout">
            <a:avLst>
              <a:gd name="adj1" fmla="val -32571"/>
              <a:gd name="adj2" fmla="val -117163"/>
              <a:gd name="adj3" fmla="val 16667"/>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圓角 43">
            <a:extLst>
              <a:ext uri="{FF2B5EF4-FFF2-40B4-BE49-F238E27FC236}">
                <a16:creationId xmlns:a16="http://schemas.microsoft.com/office/drawing/2014/main" id="{6D86AE13-8443-5A9B-31C5-0A90247AA01B}"/>
              </a:ext>
            </a:extLst>
          </p:cNvPr>
          <p:cNvSpPr/>
          <p:nvPr/>
        </p:nvSpPr>
        <p:spPr>
          <a:xfrm>
            <a:off x="1497309" y="5557048"/>
            <a:ext cx="180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1</a:t>
            </a:r>
            <a:endParaRPr lang="zh-TW" altLang="en-US" sz="2400" dirty="0"/>
          </a:p>
        </p:txBody>
      </p:sp>
      <p:sp>
        <p:nvSpPr>
          <p:cNvPr id="45" name="矩形: 圓角 44">
            <a:extLst>
              <a:ext uri="{FF2B5EF4-FFF2-40B4-BE49-F238E27FC236}">
                <a16:creationId xmlns:a16="http://schemas.microsoft.com/office/drawing/2014/main" id="{3DD6629D-FC6A-9F4D-B58F-7D91CF4A1897}"/>
              </a:ext>
            </a:extLst>
          </p:cNvPr>
          <p:cNvSpPr/>
          <p:nvPr/>
        </p:nvSpPr>
        <p:spPr>
          <a:xfrm>
            <a:off x="3368144" y="5557930"/>
            <a:ext cx="180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2</a:t>
            </a:r>
            <a:endParaRPr lang="zh-TW" altLang="en-US" sz="2400" dirty="0"/>
          </a:p>
        </p:txBody>
      </p:sp>
      <p:sp>
        <p:nvSpPr>
          <p:cNvPr id="46" name="矩形: 圓角 45">
            <a:extLst>
              <a:ext uri="{FF2B5EF4-FFF2-40B4-BE49-F238E27FC236}">
                <a16:creationId xmlns:a16="http://schemas.microsoft.com/office/drawing/2014/main" id="{77BC8514-5718-88F9-358D-23B40F836F74}"/>
              </a:ext>
            </a:extLst>
          </p:cNvPr>
          <p:cNvSpPr/>
          <p:nvPr/>
        </p:nvSpPr>
        <p:spPr>
          <a:xfrm>
            <a:off x="5238979" y="5557048"/>
            <a:ext cx="180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3</a:t>
            </a:r>
            <a:endParaRPr lang="zh-TW" altLang="en-US" sz="2400" dirty="0"/>
          </a:p>
        </p:txBody>
      </p:sp>
      <p:pic>
        <p:nvPicPr>
          <p:cNvPr id="47" name="Picture 2">
            <a:extLst>
              <a:ext uri="{FF2B5EF4-FFF2-40B4-BE49-F238E27FC236}">
                <a16:creationId xmlns:a16="http://schemas.microsoft.com/office/drawing/2014/main" id="{40485DBF-1ADD-43BB-A70A-D08D4E9545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0058" y="5365273"/>
            <a:ext cx="743550" cy="743550"/>
          </a:xfrm>
          <a:prstGeom prst="rect">
            <a:avLst/>
          </a:prstGeom>
          <a:noFill/>
          <a:extLst>
            <a:ext uri="{909E8E84-426E-40DD-AFC4-6F175D3DCCD1}">
              <a14:hiddenFill xmlns:a14="http://schemas.microsoft.com/office/drawing/2010/main">
                <a:solidFill>
                  <a:srgbClr val="FFFFFF"/>
                </a:solidFill>
              </a14:hiddenFill>
            </a:ext>
          </a:extLst>
        </p:spPr>
      </p:pic>
      <p:sp>
        <p:nvSpPr>
          <p:cNvPr id="48" name="箭號: 向右 47">
            <a:extLst>
              <a:ext uri="{FF2B5EF4-FFF2-40B4-BE49-F238E27FC236}">
                <a16:creationId xmlns:a16="http://schemas.microsoft.com/office/drawing/2014/main" id="{2578A0E8-6E0F-3A5B-8EE2-24CD3967F0D1}"/>
              </a:ext>
            </a:extLst>
          </p:cNvPr>
          <p:cNvSpPr/>
          <p:nvPr/>
        </p:nvSpPr>
        <p:spPr>
          <a:xfrm>
            <a:off x="7291297" y="5554434"/>
            <a:ext cx="790670" cy="3600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 name="矩形: 圓角 2">
            <a:extLst>
              <a:ext uri="{FF2B5EF4-FFF2-40B4-BE49-F238E27FC236}">
                <a16:creationId xmlns:a16="http://schemas.microsoft.com/office/drawing/2014/main" id="{FA3C4BA1-C895-F12E-4080-AAB7F28E5E08}"/>
              </a:ext>
            </a:extLst>
          </p:cNvPr>
          <p:cNvSpPr/>
          <p:nvPr/>
        </p:nvSpPr>
        <p:spPr>
          <a:xfrm>
            <a:off x="2383030" y="2630254"/>
            <a:ext cx="849922" cy="360000"/>
          </a:xfrm>
          <a:prstGeom prst="roundRect">
            <a:avLst/>
          </a:prstGeom>
          <a:solidFill>
            <a:schemeClr val="accent6">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plan</a:t>
            </a:r>
            <a:endParaRPr lang="zh-TW" altLang="en-US" sz="2400" dirty="0"/>
          </a:p>
        </p:txBody>
      </p:sp>
      <p:cxnSp>
        <p:nvCxnSpPr>
          <p:cNvPr id="5" name="直線單箭頭接點 4">
            <a:extLst>
              <a:ext uri="{FF2B5EF4-FFF2-40B4-BE49-F238E27FC236}">
                <a16:creationId xmlns:a16="http://schemas.microsoft.com/office/drawing/2014/main" id="{0D1C18D7-C383-A01E-FF44-90371274408F}"/>
              </a:ext>
            </a:extLst>
          </p:cNvPr>
          <p:cNvCxnSpPr>
            <a:cxnSpLocks/>
          </p:cNvCxnSpPr>
          <p:nvPr/>
        </p:nvCxnSpPr>
        <p:spPr>
          <a:xfrm flipV="1">
            <a:off x="2718202" y="3064012"/>
            <a:ext cx="0" cy="43212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圓角 21">
            <a:extLst>
              <a:ext uri="{FF2B5EF4-FFF2-40B4-BE49-F238E27FC236}">
                <a16:creationId xmlns:a16="http://schemas.microsoft.com/office/drawing/2014/main" id="{E2A06EED-3B61-E40E-53E3-B7DEB78ADE7B}"/>
              </a:ext>
            </a:extLst>
          </p:cNvPr>
          <p:cNvSpPr/>
          <p:nvPr/>
        </p:nvSpPr>
        <p:spPr>
          <a:xfrm>
            <a:off x="944515" y="5005273"/>
            <a:ext cx="849922" cy="360000"/>
          </a:xfrm>
          <a:prstGeom prst="roundRect">
            <a:avLst/>
          </a:prstGeom>
          <a:solidFill>
            <a:schemeClr val="accent6">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plan</a:t>
            </a:r>
            <a:endParaRPr lang="zh-TW" altLang="en-US" sz="2400" dirty="0"/>
          </a:p>
        </p:txBody>
      </p:sp>
      <p:pic>
        <p:nvPicPr>
          <p:cNvPr id="6" name="Picture 2">
            <a:extLst>
              <a:ext uri="{FF2B5EF4-FFF2-40B4-BE49-F238E27FC236}">
                <a16:creationId xmlns:a16="http://schemas.microsoft.com/office/drawing/2014/main" id="{01113BE8-0114-DF69-6924-65A1260C45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4437" y="1047643"/>
            <a:ext cx="1219200" cy="121920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線單箭頭接點 13">
            <a:extLst>
              <a:ext uri="{FF2B5EF4-FFF2-40B4-BE49-F238E27FC236}">
                <a16:creationId xmlns:a16="http://schemas.microsoft.com/office/drawing/2014/main" id="{9DC90430-336A-AE2A-0D4E-8289DEFF1999}"/>
              </a:ext>
            </a:extLst>
          </p:cNvPr>
          <p:cNvCxnSpPr/>
          <p:nvPr/>
        </p:nvCxnSpPr>
        <p:spPr>
          <a:xfrm flipV="1">
            <a:off x="4005574" y="2187139"/>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0C487EE8-3112-88C7-F734-8DB2DB03BDF0}"/>
              </a:ext>
            </a:extLst>
          </p:cNvPr>
          <p:cNvCxnSpPr>
            <a:cxnSpLocks/>
          </p:cNvCxnSpPr>
          <p:nvPr/>
        </p:nvCxnSpPr>
        <p:spPr>
          <a:xfrm>
            <a:off x="5014429" y="2220694"/>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2AE0A67D-F221-6376-D5A1-25D3B8B08AE4}"/>
              </a:ext>
            </a:extLst>
          </p:cNvPr>
          <p:cNvSpPr txBox="1"/>
          <p:nvPr/>
        </p:nvSpPr>
        <p:spPr>
          <a:xfrm>
            <a:off x="5791237" y="1047643"/>
            <a:ext cx="4971417" cy="461665"/>
          </a:xfrm>
          <a:prstGeom prst="rect">
            <a:avLst/>
          </a:prstGeom>
          <a:noFill/>
        </p:spPr>
        <p:txBody>
          <a:bodyPr wrap="square" rtlCol="0">
            <a:spAutoFit/>
          </a:bodyPr>
          <a:lstStyle/>
          <a:p>
            <a:pPr marL="285750" indent="-285750">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下棋：對手的招數跟預想不同</a:t>
            </a:r>
          </a:p>
        </p:txBody>
      </p:sp>
      <p:sp>
        <p:nvSpPr>
          <p:cNvPr id="21" name="文字方塊 20">
            <a:extLst>
              <a:ext uri="{FF2B5EF4-FFF2-40B4-BE49-F238E27FC236}">
                <a16:creationId xmlns:a16="http://schemas.microsoft.com/office/drawing/2014/main" id="{F5DCE5B9-582D-81F7-386F-C1760556D6AE}"/>
              </a:ext>
            </a:extLst>
          </p:cNvPr>
          <p:cNvSpPr txBox="1"/>
          <p:nvPr/>
        </p:nvSpPr>
        <p:spPr>
          <a:xfrm>
            <a:off x="5791237" y="1539640"/>
            <a:ext cx="4971417" cy="461665"/>
          </a:xfrm>
          <a:prstGeom prst="rect">
            <a:avLst/>
          </a:prstGeom>
          <a:noFill/>
        </p:spPr>
        <p:txBody>
          <a:bodyPr wrap="square" rtlCol="0">
            <a:spAutoFit/>
          </a:bodyPr>
          <a:lstStyle/>
          <a:p>
            <a:pPr marL="285750" indent="-285750">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使用電腦：突然跳出廣告視窗</a:t>
            </a:r>
          </a:p>
        </p:txBody>
      </p:sp>
      <p:sp>
        <p:nvSpPr>
          <p:cNvPr id="23" name="文字方塊 22">
            <a:extLst>
              <a:ext uri="{FF2B5EF4-FFF2-40B4-BE49-F238E27FC236}">
                <a16:creationId xmlns:a16="http://schemas.microsoft.com/office/drawing/2014/main" id="{8BFDA30E-17C5-38AC-F848-BFC0BE5CA48F}"/>
              </a:ext>
            </a:extLst>
          </p:cNvPr>
          <p:cNvSpPr txBox="1"/>
          <p:nvPr/>
        </p:nvSpPr>
        <p:spPr>
          <a:xfrm>
            <a:off x="5620215" y="2037751"/>
            <a:ext cx="5499884" cy="461665"/>
          </a:xfrm>
          <a:prstGeom prst="rect">
            <a:avLst/>
          </a:prstGeom>
          <a:noFill/>
        </p:spPr>
        <p:txBody>
          <a:bodyPr wrap="square" rtlCol="0">
            <a:spAutoFit/>
          </a:bodyPr>
          <a:lstStyle/>
          <a:p>
            <a:r>
              <a:rPr lang="zh-TW" altLang="en-US" sz="2400" dirty="0">
                <a:solidFill>
                  <a:srgbClr val="FF0000"/>
                </a:solidFill>
                <a:latin typeface="微軟正黑體" panose="020B0604030504040204" pitchFamily="34" charset="-120"/>
                <a:ea typeface="微軟正黑體" panose="020B0604030504040204" pitchFamily="34" charset="-120"/>
              </a:rPr>
              <a:t>與預期不同，導致原有的計畫行不通</a:t>
            </a:r>
          </a:p>
        </p:txBody>
      </p:sp>
      <p:grpSp>
        <p:nvGrpSpPr>
          <p:cNvPr id="34" name="群組 33">
            <a:extLst>
              <a:ext uri="{FF2B5EF4-FFF2-40B4-BE49-F238E27FC236}">
                <a16:creationId xmlns:a16="http://schemas.microsoft.com/office/drawing/2014/main" id="{70825E9D-1B6D-1783-1BB0-988CDDDB3AE9}"/>
              </a:ext>
            </a:extLst>
          </p:cNvPr>
          <p:cNvGrpSpPr/>
          <p:nvPr/>
        </p:nvGrpSpPr>
        <p:grpSpPr>
          <a:xfrm>
            <a:off x="5961112" y="4117865"/>
            <a:ext cx="6131079" cy="969525"/>
            <a:chOff x="5543435" y="4176494"/>
            <a:chExt cx="6131079" cy="969525"/>
          </a:xfrm>
        </p:grpSpPr>
        <p:sp>
          <p:nvSpPr>
            <p:cNvPr id="26" name="語音泡泡: 圓角矩形 25">
              <a:extLst>
                <a:ext uri="{FF2B5EF4-FFF2-40B4-BE49-F238E27FC236}">
                  <a16:creationId xmlns:a16="http://schemas.microsoft.com/office/drawing/2014/main" id="{2A517155-EE51-7598-EA5B-85FA39A5AC1A}"/>
                </a:ext>
              </a:extLst>
            </p:cNvPr>
            <p:cNvSpPr/>
            <p:nvPr/>
          </p:nvSpPr>
          <p:spPr>
            <a:xfrm>
              <a:off x="5543435" y="4176494"/>
              <a:ext cx="6131079" cy="969525"/>
            </a:xfrm>
            <a:prstGeom prst="wedgeRoundRectCallout">
              <a:avLst>
                <a:gd name="adj1" fmla="val -34709"/>
                <a:gd name="adj2" fmla="val -62147"/>
                <a:gd name="adj3" fmla="val 16667"/>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圓角 26">
              <a:extLst>
                <a:ext uri="{FF2B5EF4-FFF2-40B4-BE49-F238E27FC236}">
                  <a16:creationId xmlns:a16="http://schemas.microsoft.com/office/drawing/2014/main" id="{9C85BC30-DE36-B392-CBF5-3A6B3620E5CB}"/>
                </a:ext>
              </a:extLst>
            </p:cNvPr>
            <p:cNvSpPr/>
            <p:nvPr/>
          </p:nvSpPr>
          <p:spPr>
            <a:xfrm>
              <a:off x="5811589" y="4489472"/>
              <a:ext cx="1800000" cy="360000"/>
            </a:xfrm>
            <a:prstGeom prst="roundRect">
              <a:avLst/>
            </a:prstGeom>
            <a:solidFill>
              <a:schemeClr val="accent4">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2’</a:t>
              </a:r>
              <a:endParaRPr lang="zh-TW" altLang="en-US" sz="2400" dirty="0"/>
            </a:p>
          </p:txBody>
        </p:sp>
        <p:sp>
          <p:nvSpPr>
            <p:cNvPr id="28" name="矩形: 圓角 27">
              <a:extLst>
                <a:ext uri="{FF2B5EF4-FFF2-40B4-BE49-F238E27FC236}">
                  <a16:creationId xmlns:a16="http://schemas.microsoft.com/office/drawing/2014/main" id="{B035BF71-3E4F-7A37-9111-D1C928B7B2E8}"/>
                </a:ext>
              </a:extLst>
            </p:cNvPr>
            <p:cNvSpPr/>
            <p:nvPr/>
          </p:nvSpPr>
          <p:spPr>
            <a:xfrm>
              <a:off x="7682424" y="4488590"/>
              <a:ext cx="1800000" cy="360000"/>
            </a:xfrm>
            <a:prstGeom prst="roundRect">
              <a:avLst/>
            </a:prstGeom>
            <a:solidFill>
              <a:schemeClr val="accent4">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3’</a:t>
              </a:r>
              <a:endParaRPr lang="zh-TW" altLang="en-US" sz="2400" dirty="0"/>
            </a:p>
          </p:txBody>
        </p:sp>
        <p:pic>
          <p:nvPicPr>
            <p:cNvPr id="30" name="Picture 2">
              <a:extLst>
                <a:ext uri="{FF2B5EF4-FFF2-40B4-BE49-F238E27FC236}">
                  <a16:creationId xmlns:a16="http://schemas.microsoft.com/office/drawing/2014/main" id="{7A32C3C5-C5E5-574F-88FC-F6D15CAD8D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3503" y="4296815"/>
              <a:ext cx="743550" cy="743550"/>
            </a:xfrm>
            <a:prstGeom prst="rect">
              <a:avLst/>
            </a:prstGeom>
            <a:noFill/>
            <a:extLst>
              <a:ext uri="{909E8E84-426E-40DD-AFC4-6F175D3DCCD1}">
                <a14:hiddenFill xmlns:a14="http://schemas.microsoft.com/office/drawing/2010/main">
                  <a:solidFill>
                    <a:srgbClr val="FFFFFF"/>
                  </a:solidFill>
                </a14:hiddenFill>
              </a:ext>
            </a:extLst>
          </p:spPr>
        </p:pic>
        <p:sp>
          <p:nvSpPr>
            <p:cNvPr id="33" name="箭號: 向右 32">
              <a:extLst>
                <a:ext uri="{FF2B5EF4-FFF2-40B4-BE49-F238E27FC236}">
                  <a16:creationId xmlns:a16="http://schemas.microsoft.com/office/drawing/2014/main" id="{E33DC76F-FDF6-1F6F-ABC4-AED2A26A6DAC}"/>
                </a:ext>
              </a:extLst>
            </p:cNvPr>
            <p:cNvSpPr/>
            <p:nvPr/>
          </p:nvSpPr>
          <p:spPr>
            <a:xfrm>
              <a:off x="9734742" y="4485976"/>
              <a:ext cx="790670" cy="3600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grpSp>
      <p:sp>
        <p:nvSpPr>
          <p:cNvPr id="35" name="矩形: 圓角 34">
            <a:extLst>
              <a:ext uri="{FF2B5EF4-FFF2-40B4-BE49-F238E27FC236}">
                <a16:creationId xmlns:a16="http://schemas.microsoft.com/office/drawing/2014/main" id="{88404C33-F42E-7B82-C299-566A5E68327B}"/>
              </a:ext>
            </a:extLst>
          </p:cNvPr>
          <p:cNvSpPr/>
          <p:nvPr/>
        </p:nvSpPr>
        <p:spPr>
          <a:xfrm>
            <a:off x="5585821" y="3900043"/>
            <a:ext cx="849922" cy="360000"/>
          </a:xfrm>
          <a:prstGeom prst="roundRect">
            <a:avLst/>
          </a:prstGeom>
          <a:solidFill>
            <a:schemeClr val="accent6">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plan'</a:t>
            </a:r>
            <a:endParaRPr lang="zh-TW" altLang="en-US" sz="2400" dirty="0"/>
          </a:p>
        </p:txBody>
      </p:sp>
      <p:sp>
        <p:nvSpPr>
          <p:cNvPr id="36" name="矩形: 圓角 35">
            <a:extLst>
              <a:ext uri="{FF2B5EF4-FFF2-40B4-BE49-F238E27FC236}">
                <a16:creationId xmlns:a16="http://schemas.microsoft.com/office/drawing/2014/main" id="{1FD6FF59-8DCF-32F6-D271-2FF6F26C1C94}"/>
              </a:ext>
            </a:extLst>
          </p:cNvPr>
          <p:cNvSpPr/>
          <p:nvPr/>
        </p:nvSpPr>
        <p:spPr>
          <a:xfrm>
            <a:off x="6267578" y="2642009"/>
            <a:ext cx="849922" cy="360000"/>
          </a:xfrm>
          <a:prstGeom prst="roundRect">
            <a:avLst/>
          </a:prstGeom>
          <a:solidFill>
            <a:schemeClr val="accent6">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plan'</a:t>
            </a:r>
            <a:endParaRPr lang="zh-TW" altLang="en-US" sz="2400" dirty="0"/>
          </a:p>
        </p:txBody>
      </p:sp>
      <p:cxnSp>
        <p:nvCxnSpPr>
          <p:cNvPr id="37" name="直線單箭頭接點 36">
            <a:extLst>
              <a:ext uri="{FF2B5EF4-FFF2-40B4-BE49-F238E27FC236}">
                <a16:creationId xmlns:a16="http://schemas.microsoft.com/office/drawing/2014/main" id="{85D534D5-2E3D-97B4-4DF6-E251DBF4D31F}"/>
              </a:ext>
            </a:extLst>
          </p:cNvPr>
          <p:cNvCxnSpPr>
            <a:cxnSpLocks/>
          </p:cNvCxnSpPr>
          <p:nvPr/>
        </p:nvCxnSpPr>
        <p:spPr>
          <a:xfrm flipV="1">
            <a:off x="6656837" y="3027781"/>
            <a:ext cx="0" cy="43212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841073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p:bldP spid="21" grpId="0"/>
      <p:bldP spid="23" grpId="0"/>
      <p:bldP spid="35" grpId="0" animBg="1"/>
      <p:bldP spid="3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684B8D-EF14-E917-EEB4-277CD55DC9DC}"/>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語言模型有能力做計畫嗎？</a:t>
            </a:r>
          </a:p>
        </p:txBody>
      </p:sp>
      <p:pic>
        <p:nvPicPr>
          <p:cNvPr id="5" name="圖片 4">
            <a:extLst>
              <a:ext uri="{FF2B5EF4-FFF2-40B4-BE49-F238E27FC236}">
                <a16:creationId xmlns:a16="http://schemas.microsoft.com/office/drawing/2014/main" id="{3AC5457D-CCA4-F253-B266-FCCF0DC28C7E}"/>
              </a:ext>
            </a:extLst>
          </p:cNvPr>
          <p:cNvPicPr>
            <a:picLocks noChangeAspect="1"/>
          </p:cNvPicPr>
          <p:nvPr/>
        </p:nvPicPr>
        <p:blipFill>
          <a:blip r:embed="rId2"/>
          <a:stretch>
            <a:fillRect/>
          </a:stretch>
        </p:blipFill>
        <p:spPr>
          <a:xfrm>
            <a:off x="4457386" y="1509665"/>
            <a:ext cx="7440552" cy="1119235"/>
          </a:xfrm>
          <a:prstGeom prst="rect">
            <a:avLst/>
          </a:prstGeom>
        </p:spPr>
      </p:pic>
      <p:sp>
        <p:nvSpPr>
          <p:cNvPr id="6" name="文字方塊 5">
            <a:extLst>
              <a:ext uri="{FF2B5EF4-FFF2-40B4-BE49-F238E27FC236}">
                <a16:creationId xmlns:a16="http://schemas.microsoft.com/office/drawing/2014/main" id="{9693FB3A-8026-BF29-731C-54C51698E683}"/>
              </a:ext>
            </a:extLst>
          </p:cNvPr>
          <p:cNvSpPr txBox="1"/>
          <p:nvPr/>
        </p:nvSpPr>
        <p:spPr>
          <a:xfrm>
            <a:off x="3085786" y="2069282"/>
            <a:ext cx="1371600" cy="461665"/>
          </a:xfrm>
          <a:prstGeom prst="rect">
            <a:avLst/>
          </a:prstGeom>
          <a:noFill/>
        </p:spPr>
        <p:txBody>
          <a:bodyPr wrap="square" rtlCol="0">
            <a:spAutoFit/>
          </a:bodyPr>
          <a:lstStyle/>
          <a:p>
            <a:pPr algn="r"/>
            <a:r>
              <a:rPr lang="en-US" altLang="zh-TW" sz="2400" dirty="0"/>
              <a:t>gpt-4o</a:t>
            </a:r>
            <a:endParaRPr lang="zh-TW" altLang="en-US" sz="2400" dirty="0"/>
          </a:p>
        </p:txBody>
      </p:sp>
      <p:pic>
        <p:nvPicPr>
          <p:cNvPr id="8" name="圖片 7">
            <a:extLst>
              <a:ext uri="{FF2B5EF4-FFF2-40B4-BE49-F238E27FC236}">
                <a16:creationId xmlns:a16="http://schemas.microsoft.com/office/drawing/2014/main" id="{195E9719-4F29-8DFF-EE74-B6CC9EF6F10C}"/>
              </a:ext>
            </a:extLst>
          </p:cNvPr>
          <p:cNvPicPr>
            <a:picLocks noChangeAspect="1"/>
          </p:cNvPicPr>
          <p:nvPr/>
        </p:nvPicPr>
        <p:blipFill>
          <a:blip r:embed="rId3"/>
          <a:stretch>
            <a:fillRect/>
          </a:stretch>
        </p:blipFill>
        <p:spPr>
          <a:xfrm>
            <a:off x="287252" y="2732586"/>
            <a:ext cx="8519345" cy="4125413"/>
          </a:xfrm>
          <a:prstGeom prst="rect">
            <a:avLst/>
          </a:prstGeom>
        </p:spPr>
      </p:pic>
      <p:pic>
        <p:nvPicPr>
          <p:cNvPr id="10" name="圖片 9">
            <a:extLst>
              <a:ext uri="{FF2B5EF4-FFF2-40B4-BE49-F238E27FC236}">
                <a16:creationId xmlns:a16="http://schemas.microsoft.com/office/drawing/2014/main" id="{5E04FE28-1CEC-9AF2-C216-5AA2B7B17B05}"/>
              </a:ext>
            </a:extLst>
          </p:cNvPr>
          <p:cNvPicPr>
            <a:picLocks noChangeAspect="1"/>
          </p:cNvPicPr>
          <p:nvPr/>
        </p:nvPicPr>
        <p:blipFill>
          <a:blip r:embed="rId4"/>
          <a:stretch>
            <a:fillRect/>
          </a:stretch>
        </p:blipFill>
        <p:spPr>
          <a:xfrm>
            <a:off x="2322082" y="2670532"/>
            <a:ext cx="8519345" cy="3686020"/>
          </a:xfrm>
          <a:prstGeom prst="rect">
            <a:avLst/>
          </a:prstGeom>
        </p:spPr>
      </p:pic>
      <p:pic>
        <p:nvPicPr>
          <p:cNvPr id="12" name="圖片 11">
            <a:extLst>
              <a:ext uri="{FF2B5EF4-FFF2-40B4-BE49-F238E27FC236}">
                <a16:creationId xmlns:a16="http://schemas.microsoft.com/office/drawing/2014/main" id="{E11BEED3-2CA9-376B-485C-9D899FCEE29A}"/>
              </a:ext>
            </a:extLst>
          </p:cNvPr>
          <p:cNvPicPr>
            <a:picLocks noChangeAspect="1"/>
          </p:cNvPicPr>
          <p:nvPr/>
        </p:nvPicPr>
        <p:blipFill>
          <a:blip r:embed="rId5"/>
          <a:stretch>
            <a:fillRect/>
          </a:stretch>
        </p:blipFill>
        <p:spPr>
          <a:xfrm>
            <a:off x="4226281" y="2707320"/>
            <a:ext cx="8749424" cy="4229099"/>
          </a:xfrm>
          <a:prstGeom prst="rect">
            <a:avLst/>
          </a:prstGeom>
        </p:spPr>
      </p:pic>
      <p:pic>
        <p:nvPicPr>
          <p:cNvPr id="14" name="圖片 13">
            <a:extLst>
              <a:ext uri="{FF2B5EF4-FFF2-40B4-BE49-F238E27FC236}">
                <a16:creationId xmlns:a16="http://schemas.microsoft.com/office/drawing/2014/main" id="{E37ECE6B-A9D0-A6D6-1BF2-5E30375A3E54}"/>
              </a:ext>
            </a:extLst>
          </p:cNvPr>
          <p:cNvPicPr>
            <a:picLocks noChangeAspect="1"/>
          </p:cNvPicPr>
          <p:nvPr/>
        </p:nvPicPr>
        <p:blipFill>
          <a:blip r:embed="rId6"/>
          <a:stretch>
            <a:fillRect/>
          </a:stretch>
        </p:blipFill>
        <p:spPr>
          <a:xfrm>
            <a:off x="5969497" y="2647888"/>
            <a:ext cx="9563251" cy="4098536"/>
          </a:xfrm>
          <a:prstGeom prst="rect">
            <a:avLst/>
          </a:prstGeom>
        </p:spPr>
      </p:pic>
    </p:spTree>
    <p:extLst>
      <p:ext uri="{BB962C8B-B14F-4D97-AF65-F5344CB8AC3E}">
        <p14:creationId xmlns:p14="http://schemas.microsoft.com/office/powerpoint/2010/main" val="366109339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descr="一張含有 文字, 螢幕擷取畫面, 字型, 數字 的圖片&#10;&#10;自動產生的描述">
            <a:extLst>
              <a:ext uri="{FF2B5EF4-FFF2-40B4-BE49-F238E27FC236}">
                <a16:creationId xmlns:a16="http://schemas.microsoft.com/office/drawing/2014/main" id="{6D6A4B88-1F2C-C81F-4A94-9DB8A45BF0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2402" y="101162"/>
            <a:ext cx="8090708" cy="5287628"/>
          </a:xfrm>
          <a:prstGeom prst="rect">
            <a:avLst/>
          </a:prstGeom>
        </p:spPr>
      </p:pic>
      <p:pic>
        <p:nvPicPr>
          <p:cNvPr id="11" name="內容版面配置區 7" descr="一張含有 文字, 螢幕擷取畫面, 字型, 行 的圖片&#10;&#10;自動產生的描述">
            <a:extLst>
              <a:ext uri="{FF2B5EF4-FFF2-40B4-BE49-F238E27FC236}">
                <a16:creationId xmlns:a16="http://schemas.microsoft.com/office/drawing/2014/main" id="{7F6585EA-D71B-D2BE-5F4E-C50A73273F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283" y="1164148"/>
            <a:ext cx="3487119" cy="3161655"/>
          </a:xfrm>
          <a:prstGeom prst="rect">
            <a:avLst/>
          </a:prstGeom>
        </p:spPr>
      </p:pic>
      <p:sp>
        <p:nvSpPr>
          <p:cNvPr id="3" name="文字方塊 2">
            <a:extLst>
              <a:ext uri="{FF2B5EF4-FFF2-40B4-BE49-F238E27FC236}">
                <a16:creationId xmlns:a16="http://schemas.microsoft.com/office/drawing/2014/main" id="{6FF4F345-37C2-D5A7-35E7-06AFA9064D29}"/>
              </a:ext>
            </a:extLst>
          </p:cNvPr>
          <p:cNvSpPr txBox="1"/>
          <p:nvPr/>
        </p:nvSpPr>
        <p:spPr>
          <a:xfrm>
            <a:off x="457526" y="356354"/>
            <a:ext cx="6096000" cy="369332"/>
          </a:xfrm>
          <a:prstGeom prst="rect">
            <a:avLst/>
          </a:prstGeom>
          <a:noFill/>
        </p:spPr>
        <p:txBody>
          <a:bodyPr wrap="square">
            <a:spAutoFit/>
          </a:bodyPr>
          <a:lstStyle/>
          <a:p>
            <a:r>
              <a:rPr lang="zh-TW" altLang="en-US" dirty="0"/>
              <a:t>https://arxiv.org/abs/2201.07207</a:t>
            </a:r>
          </a:p>
        </p:txBody>
      </p:sp>
      <p:pic>
        <p:nvPicPr>
          <p:cNvPr id="4" name="圖片 3" descr="一張含有 文字, 螢幕擷取畫面, 拼貼畫 的圖片&#10;&#10;自動產生的描述">
            <a:extLst>
              <a:ext uri="{FF2B5EF4-FFF2-40B4-BE49-F238E27FC236}">
                <a16:creationId xmlns:a16="http://schemas.microsoft.com/office/drawing/2014/main" id="{2C2F5580-A27C-4EF0-DC69-F481DD3621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710" y="4545389"/>
            <a:ext cx="11586580" cy="2211449"/>
          </a:xfrm>
          <a:prstGeom prst="rect">
            <a:avLst/>
          </a:prstGeom>
        </p:spPr>
      </p:pic>
    </p:spTree>
    <p:extLst>
      <p:ext uri="{BB962C8B-B14F-4D97-AF65-F5344CB8AC3E}">
        <p14:creationId xmlns:p14="http://schemas.microsoft.com/office/powerpoint/2010/main" val="277867967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圖片 15">
            <a:extLst>
              <a:ext uri="{FF2B5EF4-FFF2-40B4-BE49-F238E27FC236}">
                <a16:creationId xmlns:a16="http://schemas.microsoft.com/office/drawing/2014/main" id="{0EC99CC0-1CA9-3790-D10C-B4A8031A6325}"/>
              </a:ext>
            </a:extLst>
          </p:cNvPr>
          <p:cNvPicPr>
            <a:picLocks noChangeAspect="1"/>
          </p:cNvPicPr>
          <p:nvPr/>
        </p:nvPicPr>
        <p:blipFill>
          <a:blip r:embed="rId3"/>
          <a:stretch>
            <a:fillRect/>
          </a:stretch>
        </p:blipFill>
        <p:spPr>
          <a:xfrm>
            <a:off x="7784674" y="1051738"/>
            <a:ext cx="3429479" cy="1857634"/>
          </a:xfrm>
          <a:prstGeom prst="rect">
            <a:avLst/>
          </a:prstGeom>
        </p:spPr>
      </p:pic>
      <p:sp>
        <p:nvSpPr>
          <p:cNvPr id="2" name="標題 1">
            <a:extLst>
              <a:ext uri="{FF2B5EF4-FFF2-40B4-BE49-F238E27FC236}">
                <a16:creationId xmlns:a16="http://schemas.microsoft.com/office/drawing/2014/main" id="{D3137157-93C4-D357-133A-1D26FCC54844}"/>
              </a:ext>
            </a:extLst>
          </p:cNvPr>
          <p:cNvSpPr>
            <a:spLocks noGrp="1"/>
          </p:cNvSpPr>
          <p:nvPr>
            <p:ph type="title"/>
          </p:nvPr>
        </p:nvSpPr>
        <p:spPr/>
        <p:txBody>
          <a:bodyPr/>
          <a:lstStyle/>
          <a:p>
            <a:r>
              <a:rPr lang="en-US" altLang="zh-TW" dirty="0" err="1"/>
              <a:t>PlanBench</a:t>
            </a:r>
            <a:endParaRPr lang="zh-TW" altLang="en-US" dirty="0"/>
          </a:p>
        </p:txBody>
      </p:sp>
      <p:sp>
        <p:nvSpPr>
          <p:cNvPr id="7" name="文字方塊 6">
            <a:extLst>
              <a:ext uri="{FF2B5EF4-FFF2-40B4-BE49-F238E27FC236}">
                <a16:creationId xmlns:a16="http://schemas.microsoft.com/office/drawing/2014/main" id="{6343B599-5FD8-5337-6118-368340862A11}"/>
              </a:ext>
            </a:extLst>
          </p:cNvPr>
          <p:cNvSpPr txBox="1"/>
          <p:nvPr/>
        </p:nvSpPr>
        <p:spPr>
          <a:xfrm>
            <a:off x="3749828" y="681037"/>
            <a:ext cx="6091084" cy="646331"/>
          </a:xfrm>
          <a:prstGeom prst="rect">
            <a:avLst/>
          </a:prstGeom>
          <a:noFill/>
        </p:spPr>
        <p:txBody>
          <a:bodyPr wrap="square">
            <a:spAutoFit/>
          </a:bodyPr>
          <a:lstStyle/>
          <a:p>
            <a:r>
              <a:rPr lang="en-US" altLang="zh-TW" dirty="0"/>
              <a:t>https://arxiv.org/abs/2206.10498</a:t>
            </a:r>
          </a:p>
          <a:p>
            <a:r>
              <a:rPr lang="en-US" altLang="zh-TW" dirty="0"/>
              <a:t>https://arxiv.org/abs/2305.15771</a:t>
            </a:r>
          </a:p>
        </p:txBody>
      </p:sp>
      <p:pic>
        <p:nvPicPr>
          <p:cNvPr id="9" name="Picture 2">
            <a:extLst>
              <a:ext uri="{FF2B5EF4-FFF2-40B4-BE49-F238E27FC236}">
                <a16:creationId xmlns:a16="http://schemas.microsoft.com/office/drawing/2014/main" id="{981E6857-33C9-2B49-6B0B-E0E93B5E28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9296" y="3041635"/>
            <a:ext cx="1619842" cy="1619843"/>
          </a:xfrm>
          <a:prstGeom prst="rect">
            <a:avLst/>
          </a:prstGeom>
          <a:noFill/>
          <a:extLst>
            <a:ext uri="{909E8E84-426E-40DD-AFC4-6F175D3DCCD1}">
              <a14:hiddenFill xmlns:a14="http://schemas.microsoft.com/office/drawing/2010/main">
                <a:solidFill>
                  <a:srgbClr val="FFFFFF"/>
                </a:solidFill>
              </a14:hiddenFill>
            </a:ext>
          </a:extLst>
        </p:spPr>
      </p:pic>
      <p:sp>
        <p:nvSpPr>
          <p:cNvPr id="11" name="文字方塊 10">
            <a:extLst>
              <a:ext uri="{FF2B5EF4-FFF2-40B4-BE49-F238E27FC236}">
                <a16:creationId xmlns:a16="http://schemas.microsoft.com/office/drawing/2014/main" id="{BADBE7C4-C7D1-7DEA-9DD9-6E70D2EBC77A}"/>
              </a:ext>
            </a:extLst>
          </p:cNvPr>
          <p:cNvSpPr txBox="1"/>
          <p:nvPr/>
        </p:nvSpPr>
        <p:spPr>
          <a:xfrm>
            <a:off x="509403" y="2283069"/>
            <a:ext cx="3806371" cy="1477328"/>
          </a:xfrm>
          <a:prstGeom prst="rect">
            <a:avLst/>
          </a:prstGeom>
          <a:noFill/>
        </p:spPr>
        <p:txBody>
          <a:bodyPr wrap="square">
            <a:spAutoFit/>
          </a:bodyPr>
          <a:lstStyle/>
          <a:p>
            <a:r>
              <a:rPr lang="zh-TW" altLang="en-US" dirty="0">
                <a:latin typeface="微軟正黑體" panose="020B0604030504040204" pitchFamily="34" charset="-120"/>
                <a:ea typeface="微軟正黑體" panose="020B0604030504040204" pitchFamily="34" charset="-120"/>
              </a:rPr>
              <a:t>可以執行的操作： </a:t>
            </a:r>
            <a:endParaRPr lang="en-US" altLang="zh-TW" dirty="0">
              <a:latin typeface="微軟正黑體" panose="020B0604030504040204" pitchFamily="34" charset="-120"/>
              <a:ea typeface="微軟正黑體" panose="020B0604030504040204" pitchFamily="34" charset="-120"/>
            </a:endParaRPr>
          </a:p>
          <a:p>
            <a:pPr marL="342900" indent="-342900">
              <a:buAutoNum type="arabicPeriod"/>
            </a:pPr>
            <a:r>
              <a:rPr lang="zh-TW" altLang="en-US" dirty="0">
                <a:latin typeface="微軟正黑體" panose="020B0604030504040204" pitchFamily="34" charset="-120"/>
                <a:ea typeface="微軟正黑體" panose="020B0604030504040204" pitchFamily="34" charset="-120"/>
              </a:rPr>
              <a:t>從桌上拿起一個積木 </a:t>
            </a:r>
            <a:endParaRPr lang="en-US" altLang="zh-TW" dirty="0">
              <a:latin typeface="微軟正黑體" panose="020B0604030504040204" pitchFamily="34" charset="-120"/>
              <a:ea typeface="微軟正黑體" panose="020B0604030504040204" pitchFamily="34" charset="-120"/>
            </a:endParaRPr>
          </a:p>
          <a:p>
            <a:pPr marL="342900" indent="-342900">
              <a:buAutoNum type="arabicPeriod"/>
            </a:pPr>
            <a:r>
              <a:rPr lang="zh-TW" altLang="en-US" dirty="0">
                <a:latin typeface="微軟正黑體" panose="020B0604030504040204" pitchFamily="34" charset="-120"/>
                <a:ea typeface="微軟正黑體" panose="020B0604030504040204" pitchFamily="34" charset="-120"/>
              </a:rPr>
              <a:t>從另一個積木上拿起另一個積木 </a:t>
            </a:r>
            <a:endParaRPr lang="en-US" altLang="zh-TW" dirty="0">
              <a:latin typeface="微軟正黑體" panose="020B0604030504040204" pitchFamily="34" charset="-120"/>
              <a:ea typeface="微軟正黑體" panose="020B0604030504040204" pitchFamily="34" charset="-120"/>
            </a:endParaRPr>
          </a:p>
          <a:p>
            <a:pPr marL="342900" indent="-342900">
              <a:buAutoNum type="arabicPeriod"/>
            </a:pPr>
            <a:r>
              <a:rPr lang="zh-TW" altLang="en-US" dirty="0">
                <a:latin typeface="微軟正黑體" panose="020B0604030504040204" pitchFamily="34" charset="-120"/>
                <a:ea typeface="微軟正黑體" panose="020B0604030504040204" pitchFamily="34" charset="-120"/>
              </a:rPr>
              <a:t>把積木放到桌上 </a:t>
            </a:r>
            <a:endParaRPr lang="en-US" altLang="zh-TW" dirty="0">
              <a:latin typeface="微軟正黑體" panose="020B0604030504040204" pitchFamily="34" charset="-120"/>
              <a:ea typeface="微軟正黑體" panose="020B0604030504040204" pitchFamily="34" charset="-120"/>
            </a:endParaRPr>
          </a:p>
          <a:p>
            <a:pPr marL="342900" indent="-342900">
              <a:buAutoNum type="arabicPeriod"/>
            </a:pPr>
            <a:r>
              <a:rPr lang="zh-TW" altLang="en-US" dirty="0">
                <a:latin typeface="微軟正黑體" panose="020B0604030504040204" pitchFamily="34" charset="-120"/>
                <a:ea typeface="微軟正黑體" panose="020B0604030504040204" pitchFamily="34" charset="-120"/>
              </a:rPr>
              <a:t>將一個積木堆在另一個積木上 </a:t>
            </a:r>
          </a:p>
        </p:txBody>
      </p:sp>
      <p:sp>
        <p:nvSpPr>
          <p:cNvPr id="13" name="文字方塊 12">
            <a:extLst>
              <a:ext uri="{FF2B5EF4-FFF2-40B4-BE49-F238E27FC236}">
                <a16:creationId xmlns:a16="http://schemas.microsoft.com/office/drawing/2014/main" id="{BBBCA570-DAAE-8252-5041-95BD2EB02ABB}"/>
              </a:ext>
            </a:extLst>
          </p:cNvPr>
          <p:cNvSpPr txBox="1"/>
          <p:nvPr/>
        </p:nvSpPr>
        <p:spPr>
          <a:xfrm>
            <a:off x="509403" y="3934122"/>
            <a:ext cx="4107542" cy="923330"/>
          </a:xfrm>
          <a:prstGeom prst="rect">
            <a:avLst/>
          </a:prstGeom>
          <a:noFill/>
        </p:spPr>
        <p:txBody>
          <a:bodyPr wrap="square">
            <a:spAutoFit/>
          </a:bodyPr>
          <a:lstStyle/>
          <a:p>
            <a:r>
              <a:rPr lang="zh-TW" altLang="en-US" dirty="0">
                <a:latin typeface="微軟正黑體" panose="020B0604030504040204" pitchFamily="34" charset="-120"/>
                <a:ea typeface="微軟正黑體" panose="020B0604030504040204" pitchFamily="34" charset="-120"/>
              </a:rPr>
              <a:t>初始狀態：藍色積木在橘色積木的上面，紅色積木在桌子上，橘色積木在桌子上，黃色積木也在桌子上。</a:t>
            </a:r>
          </a:p>
        </p:txBody>
      </p:sp>
      <p:sp>
        <p:nvSpPr>
          <p:cNvPr id="14" name="文字方塊 13">
            <a:extLst>
              <a:ext uri="{FF2B5EF4-FFF2-40B4-BE49-F238E27FC236}">
                <a16:creationId xmlns:a16="http://schemas.microsoft.com/office/drawing/2014/main" id="{7BC295D7-820B-5D9E-19FE-93675D5331BF}"/>
              </a:ext>
            </a:extLst>
          </p:cNvPr>
          <p:cNvSpPr txBox="1"/>
          <p:nvPr/>
        </p:nvSpPr>
        <p:spPr>
          <a:xfrm>
            <a:off x="509403" y="5021042"/>
            <a:ext cx="4107542" cy="369332"/>
          </a:xfrm>
          <a:prstGeom prst="rect">
            <a:avLst/>
          </a:prstGeom>
          <a:noFill/>
        </p:spPr>
        <p:txBody>
          <a:bodyPr wrap="square">
            <a:spAutoFit/>
          </a:bodyPr>
          <a:lstStyle/>
          <a:p>
            <a:r>
              <a:rPr lang="zh-TW" altLang="en-US" dirty="0">
                <a:latin typeface="微軟正黑體" panose="020B0604030504040204" pitchFamily="34" charset="-120"/>
                <a:ea typeface="微軟正黑體" panose="020B0604030504040204" pitchFamily="34" charset="-120"/>
              </a:rPr>
              <a:t>目標：讓橘色積木放置在藍色積木上。</a:t>
            </a:r>
          </a:p>
        </p:txBody>
      </p:sp>
      <p:sp>
        <p:nvSpPr>
          <p:cNvPr id="19" name="文字方塊 18">
            <a:extLst>
              <a:ext uri="{FF2B5EF4-FFF2-40B4-BE49-F238E27FC236}">
                <a16:creationId xmlns:a16="http://schemas.microsoft.com/office/drawing/2014/main" id="{9974527E-0314-26B9-6B62-08A6D0113351}"/>
              </a:ext>
            </a:extLst>
          </p:cNvPr>
          <p:cNvSpPr txBox="1"/>
          <p:nvPr/>
        </p:nvSpPr>
        <p:spPr>
          <a:xfrm>
            <a:off x="7924321" y="3402112"/>
            <a:ext cx="4478216" cy="1200329"/>
          </a:xfrm>
          <a:prstGeom prst="rect">
            <a:avLst/>
          </a:prstGeom>
          <a:noFill/>
        </p:spPr>
        <p:txBody>
          <a:bodyPr wrap="square">
            <a:spAutoFit/>
          </a:bodyPr>
          <a:lstStyle/>
          <a:p>
            <a:pPr marL="342900" indent="-342900">
              <a:buAutoNum type="arabicPeriod"/>
            </a:pPr>
            <a:r>
              <a:rPr lang="zh-TW" altLang="en-US" dirty="0">
                <a:latin typeface="微軟正黑體" panose="020B0604030504040204" pitchFamily="34" charset="-120"/>
                <a:ea typeface="微軟正黑體" panose="020B0604030504040204" pitchFamily="34" charset="-120"/>
              </a:rPr>
              <a:t>將藍色積木從橘色積木上取下</a:t>
            </a:r>
            <a:endParaRPr lang="en-US" altLang="zh-TW" dirty="0">
              <a:latin typeface="微軟正黑體" panose="020B0604030504040204" pitchFamily="34" charset="-120"/>
              <a:ea typeface="微軟正黑體" panose="020B0604030504040204" pitchFamily="34" charset="-120"/>
            </a:endParaRPr>
          </a:p>
          <a:p>
            <a:pPr marL="342900" indent="-342900">
              <a:buAutoNum type="arabicPeriod"/>
            </a:pPr>
            <a:r>
              <a:rPr lang="zh-TW" altLang="en-US" dirty="0">
                <a:latin typeface="微軟正黑體" panose="020B0604030504040204" pitchFamily="34" charset="-120"/>
                <a:ea typeface="微軟正黑體" panose="020B0604030504040204" pitchFamily="34" charset="-120"/>
              </a:rPr>
              <a:t>將藍色積木放在桌子上</a:t>
            </a:r>
            <a:endParaRPr lang="en-US" altLang="zh-TW" dirty="0">
              <a:latin typeface="微軟正黑體" panose="020B0604030504040204" pitchFamily="34" charset="-120"/>
              <a:ea typeface="微軟正黑體" panose="020B0604030504040204" pitchFamily="34" charset="-120"/>
            </a:endParaRPr>
          </a:p>
          <a:p>
            <a:pPr marL="342900" indent="-342900">
              <a:buAutoNum type="arabicPeriod"/>
            </a:pPr>
            <a:r>
              <a:rPr lang="zh-TW" altLang="en-US" dirty="0">
                <a:latin typeface="微軟正黑體" panose="020B0604030504040204" pitchFamily="34" charset="-120"/>
                <a:ea typeface="微軟正黑體" panose="020B0604030504040204" pitchFamily="34" charset="-120"/>
              </a:rPr>
              <a:t>從桌上拿起橘色積木</a:t>
            </a:r>
            <a:endParaRPr lang="en-US" altLang="zh-TW" dirty="0">
              <a:latin typeface="微軟正黑體" panose="020B0604030504040204" pitchFamily="34" charset="-120"/>
              <a:ea typeface="微軟正黑體" panose="020B0604030504040204" pitchFamily="34" charset="-120"/>
            </a:endParaRPr>
          </a:p>
          <a:p>
            <a:pPr marL="342900" indent="-342900">
              <a:buAutoNum type="arabicPeriod"/>
            </a:pPr>
            <a:r>
              <a:rPr lang="zh-TW" altLang="en-US" dirty="0">
                <a:latin typeface="微軟正黑體" panose="020B0604030504040204" pitchFamily="34" charset="-120"/>
                <a:ea typeface="微軟正黑體" panose="020B0604030504040204" pitchFamily="34" charset="-120"/>
              </a:rPr>
              <a:t>將橘色積木堆放在藍色積木的上方</a:t>
            </a:r>
          </a:p>
        </p:txBody>
      </p:sp>
      <p:sp>
        <p:nvSpPr>
          <p:cNvPr id="27" name="矩形: 圓角 26">
            <a:extLst>
              <a:ext uri="{FF2B5EF4-FFF2-40B4-BE49-F238E27FC236}">
                <a16:creationId xmlns:a16="http://schemas.microsoft.com/office/drawing/2014/main" id="{C1C541A6-8A25-F4FE-97D6-34A630D7EA00}"/>
              </a:ext>
            </a:extLst>
          </p:cNvPr>
          <p:cNvSpPr/>
          <p:nvPr/>
        </p:nvSpPr>
        <p:spPr>
          <a:xfrm>
            <a:off x="235969" y="2089165"/>
            <a:ext cx="4593939" cy="3550138"/>
          </a:xfrm>
          <a:prstGeom prst="roundRect">
            <a:avLst>
              <a:gd name="adj" fmla="val 10509"/>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圓角 27">
            <a:extLst>
              <a:ext uri="{FF2B5EF4-FFF2-40B4-BE49-F238E27FC236}">
                <a16:creationId xmlns:a16="http://schemas.microsoft.com/office/drawing/2014/main" id="{78932753-61C9-FBE7-7C32-212E7AFAF9C1}"/>
              </a:ext>
            </a:extLst>
          </p:cNvPr>
          <p:cNvSpPr/>
          <p:nvPr/>
        </p:nvSpPr>
        <p:spPr>
          <a:xfrm>
            <a:off x="7784674" y="3272692"/>
            <a:ext cx="4196312" cy="1388786"/>
          </a:xfrm>
          <a:prstGeom prst="roundRect">
            <a:avLst>
              <a:gd name="adj" fmla="val 10509"/>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0" name="直線單箭頭接點 29">
            <a:extLst>
              <a:ext uri="{FF2B5EF4-FFF2-40B4-BE49-F238E27FC236}">
                <a16:creationId xmlns:a16="http://schemas.microsoft.com/office/drawing/2014/main" id="{886E2FC5-7461-82F1-4AE4-6ED1CBEA74CB}"/>
              </a:ext>
            </a:extLst>
          </p:cNvPr>
          <p:cNvCxnSpPr>
            <a:cxnSpLocks/>
          </p:cNvCxnSpPr>
          <p:nvPr/>
        </p:nvCxnSpPr>
        <p:spPr>
          <a:xfrm>
            <a:off x="4829908" y="3936355"/>
            <a:ext cx="71099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EBA35C56-AA30-E8F6-0F3A-625349F6FE69}"/>
              </a:ext>
            </a:extLst>
          </p:cNvPr>
          <p:cNvCxnSpPr>
            <a:cxnSpLocks/>
          </p:cNvCxnSpPr>
          <p:nvPr/>
        </p:nvCxnSpPr>
        <p:spPr>
          <a:xfrm>
            <a:off x="7285247" y="3981014"/>
            <a:ext cx="49942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文字方塊 2">
            <a:extLst>
              <a:ext uri="{FF2B5EF4-FFF2-40B4-BE49-F238E27FC236}">
                <a16:creationId xmlns:a16="http://schemas.microsoft.com/office/drawing/2014/main" id="{1F4B3CC4-6A90-97BF-87F0-45EE019D04B0}"/>
              </a:ext>
            </a:extLst>
          </p:cNvPr>
          <p:cNvSpPr txBox="1"/>
          <p:nvPr/>
        </p:nvSpPr>
        <p:spPr>
          <a:xfrm>
            <a:off x="5540901" y="5390374"/>
            <a:ext cx="6141696" cy="523220"/>
          </a:xfrm>
          <a:prstGeom prst="rect">
            <a:avLst/>
          </a:prstGeom>
          <a:noFill/>
        </p:spPr>
        <p:txBody>
          <a:bodyPr wrap="square" rtlCol="0">
            <a:spAutoFit/>
          </a:bodyPr>
          <a:lstStyle/>
          <a:p>
            <a:r>
              <a:rPr lang="zh-TW" altLang="en-US" sz="2800" b="1" dirty="0">
                <a:latin typeface="微軟正黑體" panose="020B0604030504040204" pitchFamily="34" charset="-120"/>
                <a:ea typeface="微軟正黑體" panose="020B0604030504040204" pitchFamily="34" charset="-120"/>
              </a:rPr>
              <a:t>會不會 </a:t>
            </a:r>
            <a:r>
              <a:rPr lang="en-US" altLang="zh-TW" sz="2800" b="1" dirty="0">
                <a:latin typeface="微軟正黑體" panose="020B0604030504040204" pitchFamily="34" charset="-120"/>
                <a:ea typeface="微軟正黑體" panose="020B0604030504040204" pitchFamily="34" charset="-120"/>
              </a:rPr>
              <a:t>LLM</a:t>
            </a:r>
            <a:r>
              <a:rPr lang="zh-TW" altLang="en-US" sz="2800" b="1" dirty="0">
                <a:latin typeface="微軟正黑體" panose="020B0604030504040204" pitchFamily="34" charset="-120"/>
                <a:ea typeface="微軟正黑體" panose="020B0604030504040204" pitchFamily="34" charset="-120"/>
              </a:rPr>
              <a:t> 早就看過類似的題目了？</a:t>
            </a:r>
          </a:p>
        </p:txBody>
      </p:sp>
    </p:spTree>
    <p:extLst>
      <p:ext uri="{BB962C8B-B14F-4D97-AF65-F5344CB8AC3E}">
        <p14:creationId xmlns:p14="http://schemas.microsoft.com/office/powerpoint/2010/main" val="74596115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8" grpId="0" animBg="1"/>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1D231B-678A-CE2A-7BC8-37C5F42683FE}"/>
              </a:ext>
            </a:extLst>
          </p:cNvPr>
          <p:cNvSpPr>
            <a:spLocks noGrp="1"/>
          </p:cNvSpPr>
          <p:nvPr>
            <p:ph type="title"/>
          </p:nvPr>
        </p:nvSpPr>
        <p:spPr/>
        <p:txBody>
          <a:bodyPr/>
          <a:lstStyle/>
          <a:p>
            <a:r>
              <a:rPr lang="en-US" altLang="zh-TW" dirty="0" err="1"/>
              <a:t>PlanBench</a:t>
            </a:r>
            <a:endParaRPr lang="zh-TW" altLang="en-US" dirty="0"/>
          </a:p>
        </p:txBody>
      </p:sp>
      <p:sp>
        <p:nvSpPr>
          <p:cNvPr id="3" name="內容版面配置區 2">
            <a:extLst>
              <a:ext uri="{FF2B5EF4-FFF2-40B4-BE49-F238E27FC236}">
                <a16:creationId xmlns:a16="http://schemas.microsoft.com/office/drawing/2014/main" id="{A4CEFFA0-0776-46A0-04B3-1336F0BAE419}"/>
              </a:ext>
            </a:extLst>
          </p:cNvPr>
          <p:cNvSpPr>
            <a:spLocks noGrp="1"/>
          </p:cNvSpPr>
          <p:nvPr>
            <p:ph idx="1"/>
          </p:nvPr>
        </p:nvSpPr>
        <p:spPr/>
        <p:txBody>
          <a:bodyPr/>
          <a:lstStyle/>
          <a:p>
            <a:endParaRPr lang="zh-TW" altLang="en-US"/>
          </a:p>
        </p:txBody>
      </p:sp>
      <p:sp>
        <p:nvSpPr>
          <p:cNvPr id="4" name="文字方塊 3">
            <a:extLst>
              <a:ext uri="{FF2B5EF4-FFF2-40B4-BE49-F238E27FC236}">
                <a16:creationId xmlns:a16="http://schemas.microsoft.com/office/drawing/2014/main" id="{D760CF40-FFB7-1AF8-6B10-D84FA5270B04}"/>
              </a:ext>
            </a:extLst>
          </p:cNvPr>
          <p:cNvSpPr txBox="1"/>
          <p:nvPr/>
        </p:nvSpPr>
        <p:spPr>
          <a:xfrm>
            <a:off x="3749828" y="681037"/>
            <a:ext cx="6091084" cy="646331"/>
          </a:xfrm>
          <a:prstGeom prst="rect">
            <a:avLst/>
          </a:prstGeom>
          <a:noFill/>
        </p:spPr>
        <p:txBody>
          <a:bodyPr wrap="square">
            <a:spAutoFit/>
          </a:bodyPr>
          <a:lstStyle/>
          <a:p>
            <a:r>
              <a:rPr lang="en-US" altLang="zh-TW" dirty="0"/>
              <a:t>https://arxiv.org/abs/2206.10498</a:t>
            </a:r>
          </a:p>
          <a:p>
            <a:r>
              <a:rPr lang="en-US" altLang="zh-TW" dirty="0"/>
              <a:t>https://arxiv.org/abs/2305.15771</a:t>
            </a:r>
          </a:p>
        </p:txBody>
      </p:sp>
      <p:pic>
        <p:nvPicPr>
          <p:cNvPr id="5" name="圖片 4">
            <a:extLst>
              <a:ext uri="{FF2B5EF4-FFF2-40B4-BE49-F238E27FC236}">
                <a16:creationId xmlns:a16="http://schemas.microsoft.com/office/drawing/2014/main" id="{CD82745D-E76C-D609-995A-EE8C9FDD1CDA}"/>
              </a:ext>
            </a:extLst>
          </p:cNvPr>
          <p:cNvPicPr>
            <a:picLocks noChangeAspect="1"/>
          </p:cNvPicPr>
          <p:nvPr/>
        </p:nvPicPr>
        <p:blipFill>
          <a:blip r:embed="rId3"/>
          <a:stretch>
            <a:fillRect/>
          </a:stretch>
        </p:blipFill>
        <p:spPr>
          <a:xfrm>
            <a:off x="875117" y="-55563"/>
            <a:ext cx="10478683" cy="6858000"/>
          </a:xfrm>
          <a:prstGeom prst="rect">
            <a:avLst/>
          </a:prstGeom>
        </p:spPr>
      </p:pic>
      <p:sp>
        <p:nvSpPr>
          <p:cNvPr id="6" name="文字方塊 5">
            <a:extLst>
              <a:ext uri="{FF2B5EF4-FFF2-40B4-BE49-F238E27FC236}">
                <a16:creationId xmlns:a16="http://schemas.microsoft.com/office/drawing/2014/main" id="{962816EE-668D-04F3-915D-E6AAE9FFD27A}"/>
              </a:ext>
            </a:extLst>
          </p:cNvPr>
          <p:cNvSpPr txBox="1"/>
          <p:nvPr/>
        </p:nvSpPr>
        <p:spPr>
          <a:xfrm>
            <a:off x="7219950" y="1327368"/>
            <a:ext cx="2620962" cy="461665"/>
          </a:xfrm>
          <a:prstGeom prst="rect">
            <a:avLst/>
          </a:prstGeom>
          <a:noFill/>
        </p:spPr>
        <p:txBody>
          <a:bodyPr wrap="square" rtlCol="0">
            <a:spAutoFit/>
          </a:bodyPr>
          <a:lstStyle/>
          <a:p>
            <a:r>
              <a:rPr lang="zh-TW" altLang="en-US" sz="2400" b="1" u="sng" dirty="0">
                <a:latin typeface="微軟正黑體" panose="020B0604030504040204" pitchFamily="34" charset="-120"/>
                <a:ea typeface="微軟正黑體" panose="020B0604030504040204" pitchFamily="34" charset="-120"/>
              </a:rPr>
              <a:t>神秘方塊世界</a:t>
            </a:r>
          </a:p>
        </p:txBody>
      </p:sp>
      <p:sp>
        <p:nvSpPr>
          <p:cNvPr id="7" name="文字方塊 6">
            <a:extLst>
              <a:ext uri="{FF2B5EF4-FFF2-40B4-BE49-F238E27FC236}">
                <a16:creationId xmlns:a16="http://schemas.microsoft.com/office/drawing/2014/main" id="{5D2EC1DE-669D-F870-FAB2-569B61C2245D}"/>
              </a:ext>
            </a:extLst>
          </p:cNvPr>
          <p:cNvSpPr txBox="1"/>
          <p:nvPr/>
        </p:nvSpPr>
        <p:spPr>
          <a:xfrm>
            <a:off x="2946992" y="991632"/>
            <a:ext cx="1104900"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攻擊</a:t>
            </a:r>
          </a:p>
        </p:txBody>
      </p:sp>
      <p:sp>
        <p:nvSpPr>
          <p:cNvPr id="8" name="文字方塊 7">
            <a:extLst>
              <a:ext uri="{FF2B5EF4-FFF2-40B4-BE49-F238E27FC236}">
                <a16:creationId xmlns:a16="http://schemas.microsoft.com/office/drawing/2014/main" id="{ECF55030-71E5-1792-407B-86EF255132A9}"/>
              </a:ext>
            </a:extLst>
          </p:cNvPr>
          <p:cNvSpPr txBox="1"/>
          <p:nvPr/>
        </p:nvSpPr>
        <p:spPr>
          <a:xfrm>
            <a:off x="4715795" y="1204159"/>
            <a:ext cx="1104900"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吞噬</a:t>
            </a:r>
          </a:p>
        </p:txBody>
      </p:sp>
      <p:sp>
        <p:nvSpPr>
          <p:cNvPr id="9" name="文字方塊 8">
            <a:extLst>
              <a:ext uri="{FF2B5EF4-FFF2-40B4-BE49-F238E27FC236}">
                <a16:creationId xmlns:a16="http://schemas.microsoft.com/office/drawing/2014/main" id="{293FA76E-33B4-B0A2-21FC-C6BD517FCB81}"/>
              </a:ext>
            </a:extLst>
          </p:cNvPr>
          <p:cNvSpPr txBox="1"/>
          <p:nvPr/>
        </p:nvSpPr>
        <p:spPr>
          <a:xfrm>
            <a:off x="1020424" y="1419701"/>
            <a:ext cx="1104900"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屈服</a:t>
            </a:r>
          </a:p>
        </p:txBody>
      </p:sp>
      <p:sp>
        <p:nvSpPr>
          <p:cNvPr id="10" name="文字方塊 9">
            <a:extLst>
              <a:ext uri="{FF2B5EF4-FFF2-40B4-BE49-F238E27FC236}">
                <a16:creationId xmlns:a16="http://schemas.microsoft.com/office/drawing/2014/main" id="{DF3C6243-4906-A5FB-1BB8-1CBF7407ECCA}"/>
              </a:ext>
            </a:extLst>
          </p:cNvPr>
          <p:cNvSpPr txBox="1"/>
          <p:nvPr/>
        </p:nvSpPr>
        <p:spPr>
          <a:xfrm>
            <a:off x="4991100" y="1665824"/>
            <a:ext cx="1104900"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征服</a:t>
            </a:r>
          </a:p>
        </p:txBody>
      </p:sp>
    </p:spTree>
    <p:extLst>
      <p:ext uri="{BB962C8B-B14F-4D97-AF65-F5344CB8AC3E}">
        <p14:creationId xmlns:p14="http://schemas.microsoft.com/office/powerpoint/2010/main" val="34021692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BEEB4F-EAD1-287A-12C0-EBD00904A801}"/>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9B6CC627-23C0-B2A8-BFE1-7C0B27FFCD9C}"/>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C986908F-7974-090D-61EF-821C6DF8DCF7}"/>
              </a:ext>
            </a:extLst>
          </p:cNvPr>
          <p:cNvPicPr>
            <a:picLocks noChangeAspect="1"/>
          </p:cNvPicPr>
          <p:nvPr/>
        </p:nvPicPr>
        <p:blipFill>
          <a:blip r:embed="rId2"/>
          <a:stretch>
            <a:fillRect/>
          </a:stretch>
        </p:blipFill>
        <p:spPr>
          <a:xfrm>
            <a:off x="631630" y="102734"/>
            <a:ext cx="10928739" cy="6492875"/>
          </a:xfrm>
          <a:prstGeom prst="rect">
            <a:avLst/>
          </a:prstGeom>
        </p:spPr>
      </p:pic>
      <p:sp>
        <p:nvSpPr>
          <p:cNvPr id="7" name="文字方塊 6">
            <a:extLst>
              <a:ext uri="{FF2B5EF4-FFF2-40B4-BE49-F238E27FC236}">
                <a16:creationId xmlns:a16="http://schemas.microsoft.com/office/drawing/2014/main" id="{B0533692-4BE0-4184-A833-21FEDDD1CC34}"/>
              </a:ext>
            </a:extLst>
          </p:cNvPr>
          <p:cNvSpPr txBox="1"/>
          <p:nvPr/>
        </p:nvSpPr>
        <p:spPr>
          <a:xfrm>
            <a:off x="6095999" y="1456293"/>
            <a:ext cx="2425700" cy="369332"/>
          </a:xfrm>
          <a:prstGeom prst="rect">
            <a:avLst/>
          </a:prstGeom>
          <a:noFill/>
        </p:spPr>
        <p:txBody>
          <a:bodyPr wrap="square">
            <a:spAutoFit/>
          </a:bodyPr>
          <a:lstStyle/>
          <a:p>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讓物件 </a:t>
            </a:r>
            <a:r>
              <a:rPr lang="en-US" altLang="zh-TW" dirty="0">
                <a:latin typeface="微軟正黑體" panose="020B0604030504040204" pitchFamily="34" charset="-120"/>
                <a:ea typeface="微軟正黑體" panose="020B0604030504040204" pitchFamily="34" charset="-120"/>
              </a:rPr>
              <a:t>c </a:t>
            </a:r>
            <a:r>
              <a:rPr lang="zh-TW" altLang="en-US" dirty="0">
                <a:latin typeface="微軟正黑體" panose="020B0604030504040204" pitchFamily="34" charset="-120"/>
                <a:ea typeface="微軟正黑體" panose="020B0604030504040204" pitchFamily="34" charset="-120"/>
              </a:rPr>
              <a:t>渴望物件 </a:t>
            </a:r>
            <a:r>
              <a:rPr lang="en-US" altLang="zh-TW" dirty="0">
                <a:latin typeface="微軟正黑體" panose="020B0604030504040204" pitchFamily="34" charset="-120"/>
                <a:ea typeface="微軟正黑體" panose="020B0604030504040204" pitchFamily="34" charset="-120"/>
              </a:rPr>
              <a:t>a)</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69806258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573E2D-90F7-75CD-D519-55B16438DBBA}"/>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114467B0-F391-7ACC-1600-6A1917EDCF0C}"/>
              </a:ext>
            </a:extLst>
          </p:cNvPr>
          <p:cNvSpPr>
            <a:spLocks noGrp="1"/>
          </p:cNvSpPr>
          <p:nvPr>
            <p:ph idx="1"/>
          </p:nvPr>
        </p:nvSpPr>
        <p:spPr/>
        <p:txBody>
          <a:bodyPr>
            <a:normAutofit/>
          </a:bodyPr>
          <a:lstStyle/>
          <a:p>
            <a:endParaRPr lang="en-US" altLang="zh-TW" dirty="0"/>
          </a:p>
          <a:p>
            <a:pPr marL="0" indent="0">
              <a:buNone/>
            </a:pPr>
            <a:endParaRPr lang="en-US" altLang="zh-TW" dirty="0"/>
          </a:p>
          <a:p>
            <a:endParaRPr lang="en-US" altLang="zh-TW" dirty="0"/>
          </a:p>
          <a:p>
            <a:endParaRPr lang="en-US" altLang="zh-TW" dirty="0"/>
          </a:p>
          <a:p>
            <a:endParaRPr lang="en-US" altLang="zh-TW" dirty="0"/>
          </a:p>
          <a:p>
            <a:endParaRPr lang="zh-TW" altLang="en-US" dirty="0"/>
          </a:p>
        </p:txBody>
      </p:sp>
      <p:pic>
        <p:nvPicPr>
          <p:cNvPr id="7" name="圖片 6">
            <a:extLst>
              <a:ext uri="{FF2B5EF4-FFF2-40B4-BE49-F238E27FC236}">
                <a16:creationId xmlns:a16="http://schemas.microsoft.com/office/drawing/2014/main" id="{8E9E120E-7E10-1945-0645-D72A43A93B87}"/>
              </a:ext>
            </a:extLst>
          </p:cNvPr>
          <p:cNvPicPr>
            <a:picLocks noChangeAspect="1"/>
          </p:cNvPicPr>
          <p:nvPr/>
        </p:nvPicPr>
        <p:blipFill>
          <a:blip r:embed="rId3"/>
          <a:stretch>
            <a:fillRect/>
          </a:stretch>
        </p:blipFill>
        <p:spPr>
          <a:xfrm>
            <a:off x="1184628" y="348457"/>
            <a:ext cx="10169172" cy="5828506"/>
          </a:xfrm>
          <a:prstGeom prst="rect">
            <a:avLst/>
          </a:prstGeom>
        </p:spPr>
      </p:pic>
      <p:sp>
        <p:nvSpPr>
          <p:cNvPr id="8" name="文字方塊 7">
            <a:extLst>
              <a:ext uri="{FF2B5EF4-FFF2-40B4-BE49-F238E27FC236}">
                <a16:creationId xmlns:a16="http://schemas.microsoft.com/office/drawing/2014/main" id="{DCC16666-33B1-21C4-01A6-CEDABA8BF44D}"/>
              </a:ext>
            </a:extLst>
          </p:cNvPr>
          <p:cNvSpPr txBox="1"/>
          <p:nvPr/>
        </p:nvSpPr>
        <p:spPr>
          <a:xfrm>
            <a:off x="8226578" y="6249988"/>
            <a:ext cx="3660622" cy="369332"/>
          </a:xfrm>
          <a:prstGeom prst="rect">
            <a:avLst/>
          </a:prstGeom>
          <a:noFill/>
        </p:spPr>
        <p:txBody>
          <a:bodyPr wrap="square">
            <a:spAutoFit/>
          </a:bodyPr>
          <a:lstStyle/>
          <a:p>
            <a:r>
              <a:rPr lang="en-US" altLang="zh-TW" dirty="0"/>
              <a:t>https://arxiv.org/abs/2305.15771</a:t>
            </a:r>
          </a:p>
        </p:txBody>
      </p:sp>
    </p:spTree>
    <p:extLst>
      <p:ext uri="{BB962C8B-B14F-4D97-AF65-F5344CB8AC3E}">
        <p14:creationId xmlns:p14="http://schemas.microsoft.com/office/powerpoint/2010/main" val="348260137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4B7B371-5D00-774C-7479-A123B099C718}"/>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LLM</a:t>
            </a:r>
            <a:r>
              <a:rPr lang="zh-TW" altLang="en-US" dirty="0">
                <a:latin typeface="微軟正黑體" panose="020B0604030504040204" pitchFamily="34" charset="-120"/>
                <a:ea typeface="微軟正黑體" panose="020B0604030504040204" pitchFamily="34" charset="-120"/>
              </a:rPr>
              <a:t> 能不能下棋？</a:t>
            </a:r>
          </a:p>
        </p:txBody>
      </p:sp>
      <p:sp>
        <p:nvSpPr>
          <p:cNvPr id="3" name="內容版面配置區 2">
            <a:extLst>
              <a:ext uri="{FF2B5EF4-FFF2-40B4-BE49-F238E27FC236}">
                <a16:creationId xmlns:a16="http://schemas.microsoft.com/office/drawing/2014/main" id="{D5ED1B90-76AD-9F4A-AB32-ED5EFB45F068}"/>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B0329EA4-173B-A048-03FC-359395B38132}"/>
              </a:ext>
            </a:extLst>
          </p:cNvPr>
          <p:cNvPicPr>
            <a:picLocks noChangeAspect="1"/>
          </p:cNvPicPr>
          <p:nvPr/>
        </p:nvPicPr>
        <p:blipFill>
          <a:blip r:embed="rId3"/>
          <a:stretch>
            <a:fillRect/>
          </a:stretch>
        </p:blipFill>
        <p:spPr>
          <a:xfrm>
            <a:off x="4181042" y="1825625"/>
            <a:ext cx="7344208" cy="4496915"/>
          </a:xfrm>
          <a:prstGeom prst="rect">
            <a:avLst/>
          </a:prstGeom>
        </p:spPr>
      </p:pic>
      <p:sp>
        <p:nvSpPr>
          <p:cNvPr id="7" name="文字方塊 6">
            <a:extLst>
              <a:ext uri="{FF2B5EF4-FFF2-40B4-BE49-F238E27FC236}">
                <a16:creationId xmlns:a16="http://schemas.microsoft.com/office/drawing/2014/main" id="{1DF4923C-B20F-9F6A-2924-B42D669FBBF4}"/>
              </a:ext>
            </a:extLst>
          </p:cNvPr>
          <p:cNvSpPr txBox="1"/>
          <p:nvPr/>
        </p:nvSpPr>
        <p:spPr>
          <a:xfrm>
            <a:off x="6438900" y="1321356"/>
            <a:ext cx="6096000" cy="369332"/>
          </a:xfrm>
          <a:prstGeom prst="rect">
            <a:avLst/>
          </a:prstGeom>
          <a:noFill/>
        </p:spPr>
        <p:txBody>
          <a:bodyPr wrap="square">
            <a:spAutoFit/>
          </a:bodyPr>
          <a:lstStyle/>
          <a:p>
            <a:r>
              <a:rPr lang="zh-TW" altLang="en-US" dirty="0"/>
              <a:t>https://youtu.be/JHq4EKMg7fI?si=izKsH-GCVnZkooq_</a:t>
            </a:r>
          </a:p>
        </p:txBody>
      </p:sp>
    </p:spTree>
    <p:extLst>
      <p:ext uri="{BB962C8B-B14F-4D97-AF65-F5344CB8AC3E}">
        <p14:creationId xmlns:p14="http://schemas.microsoft.com/office/powerpoint/2010/main" val="162346838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E5313BB-A536-59F7-5D6D-19CFAADB85C7}"/>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4364C1B4-FFD9-C1C2-70C1-CB31821A0A19}"/>
              </a:ext>
            </a:extLst>
          </p:cNvPr>
          <p:cNvSpPr>
            <a:spLocks noGrp="1"/>
          </p:cNvSpPr>
          <p:nvPr>
            <p:ph idx="1"/>
          </p:nvPr>
        </p:nvSpPr>
        <p:spPr/>
        <p:txBody>
          <a:bodyPr/>
          <a:lstStyle/>
          <a:p>
            <a:endParaRPr lang="zh-TW" altLang="en-US"/>
          </a:p>
        </p:txBody>
      </p:sp>
      <p:sp>
        <p:nvSpPr>
          <p:cNvPr id="7" name="文字方塊 6">
            <a:extLst>
              <a:ext uri="{FF2B5EF4-FFF2-40B4-BE49-F238E27FC236}">
                <a16:creationId xmlns:a16="http://schemas.microsoft.com/office/drawing/2014/main" id="{938256C9-23A8-1CE4-578C-3A859A4F5223}"/>
              </a:ext>
            </a:extLst>
          </p:cNvPr>
          <p:cNvSpPr txBox="1"/>
          <p:nvPr/>
        </p:nvSpPr>
        <p:spPr>
          <a:xfrm>
            <a:off x="884888" y="6078538"/>
            <a:ext cx="3605893" cy="369332"/>
          </a:xfrm>
          <a:prstGeom prst="rect">
            <a:avLst/>
          </a:prstGeom>
          <a:noFill/>
        </p:spPr>
        <p:txBody>
          <a:bodyPr wrap="square">
            <a:spAutoFit/>
          </a:bodyPr>
          <a:lstStyle/>
          <a:p>
            <a:r>
              <a:rPr lang="zh-TW" altLang="en-US" dirty="0"/>
              <a:t>https://arxiv.org/abs/2409.13373</a:t>
            </a:r>
          </a:p>
        </p:txBody>
      </p:sp>
      <p:pic>
        <p:nvPicPr>
          <p:cNvPr id="11" name="圖片 10">
            <a:extLst>
              <a:ext uri="{FF2B5EF4-FFF2-40B4-BE49-F238E27FC236}">
                <a16:creationId xmlns:a16="http://schemas.microsoft.com/office/drawing/2014/main" id="{2C8F17AF-E0CF-8845-4507-8A9F77820DBC}"/>
              </a:ext>
            </a:extLst>
          </p:cNvPr>
          <p:cNvPicPr>
            <a:picLocks noChangeAspect="1"/>
          </p:cNvPicPr>
          <p:nvPr/>
        </p:nvPicPr>
        <p:blipFill>
          <a:blip r:embed="rId3"/>
          <a:stretch>
            <a:fillRect/>
          </a:stretch>
        </p:blipFill>
        <p:spPr>
          <a:xfrm>
            <a:off x="4747956" y="330062"/>
            <a:ext cx="6348669" cy="6117808"/>
          </a:xfrm>
          <a:prstGeom prst="rect">
            <a:avLst/>
          </a:prstGeom>
        </p:spPr>
      </p:pic>
    </p:spTree>
    <p:extLst>
      <p:ext uri="{BB962C8B-B14F-4D97-AF65-F5344CB8AC3E}">
        <p14:creationId xmlns:p14="http://schemas.microsoft.com/office/powerpoint/2010/main" val="215079310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3812078-FC64-BCE7-11FA-CEC6D1165C53}"/>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4F4F0C1E-C723-B125-17A4-683750802EAD}"/>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E390FB07-83E5-9479-3D6F-27C2E78D0F96}"/>
              </a:ext>
            </a:extLst>
          </p:cNvPr>
          <p:cNvPicPr>
            <a:picLocks noChangeAspect="1"/>
          </p:cNvPicPr>
          <p:nvPr/>
        </p:nvPicPr>
        <p:blipFill>
          <a:blip r:embed="rId2"/>
          <a:stretch>
            <a:fillRect/>
          </a:stretch>
        </p:blipFill>
        <p:spPr>
          <a:xfrm>
            <a:off x="723900" y="681037"/>
            <a:ext cx="10744200" cy="5601562"/>
          </a:xfrm>
          <a:prstGeom prst="rect">
            <a:avLst/>
          </a:prstGeom>
        </p:spPr>
      </p:pic>
      <p:sp>
        <p:nvSpPr>
          <p:cNvPr id="7" name="文字方塊 6">
            <a:extLst>
              <a:ext uri="{FF2B5EF4-FFF2-40B4-BE49-F238E27FC236}">
                <a16:creationId xmlns:a16="http://schemas.microsoft.com/office/drawing/2014/main" id="{B91D147B-3883-D722-0593-27DE48B18308}"/>
              </a:ext>
            </a:extLst>
          </p:cNvPr>
          <p:cNvSpPr txBox="1"/>
          <p:nvPr/>
        </p:nvSpPr>
        <p:spPr>
          <a:xfrm>
            <a:off x="8599714" y="6311900"/>
            <a:ext cx="6096000" cy="369332"/>
          </a:xfrm>
          <a:prstGeom prst="rect">
            <a:avLst/>
          </a:prstGeom>
          <a:noFill/>
        </p:spPr>
        <p:txBody>
          <a:bodyPr wrap="square">
            <a:spAutoFit/>
          </a:bodyPr>
          <a:lstStyle/>
          <a:p>
            <a:r>
              <a:rPr lang="zh-TW" altLang="en-US" dirty="0"/>
              <a:t>https://arxiv.org/abs/2402.01622</a:t>
            </a:r>
          </a:p>
        </p:txBody>
      </p:sp>
      <p:sp>
        <p:nvSpPr>
          <p:cNvPr id="6" name="文字方塊 5">
            <a:extLst>
              <a:ext uri="{FF2B5EF4-FFF2-40B4-BE49-F238E27FC236}">
                <a16:creationId xmlns:a16="http://schemas.microsoft.com/office/drawing/2014/main" id="{299505AE-5324-9A4C-5EA0-A31E1379F420}"/>
              </a:ext>
            </a:extLst>
          </p:cNvPr>
          <p:cNvSpPr txBox="1"/>
          <p:nvPr/>
        </p:nvSpPr>
        <p:spPr>
          <a:xfrm>
            <a:off x="395289" y="259489"/>
            <a:ext cx="7343774" cy="387222"/>
          </a:xfrm>
          <a:prstGeom prst="rect">
            <a:avLst/>
          </a:prstGeom>
          <a:noFill/>
        </p:spPr>
        <p:txBody>
          <a:bodyPr wrap="square">
            <a:spAutoFit/>
          </a:bodyPr>
          <a:lstStyle/>
          <a:p>
            <a:pPr algn="l">
              <a:lnSpc>
                <a:spcPts val="2099"/>
              </a:lnSpc>
              <a:spcAft>
                <a:spcPts val="900"/>
              </a:spcAft>
            </a:pPr>
            <a:r>
              <a:rPr lang="en-US" altLang="zh-TW" sz="3200" b="1" i="0" u="sng" dirty="0" err="1">
                <a:solidFill>
                  <a:srgbClr val="000000"/>
                </a:solidFill>
                <a:effectLst/>
                <a:latin typeface="Lucida Grande"/>
              </a:rPr>
              <a:t>TravelPlanner</a:t>
            </a:r>
            <a:endParaRPr lang="en-US" altLang="zh-TW" sz="3200" b="1" i="0" u="sng" dirty="0">
              <a:solidFill>
                <a:srgbClr val="000000"/>
              </a:solidFill>
              <a:effectLst/>
              <a:latin typeface="Lucida Grande"/>
            </a:endParaRPr>
          </a:p>
        </p:txBody>
      </p:sp>
    </p:spTree>
    <p:extLst>
      <p:ext uri="{BB962C8B-B14F-4D97-AF65-F5344CB8AC3E}">
        <p14:creationId xmlns:p14="http://schemas.microsoft.com/office/powerpoint/2010/main" val="139299128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0D88613-EDFE-8EC2-69A2-9C2588BC2D37}"/>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753FF1ED-A3E8-3DEC-3FFF-FFCBAD8DD349}"/>
              </a:ext>
            </a:extLst>
          </p:cNvPr>
          <p:cNvSpPr>
            <a:spLocks noGrp="1"/>
          </p:cNvSpPr>
          <p:nvPr>
            <p:ph idx="1"/>
          </p:nvPr>
        </p:nvSpPr>
        <p:spPr/>
        <p:txBody>
          <a:bodyPr/>
          <a:lstStyle/>
          <a:p>
            <a:endParaRPr lang="zh-TW" altLang="en-US"/>
          </a:p>
        </p:txBody>
      </p:sp>
      <p:pic>
        <p:nvPicPr>
          <p:cNvPr id="1026" name="Picture 2" descr="grade-lv">
            <a:extLst>
              <a:ext uri="{FF2B5EF4-FFF2-40B4-BE49-F238E27FC236}">
                <a16:creationId xmlns:a16="http://schemas.microsoft.com/office/drawing/2014/main" id="{86432B9C-4012-8183-A3BB-7098F250A1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65125"/>
            <a:ext cx="10790701" cy="14798675"/>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3F0C7CD7-AF9A-EC29-2B6D-8A8C7D33A33F}"/>
              </a:ext>
            </a:extLst>
          </p:cNvPr>
          <p:cNvSpPr txBox="1"/>
          <p:nvPr/>
        </p:nvSpPr>
        <p:spPr>
          <a:xfrm>
            <a:off x="6233550" y="1825625"/>
            <a:ext cx="6096000" cy="369332"/>
          </a:xfrm>
          <a:prstGeom prst="rect">
            <a:avLst/>
          </a:prstGeom>
          <a:noFill/>
        </p:spPr>
        <p:txBody>
          <a:bodyPr wrap="square">
            <a:spAutoFit/>
          </a:bodyPr>
          <a:lstStyle/>
          <a:p>
            <a:r>
              <a:rPr lang="zh-TW" altLang="en-US" dirty="0"/>
              <a:t>https://osu-nlp-group.github.io/TravelPlanner/</a:t>
            </a:r>
          </a:p>
        </p:txBody>
      </p:sp>
    </p:spTree>
    <p:extLst>
      <p:ext uri="{BB962C8B-B14F-4D97-AF65-F5344CB8AC3E}">
        <p14:creationId xmlns:p14="http://schemas.microsoft.com/office/powerpoint/2010/main" val="14739918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7EFCE8-1419-F1BF-674E-443098979099}"/>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EF4945CD-BECF-9F7D-769D-140B86B4A510}"/>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A9FFCC02-8557-5548-CB9D-7A5CFABFDF2E}"/>
              </a:ext>
            </a:extLst>
          </p:cNvPr>
          <p:cNvPicPr>
            <a:picLocks noChangeAspect="1"/>
          </p:cNvPicPr>
          <p:nvPr/>
        </p:nvPicPr>
        <p:blipFill>
          <a:blip r:embed="rId2"/>
          <a:stretch>
            <a:fillRect/>
          </a:stretch>
        </p:blipFill>
        <p:spPr>
          <a:xfrm>
            <a:off x="337708" y="681037"/>
            <a:ext cx="11516583" cy="5088392"/>
          </a:xfrm>
          <a:prstGeom prst="rect">
            <a:avLst/>
          </a:prstGeom>
        </p:spPr>
      </p:pic>
      <p:sp>
        <p:nvSpPr>
          <p:cNvPr id="6" name="文字方塊 5">
            <a:extLst>
              <a:ext uri="{FF2B5EF4-FFF2-40B4-BE49-F238E27FC236}">
                <a16:creationId xmlns:a16="http://schemas.microsoft.com/office/drawing/2014/main" id="{12E212E6-8BD8-6DEC-99A5-1B24EEF63662}"/>
              </a:ext>
            </a:extLst>
          </p:cNvPr>
          <p:cNvSpPr txBox="1"/>
          <p:nvPr/>
        </p:nvSpPr>
        <p:spPr>
          <a:xfrm>
            <a:off x="8599714" y="6311900"/>
            <a:ext cx="6096000" cy="369332"/>
          </a:xfrm>
          <a:prstGeom prst="rect">
            <a:avLst/>
          </a:prstGeom>
          <a:noFill/>
        </p:spPr>
        <p:txBody>
          <a:bodyPr wrap="square">
            <a:spAutoFit/>
          </a:bodyPr>
          <a:lstStyle/>
          <a:p>
            <a:r>
              <a:rPr lang="zh-TW" altLang="en-US" dirty="0"/>
              <a:t>https://arxiv.org/abs/2402.01622</a:t>
            </a:r>
          </a:p>
        </p:txBody>
      </p:sp>
    </p:spTree>
    <p:extLst>
      <p:ext uri="{BB962C8B-B14F-4D97-AF65-F5344CB8AC3E}">
        <p14:creationId xmlns:p14="http://schemas.microsoft.com/office/powerpoint/2010/main" val="257498215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D789A62-C300-F130-9471-5A1B5728A531}"/>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FFA372F2-E11A-FEC6-8C09-1E14459AFBD6}"/>
              </a:ext>
            </a:extLst>
          </p:cNvPr>
          <p:cNvSpPr>
            <a:spLocks noGrp="1"/>
          </p:cNvSpPr>
          <p:nvPr>
            <p:ph idx="1"/>
          </p:nvPr>
        </p:nvSpPr>
        <p:spPr/>
        <p:txBody>
          <a:bodyPr/>
          <a:lstStyle/>
          <a:p>
            <a:endParaRPr lang="zh-TW" altLang="en-US" dirty="0"/>
          </a:p>
        </p:txBody>
      </p:sp>
      <p:pic>
        <p:nvPicPr>
          <p:cNvPr id="15" name="圖片 14">
            <a:extLst>
              <a:ext uri="{FF2B5EF4-FFF2-40B4-BE49-F238E27FC236}">
                <a16:creationId xmlns:a16="http://schemas.microsoft.com/office/drawing/2014/main" id="{9B30EA3C-FCDB-CDC7-0ED1-786F50B50062}"/>
              </a:ext>
            </a:extLst>
          </p:cNvPr>
          <p:cNvPicPr>
            <a:picLocks noChangeAspect="1"/>
          </p:cNvPicPr>
          <p:nvPr/>
        </p:nvPicPr>
        <p:blipFill>
          <a:blip r:embed="rId2"/>
          <a:stretch>
            <a:fillRect/>
          </a:stretch>
        </p:blipFill>
        <p:spPr>
          <a:xfrm>
            <a:off x="317095" y="871537"/>
            <a:ext cx="5582354" cy="47057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文字方塊 16">
            <a:extLst>
              <a:ext uri="{FF2B5EF4-FFF2-40B4-BE49-F238E27FC236}">
                <a16:creationId xmlns:a16="http://schemas.microsoft.com/office/drawing/2014/main" id="{AE88982E-0E71-7F2B-870E-43D173A4B86C}"/>
              </a:ext>
            </a:extLst>
          </p:cNvPr>
          <p:cNvSpPr txBox="1"/>
          <p:nvPr/>
        </p:nvSpPr>
        <p:spPr>
          <a:xfrm>
            <a:off x="317095" y="6329200"/>
            <a:ext cx="7010400" cy="369332"/>
          </a:xfrm>
          <a:prstGeom prst="rect">
            <a:avLst/>
          </a:prstGeom>
          <a:noFill/>
        </p:spPr>
        <p:txBody>
          <a:bodyPr wrap="square">
            <a:spAutoFit/>
          </a:bodyPr>
          <a:lstStyle/>
          <a:p>
            <a:r>
              <a:rPr lang="zh-TW" altLang="en-US" dirty="0"/>
              <a:t>https://osu-nlp-group.github.io/TravelPlanner/</a:t>
            </a:r>
          </a:p>
        </p:txBody>
      </p:sp>
      <p:pic>
        <p:nvPicPr>
          <p:cNvPr id="19" name="圖片 18">
            <a:extLst>
              <a:ext uri="{FF2B5EF4-FFF2-40B4-BE49-F238E27FC236}">
                <a16:creationId xmlns:a16="http://schemas.microsoft.com/office/drawing/2014/main" id="{EDF7340E-A9A6-7E6D-728E-E1EC7B3F1E67}"/>
              </a:ext>
            </a:extLst>
          </p:cNvPr>
          <p:cNvPicPr>
            <a:picLocks noChangeAspect="1"/>
          </p:cNvPicPr>
          <p:nvPr/>
        </p:nvPicPr>
        <p:blipFill>
          <a:blip r:embed="rId3"/>
          <a:stretch>
            <a:fillRect/>
          </a:stretch>
        </p:blipFill>
        <p:spPr>
          <a:xfrm>
            <a:off x="6130978" y="133680"/>
            <a:ext cx="5858227" cy="65521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224500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805536-419C-8A6A-1756-98644E59982C}"/>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ABF89C6B-AF75-9889-122D-F395A04DD2B7}"/>
              </a:ext>
            </a:extLst>
          </p:cNvPr>
          <p:cNvSpPr>
            <a:spLocks noGrp="1"/>
          </p:cNvSpPr>
          <p:nvPr>
            <p:ph idx="1"/>
          </p:nvPr>
        </p:nvSpPr>
        <p:spPr/>
        <p:txBody>
          <a:bodyPr/>
          <a:lstStyle/>
          <a:p>
            <a:endParaRPr lang="zh-TW" altLang="en-US"/>
          </a:p>
        </p:txBody>
      </p:sp>
      <p:sp>
        <p:nvSpPr>
          <p:cNvPr id="5" name="文字方塊 4">
            <a:extLst>
              <a:ext uri="{FF2B5EF4-FFF2-40B4-BE49-F238E27FC236}">
                <a16:creationId xmlns:a16="http://schemas.microsoft.com/office/drawing/2014/main" id="{C993E337-887A-9FDA-8B76-C7CC396F6595}"/>
              </a:ext>
            </a:extLst>
          </p:cNvPr>
          <p:cNvSpPr txBox="1"/>
          <p:nvPr/>
        </p:nvSpPr>
        <p:spPr>
          <a:xfrm>
            <a:off x="838200" y="5807631"/>
            <a:ext cx="6096000" cy="369332"/>
          </a:xfrm>
          <a:prstGeom prst="rect">
            <a:avLst/>
          </a:prstGeom>
          <a:noFill/>
        </p:spPr>
        <p:txBody>
          <a:bodyPr wrap="square">
            <a:spAutoFit/>
          </a:bodyPr>
          <a:lstStyle/>
          <a:p>
            <a:r>
              <a:rPr lang="zh-TW" altLang="en-US" dirty="0"/>
              <a:t>https://arxiv.org/abs/2404.11891</a:t>
            </a:r>
          </a:p>
        </p:txBody>
      </p:sp>
      <p:pic>
        <p:nvPicPr>
          <p:cNvPr id="7" name="圖片 6">
            <a:extLst>
              <a:ext uri="{FF2B5EF4-FFF2-40B4-BE49-F238E27FC236}">
                <a16:creationId xmlns:a16="http://schemas.microsoft.com/office/drawing/2014/main" id="{1F79AC3C-80E1-2D56-1D15-2B7C5AB8B64E}"/>
              </a:ext>
            </a:extLst>
          </p:cNvPr>
          <p:cNvPicPr>
            <a:picLocks noChangeAspect="1"/>
          </p:cNvPicPr>
          <p:nvPr/>
        </p:nvPicPr>
        <p:blipFill>
          <a:blip r:embed="rId2"/>
          <a:stretch>
            <a:fillRect/>
          </a:stretch>
        </p:blipFill>
        <p:spPr>
          <a:xfrm>
            <a:off x="174270" y="903877"/>
            <a:ext cx="11843459" cy="4755912"/>
          </a:xfrm>
          <a:prstGeom prst="rect">
            <a:avLst/>
          </a:prstGeom>
        </p:spPr>
      </p:pic>
    </p:spTree>
    <p:extLst>
      <p:ext uri="{BB962C8B-B14F-4D97-AF65-F5344CB8AC3E}">
        <p14:creationId xmlns:p14="http://schemas.microsoft.com/office/powerpoint/2010/main" val="401481529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910DA4-0EC5-B86F-5695-937EB5F24B99}"/>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C2C31CFA-4AD5-D832-C8A4-E3C0BF9FA305}"/>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D20B753A-8E68-6C21-99BB-79955927A68D}"/>
              </a:ext>
            </a:extLst>
          </p:cNvPr>
          <p:cNvPicPr>
            <a:picLocks noChangeAspect="1"/>
          </p:cNvPicPr>
          <p:nvPr/>
        </p:nvPicPr>
        <p:blipFill>
          <a:blip r:embed="rId2"/>
          <a:stretch>
            <a:fillRect/>
          </a:stretch>
        </p:blipFill>
        <p:spPr>
          <a:xfrm>
            <a:off x="536293" y="681037"/>
            <a:ext cx="10590065" cy="5066620"/>
          </a:xfrm>
          <a:prstGeom prst="rect">
            <a:avLst/>
          </a:prstGeom>
        </p:spPr>
      </p:pic>
      <p:sp>
        <p:nvSpPr>
          <p:cNvPr id="6" name="文字方塊 5">
            <a:extLst>
              <a:ext uri="{FF2B5EF4-FFF2-40B4-BE49-F238E27FC236}">
                <a16:creationId xmlns:a16="http://schemas.microsoft.com/office/drawing/2014/main" id="{68F492CB-931C-656D-4E40-F2243102B345}"/>
              </a:ext>
            </a:extLst>
          </p:cNvPr>
          <p:cNvSpPr txBox="1"/>
          <p:nvPr/>
        </p:nvSpPr>
        <p:spPr>
          <a:xfrm>
            <a:off x="838200" y="5807631"/>
            <a:ext cx="6096000" cy="369332"/>
          </a:xfrm>
          <a:prstGeom prst="rect">
            <a:avLst/>
          </a:prstGeom>
          <a:noFill/>
        </p:spPr>
        <p:txBody>
          <a:bodyPr wrap="square">
            <a:spAutoFit/>
          </a:bodyPr>
          <a:lstStyle/>
          <a:p>
            <a:r>
              <a:rPr lang="zh-TW" altLang="en-US" dirty="0"/>
              <a:t>https://arxiv.org/abs/2404.11891</a:t>
            </a:r>
          </a:p>
        </p:txBody>
      </p:sp>
    </p:spTree>
    <p:extLst>
      <p:ext uri="{BB962C8B-B14F-4D97-AF65-F5344CB8AC3E}">
        <p14:creationId xmlns:p14="http://schemas.microsoft.com/office/powerpoint/2010/main" val="198004653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5FFC70-F68B-35FD-2013-372ECB9FABD3}"/>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1867923E-1382-DC8E-8B8D-0E5DD0279E2B}"/>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強化 </a:t>
            </a:r>
            <a:r>
              <a:rPr lang="en-US" altLang="zh-TW" dirty="0">
                <a:latin typeface="微軟正黑體" panose="020B0604030504040204" pitchFamily="34" charset="-120"/>
                <a:ea typeface="微軟正黑體" panose="020B0604030504040204" pitchFamily="34" charset="-120"/>
              </a:rPr>
              <a:t>AI</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Agent </a:t>
            </a:r>
            <a:r>
              <a:rPr lang="zh-TW" altLang="en-US" dirty="0">
                <a:latin typeface="微軟正黑體" panose="020B0604030504040204" pitchFamily="34" charset="-120"/>
                <a:ea typeface="微軟正黑體" panose="020B0604030504040204" pitchFamily="34" charset="-120"/>
              </a:rPr>
              <a:t>的規劃能力</a:t>
            </a:r>
          </a:p>
        </p:txBody>
      </p:sp>
      <p:pic>
        <p:nvPicPr>
          <p:cNvPr id="4" name="Picture 2">
            <a:extLst>
              <a:ext uri="{FF2B5EF4-FFF2-40B4-BE49-F238E27FC236}">
                <a16:creationId xmlns:a16="http://schemas.microsoft.com/office/drawing/2014/main" id="{CF90ED10-AB0E-B4DE-BD00-E923F9030E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9355" y="3302555"/>
            <a:ext cx="1052967" cy="105296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圓角 8">
            <a:extLst>
              <a:ext uri="{FF2B5EF4-FFF2-40B4-BE49-F238E27FC236}">
                <a16:creationId xmlns:a16="http://schemas.microsoft.com/office/drawing/2014/main" id="{C993817B-220F-F1BA-6A6A-B68D715CAA78}"/>
              </a:ext>
            </a:extLst>
          </p:cNvPr>
          <p:cNvSpPr/>
          <p:nvPr/>
        </p:nvSpPr>
        <p:spPr>
          <a:xfrm>
            <a:off x="0" y="3668089"/>
            <a:ext cx="12192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1</a:t>
            </a:r>
            <a:endParaRPr lang="zh-TW" altLang="en-US" sz="2400" dirty="0"/>
          </a:p>
        </p:txBody>
      </p:sp>
      <p:sp>
        <p:nvSpPr>
          <p:cNvPr id="11" name="矩形: 圓角 10">
            <a:extLst>
              <a:ext uri="{FF2B5EF4-FFF2-40B4-BE49-F238E27FC236}">
                <a16:creationId xmlns:a16="http://schemas.microsoft.com/office/drawing/2014/main" id="{9D6170C9-75B1-2262-1CCF-F7F7734F4D39}"/>
              </a:ext>
            </a:extLst>
          </p:cNvPr>
          <p:cNvSpPr/>
          <p:nvPr/>
        </p:nvSpPr>
        <p:spPr>
          <a:xfrm>
            <a:off x="3679310" y="2262986"/>
            <a:ext cx="1554298"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1-1</a:t>
            </a:r>
            <a:endParaRPr lang="zh-TW" altLang="en-US" sz="2400" dirty="0"/>
          </a:p>
        </p:txBody>
      </p:sp>
      <p:cxnSp>
        <p:nvCxnSpPr>
          <p:cNvPr id="21" name="直線單箭頭接點 20">
            <a:extLst>
              <a:ext uri="{FF2B5EF4-FFF2-40B4-BE49-F238E27FC236}">
                <a16:creationId xmlns:a16="http://schemas.microsoft.com/office/drawing/2014/main" id="{F68664C2-BAA9-76F7-20A5-281743907FF2}"/>
              </a:ext>
            </a:extLst>
          </p:cNvPr>
          <p:cNvCxnSpPr>
            <a:cxnSpLocks/>
          </p:cNvCxnSpPr>
          <p:nvPr/>
        </p:nvCxnSpPr>
        <p:spPr>
          <a:xfrm>
            <a:off x="1270955" y="3870849"/>
            <a:ext cx="44237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4943FFD6-DEEE-D720-F44C-F2DF68D3F045}"/>
              </a:ext>
            </a:extLst>
          </p:cNvPr>
          <p:cNvCxnSpPr>
            <a:cxnSpLocks/>
          </p:cNvCxnSpPr>
          <p:nvPr/>
        </p:nvCxnSpPr>
        <p:spPr>
          <a:xfrm flipV="1">
            <a:off x="2833158" y="2442986"/>
            <a:ext cx="743550" cy="142786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圓角 27">
            <a:extLst>
              <a:ext uri="{FF2B5EF4-FFF2-40B4-BE49-F238E27FC236}">
                <a16:creationId xmlns:a16="http://schemas.microsoft.com/office/drawing/2014/main" id="{92D3CD3C-822C-1D6B-733F-227E39F81E38}"/>
              </a:ext>
            </a:extLst>
          </p:cNvPr>
          <p:cNvSpPr/>
          <p:nvPr/>
        </p:nvSpPr>
        <p:spPr>
          <a:xfrm>
            <a:off x="3679310" y="3683744"/>
            <a:ext cx="1554298"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1-2</a:t>
            </a:r>
            <a:endParaRPr lang="zh-TW" altLang="en-US" sz="2400" dirty="0"/>
          </a:p>
        </p:txBody>
      </p:sp>
      <p:sp>
        <p:nvSpPr>
          <p:cNvPr id="29" name="矩形: 圓角 28">
            <a:extLst>
              <a:ext uri="{FF2B5EF4-FFF2-40B4-BE49-F238E27FC236}">
                <a16:creationId xmlns:a16="http://schemas.microsoft.com/office/drawing/2014/main" id="{CDCBD8B9-3D59-381D-8327-CF1746EB1E14}"/>
              </a:ext>
            </a:extLst>
          </p:cNvPr>
          <p:cNvSpPr/>
          <p:nvPr/>
        </p:nvSpPr>
        <p:spPr>
          <a:xfrm>
            <a:off x="3679310" y="5142602"/>
            <a:ext cx="1554298"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1-3</a:t>
            </a:r>
            <a:endParaRPr lang="zh-TW" altLang="en-US" sz="2400" dirty="0"/>
          </a:p>
        </p:txBody>
      </p:sp>
      <p:cxnSp>
        <p:nvCxnSpPr>
          <p:cNvPr id="34" name="直線單箭頭接點 33">
            <a:extLst>
              <a:ext uri="{FF2B5EF4-FFF2-40B4-BE49-F238E27FC236}">
                <a16:creationId xmlns:a16="http://schemas.microsoft.com/office/drawing/2014/main" id="{92479B44-C932-94B1-159B-C571E64F7A4E}"/>
              </a:ext>
            </a:extLst>
          </p:cNvPr>
          <p:cNvCxnSpPr>
            <a:cxnSpLocks/>
          </p:cNvCxnSpPr>
          <p:nvPr/>
        </p:nvCxnSpPr>
        <p:spPr>
          <a:xfrm>
            <a:off x="2831620" y="3848089"/>
            <a:ext cx="78318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AA8FA4BB-372E-4DC7-A94B-4AE89D75AC40}"/>
              </a:ext>
            </a:extLst>
          </p:cNvPr>
          <p:cNvCxnSpPr>
            <a:cxnSpLocks/>
          </p:cNvCxnSpPr>
          <p:nvPr/>
        </p:nvCxnSpPr>
        <p:spPr>
          <a:xfrm>
            <a:off x="2833158" y="3829039"/>
            <a:ext cx="743550" cy="142786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矩形: 圓角 41">
            <a:extLst>
              <a:ext uri="{FF2B5EF4-FFF2-40B4-BE49-F238E27FC236}">
                <a16:creationId xmlns:a16="http://schemas.microsoft.com/office/drawing/2014/main" id="{2531F695-90A4-083D-CEF9-59DF08386B0F}"/>
              </a:ext>
            </a:extLst>
          </p:cNvPr>
          <p:cNvSpPr/>
          <p:nvPr/>
        </p:nvSpPr>
        <p:spPr>
          <a:xfrm>
            <a:off x="5293458" y="2262986"/>
            <a:ext cx="1299378"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2-1</a:t>
            </a:r>
            <a:endParaRPr lang="zh-TW" altLang="en-US" sz="2400" dirty="0"/>
          </a:p>
        </p:txBody>
      </p:sp>
      <p:sp>
        <p:nvSpPr>
          <p:cNvPr id="43" name="矩形: 圓角 42">
            <a:extLst>
              <a:ext uri="{FF2B5EF4-FFF2-40B4-BE49-F238E27FC236}">
                <a16:creationId xmlns:a16="http://schemas.microsoft.com/office/drawing/2014/main" id="{474269AD-CAA3-9D17-F47D-53404CEFCB40}"/>
              </a:ext>
            </a:extLst>
          </p:cNvPr>
          <p:cNvSpPr/>
          <p:nvPr/>
        </p:nvSpPr>
        <p:spPr>
          <a:xfrm>
            <a:off x="5301190" y="3680349"/>
            <a:ext cx="1299378"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2-2</a:t>
            </a:r>
            <a:endParaRPr lang="zh-TW" altLang="en-US" sz="2400" dirty="0"/>
          </a:p>
        </p:txBody>
      </p:sp>
      <p:sp>
        <p:nvSpPr>
          <p:cNvPr id="44" name="矩形: 圓角 43">
            <a:extLst>
              <a:ext uri="{FF2B5EF4-FFF2-40B4-BE49-F238E27FC236}">
                <a16:creationId xmlns:a16="http://schemas.microsoft.com/office/drawing/2014/main" id="{CBDA185A-6FC4-B5F3-B0DD-7B540DA00A8E}"/>
              </a:ext>
            </a:extLst>
          </p:cNvPr>
          <p:cNvSpPr/>
          <p:nvPr/>
        </p:nvSpPr>
        <p:spPr>
          <a:xfrm>
            <a:off x="5301190" y="5142602"/>
            <a:ext cx="1299378"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2-3</a:t>
            </a:r>
            <a:endParaRPr lang="zh-TW" altLang="en-US" sz="2400" dirty="0"/>
          </a:p>
        </p:txBody>
      </p:sp>
      <p:pic>
        <p:nvPicPr>
          <p:cNvPr id="46" name="Picture 2">
            <a:extLst>
              <a:ext uri="{FF2B5EF4-FFF2-40B4-BE49-F238E27FC236}">
                <a16:creationId xmlns:a16="http://schemas.microsoft.com/office/drawing/2014/main" id="{6C662696-81D7-834B-C37B-E26B6CED2F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7808" y="1803595"/>
            <a:ext cx="1052967" cy="1052968"/>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直線單箭頭接點 46">
            <a:extLst>
              <a:ext uri="{FF2B5EF4-FFF2-40B4-BE49-F238E27FC236}">
                <a16:creationId xmlns:a16="http://schemas.microsoft.com/office/drawing/2014/main" id="{5BD52062-1D5C-1257-747C-ED6E0D9FEDFF}"/>
              </a:ext>
            </a:extLst>
          </p:cNvPr>
          <p:cNvCxnSpPr>
            <a:cxnSpLocks/>
          </p:cNvCxnSpPr>
          <p:nvPr/>
        </p:nvCxnSpPr>
        <p:spPr>
          <a:xfrm>
            <a:off x="6620023" y="2404076"/>
            <a:ext cx="44237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矩形: 圓角 47">
            <a:extLst>
              <a:ext uri="{FF2B5EF4-FFF2-40B4-BE49-F238E27FC236}">
                <a16:creationId xmlns:a16="http://schemas.microsoft.com/office/drawing/2014/main" id="{35C514A2-03B2-3133-76F3-43F58EF586DB}"/>
              </a:ext>
            </a:extLst>
          </p:cNvPr>
          <p:cNvSpPr/>
          <p:nvPr/>
        </p:nvSpPr>
        <p:spPr>
          <a:xfrm>
            <a:off x="8590386" y="1521188"/>
            <a:ext cx="1724063"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2-1-1</a:t>
            </a:r>
            <a:endParaRPr lang="zh-TW" altLang="en-US" sz="2400" dirty="0"/>
          </a:p>
        </p:txBody>
      </p:sp>
      <p:pic>
        <p:nvPicPr>
          <p:cNvPr id="50" name="Picture 2">
            <a:extLst>
              <a:ext uri="{FF2B5EF4-FFF2-40B4-BE49-F238E27FC236}">
                <a16:creationId xmlns:a16="http://schemas.microsoft.com/office/drawing/2014/main" id="{EAFF4864-A2B9-9511-2D69-DBDC01C31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0221" y="3244190"/>
            <a:ext cx="1052967" cy="1052968"/>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直線單箭頭接點 50">
            <a:extLst>
              <a:ext uri="{FF2B5EF4-FFF2-40B4-BE49-F238E27FC236}">
                <a16:creationId xmlns:a16="http://schemas.microsoft.com/office/drawing/2014/main" id="{A309B040-FF5F-9360-88AD-CA0B12FC2369}"/>
              </a:ext>
            </a:extLst>
          </p:cNvPr>
          <p:cNvCxnSpPr>
            <a:cxnSpLocks/>
          </p:cNvCxnSpPr>
          <p:nvPr/>
        </p:nvCxnSpPr>
        <p:spPr>
          <a:xfrm>
            <a:off x="6661346" y="3844671"/>
            <a:ext cx="44237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2">
            <a:extLst>
              <a:ext uri="{FF2B5EF4-FFF2-40B4-BE49-F238E27FC236}">
                <a16:creationId xmlns:a16="http://schemas.microsoft.com/office/drawing/2014/main" id="{E120BF62-7BFB-7AD3-3C0B-B02D064B95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0222" y="4730418"/>
            <a:ext cx="1052967" cy="1052968"/>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直線單箭頭接點 52">
            <a:extLst>
              <a:ext uri="{FF2B5EF4-FFF2-40B4-BE49-F238E27FC236}">
                <a16:creationId xmlns:a16="http://schemas.microsoft.com/office/drawing/2014/main" id="{A23D1067-4B85-56B5-F5A6-D7259C67F532}"/>
              </a:ext>
            </a:extLst>
          </p:cNvPr>
          <p:cNvCxnSpPr>
            <a:cxnSpLocks/>
          </p:cNvCxnSpPr>
          <p:nvPr/>
        </p:nvCxnSpPr>
        <p:spPr>
          <a:xfrm>
            <a:off x="6680802" y="5330899"/>
            <a:ext cx="44237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矩形: 圓角 53">
            <a:extLst>
              <a:ext uri="{FF2B5EF4-FFF2-40B4-BE49-F238E27FC236}">
                <a16:creationId xmlns:a16="http://schemas.microsoft.com/office/drawing/2014/main" id="{1D217BD2-5FFD-DC95-8741-FA4380BC80FE}"/>
              </a:ext>
            </a:extLst>
          </p:cNvPr>
          <p:cNvSpPr/>
          <p:nvPr/>
        </p:nvSpPr>
        <p:spPr>
          <a:xfrm>
            <a:off x="8590386" y="2633486"/>
            <a:ext cx="1724063"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2-1-2</a:t>
            </a:r>
            <a:endParaRPr lang="zh-TW" altLang="en-US" sz="2400" dirty="0"/>
          </a:p>
        </p:txBody>
      </p:sp>
      <p:sp>
        <p:nvSpPr>
          <p:cNvPr id="55" name="矩形: 圓角 54">
            <a:extLst>
              <a:ext uri="{FF2B5EF4-FFF2-40B4-BE49-F238E27FC236}">
                <a16:creationId xmlns:a16="http://schemas.microsoft.com/office/drawing/2014/main" id="{F01E3FC9-BC0A-FF9D-2A86-6F88579F6F59}"/>
              </a:ext>
            </a:extLst>
          </p:cNvPr>
          <p:cNvSpPr/>
          <p:nvPr/>
        </p:nvSpPr>
        <p:spPr>
          <a:xfrm>
            <a:off x="10316908" y="1521188"/>
            <a:ext cx="1586161"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2-1-1</a:t>
            </a:r>
            <a:endParaRPr lang="zh-TW" altLang="en-US" sz="2400" dirty="0"/>
          </a:p>
        </p:txBody>
      </p:sp>
      <p:sp>
        <p:nvSpPr>
          <p:cNvPr id="56" name="矩形: 圓角 55">
            <a:extLst>
              <a:ext uri="{FF2B5EF4-FFF2-40B4-BE49-F238E27FC236}">
                <a16:creationId xmlns:a16="http://schemas.microsoft.com/office/drawing/2014/main" id="{DFD6EEC6-300A-5913-6FA4-97EC6FEDF751}"/>
              </a:ext>
            </a:extLst>
          </p:cNvPr>
          <p:cNvSpPr/>
          <p:nvPr/>
        </p:nvSpPr>
        <p:spPr>
          <a:xfrm>
            <a:off x="10316908" y="2633486"/>
            <a:ext cx="1586161"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2-1-2</a:t>
            </a:r>
            <a:endParaRPr lang="zh-TW" altLang="en-US" sz="2400" dirty="0"/>
          </a:p>
        </p:txBody>
      </p:sp>
      <p:sp>
        <p:nvSpPr>
          <p:cNvPr id="57" name="矩形: 圓角 56">
            <a:extLst>
              <a:ext uri="{FF2B5EF4-FFF2-40B4-BE49-F238E27FC236}">
                <a16:creationId xmlns:a16="http://schemas.microsoft.com/office/drawing/2014/main" id="{438DCBB9-F9CA-4464-6312-3DC774A12B10}"/>
              </a:ext>
            </a:extLst>
          </p:cNvPr>
          <p:cNvSpPr/>
          <p:nvPr/>
        </p:nvSpPr>
        <p:spPr>
          <a:xfrm>
            <a:off x="8628486" y="3648102"/>
            <a:ext cx="1724063"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2-2-1</a:t>
            </a:r>
            <a:endParaRPr lang="zh-TW" altLang="en-US" sz="2400" dirty="0"/>
          </a:p>
        </p:txBody>
      </p:sp>
      <p:sp>
        <p:nvSpPr>
          <p:cNvPr id="58" name="矩形: 圓角 57">
            <a:extLst>
              <a:ext uri="{FF2B5EF4-FFF2-40B4-BE49-F238E27FC236}">
                <a16:creationId xmlns:a16="http://schemas.microsoft.com/office/drawing/2014/main" id="{99261A97-670C-A664-208D-A23F30A2CD28}"/>
              </a:ext>
            </a:extLst>
          </p:cNvPr>
          <p:cNvSpPr/>
          <p:nvPr/>
        </p:nvSpPr>
        <p:spPr>
          <a:xfrm>
            <a:off x="10355008" y="3648102"/>
            <a:ext cx="1586161"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2-2-1</a:t>
            </a:r>
            <a:endParaRPr lang="zh-TW" altLang="en-US" sz="2400" dirty="0"/>
          </a:p>
        </p:txBody>
      </p:sp>
      <p:sp>
        <p:nvSpPr>
          <p:cNvPr id="59" name="矩形: 圓角 58">
            <a:extLst>
              <a:ext uri="{FF2B5EF4-FFF2-40B4-BE49-F238E27FC236}">
                <a16:creationId xmlns:a16="http://schemas.microsoft.com/office/drawing/2014/main" id="{0026E9F5-2B53-CF99-E549-9DB989AD6C5F}"/>
              </a:ext>
            </a:extLst>
          </p:cNvPr>
          <p:cNvSpPr/>
          <p:nvPr/>
        </p:nvSpPr>
        <p:spPr>
          <a:xfrm>
            <a:off x="8590386" y="4692501"/>
            <a:ext cx="1724063"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2-3-1</a:t>
            </a:r>
            <a:endParaRPr lang="zh-TW" altLang="en-US" sz="2400" dirty="0"/>
          </a:p>
        </p:txBody>
      </p:sp>
      <p:sp>
        <p:nvSpPr>
          <p:cNvPr id="60" name="矩形: 圓角 59">
            <a:extLst>
              <a:ext uri="{FF2B5EF4-FFF2-40B4-BE49-F238E27FC236}">
                <a16:creationId xmlns:a16="http://schemas.microsoft.com/office/drawing/2014/main" id="{34337C2E-AFE0-0CB4-299B-05EDDC26019B}"/>
              </a:ext>
            </a:extLst>
          </p:cNvPr>
          <p:cNvSpPr/>
          <p:nvPr/>
        </p:nvSpPr>
        <p:spPr>
          <a:xfrm>
            <a:off x="8590386" y="5747649"/>
            <a:ext cx="1724063"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2-3-2</a:t>
            </a:r>
            <a:endParaRPr lang="zh-TW" altLang="en-US" sz="2400" dirty="0"/>
          </a:p>
        </p:txBody>
      </p:sp>
      <p:sp>
        <p:nvSpPr>
          <p:cNvPr id="61" name="矩形: 圓角 60">
            <a:extLst>
              <a:ext uri="{FF2B5EF4-FFF2-40B4-BE49-F238E27FC236}">
                <a16:creationId xmlns:a16="http://schemas.microsoft.com/office/drawing/2014/main" id="{E608B59C-A001-8E8E-8BEA-D6F2E2634F9B}"/>
              </a:ext>
            </a:extLst>
          </p:cNvPr>
          <p:cNvSpPr/>
          <p:nvPr/>
        </p:nvSpPr>
        <p:spPr>
          <a:xfrm>
            <a:off x="10316908" y="4692501"/>
            <a:ext cx="1586161"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2-3-1</a:t>
            </a:r>
            <a:endParaRPr lang="zh-TW" altLang="en-US" sz="2400" dirty="0"/>
          </a:p>
        </p:txBody>
      </p:sp>
      <p:sp>
        <p:nvSpPr>
          <p:cNvPr id="62" name="矩形: 圓角 61">
            <a:extLst>
              <a:ext uri="{FF2B5EF4-FFF2-40B4-BE49-F238E27FC236}">
                <a16:creationId xmlns:a16="http://schemas.microsoft.com/office/drawing/2014/main" id="{E2675029-27BC-70C8-1E71-0E3EE3822AB5}"/>
              </a:ext>
            </a:extLst>
          </p:cNvPr>
          <p:cNvSpPr/>
          <p:nvPr/>
        </p:nvSpPr>
        <p:spPr>
          <a:xfrm>
            <a:off x="10316908" y="5747649"/>
            <a:ext cx="1586161"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2-3-2</a:t>
            </a:r>
            <a:endParaRPr lang="zh-TW" altLang="en-US" sz="2400" dirty="0"/>
          </a:p>
        </p:txBody>
      </p:sp>
      <p:cxnSp>
        <p:nvCxnSpPr>
          <p:cNvPr id="63" name="直線單箭頭接點 62">
            <a:extLst>
              <a:ext uri="{FF2B5EF4-FFF2-40B4-BE49-F238E27FC236}">
                <a16:creationId xmlns:a16="http://schemas.microsoft.com/office/drawing/2014/main" id="{CA9D3F07-25CF-D8D0-AEBD-225C5013FDB3}"/>
              </a:ext>
            </a:extLst>
          </p:cNvPr>
          <p:cNvCxnSpPr>
            <a:cxnSpLocks/>
          </p:cNvCxnSpPr>
          <p:nvPr/>
        </p:nvCxnSpPr>
        <p:spPr>
          <a:xfrm flipV="1">
            <a:off x="8207925" y="1701188"/>
            <a:ext cx="344361" cy="56557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5" name="直線單箭頭接點 1024">
            <a:extLst>
              <a:ext uri="{FF2B5EF4-FFF2-40B4-BE49-F238E27FC236}">
                <a16:creationId xmlns:a16="http://schemas.microsoft.com/office/drawing/2014/main" id="{C228A431-721D-C82A-0B97-8F155AD9A257}"/>
              </a:ext>
            </a:extLst>
          </p:cNvPr>
          <p:cNvCxnSpPr>
            <a:cxnSpLocks/>
          </p:cNvCxnSpPr>
          <p:nvPr/>
        </p:nvCxnSpPr>
        <p:spPr>
          <a:xfrm>
            <a:off x="8232833" y="2314448"/>
            <a:ext cx="344361" cy="56557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7" name="直線單箭頭接點 1026">
            <a:extLst>
              <a:ext uri="{FF2B5EF4-FFF2-40B4-BE49-F238E27FC236}">
                <a16:creationId xmlns:a16="http://schemas.microsoft.com/office/drawing/2014/main" id="{D9B45CDA-DE80-36A1-5E30-49E29A697F24}"/>
              </a:ext>
            </a:extLst>
          </p:cNvPr>
          <p:cNvCxnSpPr>
            <a:cxnSpLocks/>
          </p:cNvCxnSpPr>
          <p:nvPr/>
        </p:nvCxnSpPr>
        <p:spPr>
          <a:xfrm flipV="1">
            <a:off x="8183017" y="4794452"/>
            <a:ext cx="344361" cy="56557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8" name="直線單箭頭接點 1027">
            <a:extLst>
              <a:ext uri="{FF2B5EF4-FFF2-40B4-BE49-F238E27FC236}">
                <a16:creationId xmlns:a16="http://schemas.microsoft.com/office/drawing/2014/main" id="{D0927817-2AB6-3504-8793-8DDCC218BBC1}"/>
              </a:ext>
            </a:extLst>
          </p:cNvPr>
          <p:cNvCxnSpPr>
            <a:cxnSpLocks/>
          </p:cNvCxnSpPr>
          <p:nvPr/>
        </p:nvCxnSpPr>
        <p:spPr>
          <a:xfrm>
            <a:off x="8207925" y="5407712"/>
            <a:ext cx="344361" cy="56557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9" name="直線單箭頭接點 1028">
            <a:extLst>
              <a:ext uri="{FF2B5EF4-FFF2-40B4-BE49-F238E27FC236}">
                <a16:creationId xmlns:a16="http://schemas.microsoft.com/office/drawing/2014/main" id="{19DF5AD5-A5E7-EE5C-362D-2A2848A00CFC}"/>
              </a:ext>
            </a:extLst>
          </p:cNvPr>
          <p:cNvCxnSpPr>
            <a:cxnSpLocks/>
          </p:cNvCxnSpPr>
          <p:nvPr/>
        </p:nvCxnSpPr>
        <p:spPr>
          <a:xfrm>
            <a:off x="8148008" y="3825610"/>
            <a:ext cx="44237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E644A20E-55F5-1526-2E49-EC748C4D87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1419" y="4176121"/>
            <a:ext cx="743550" cy="7435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D0DE686-83BD-3139-62CF-4A5AB5687E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3796" y="4491442"/>
            <a:ext cx="719546" cy="719546"/>
          </a:xfrm>
          <a:prstGeom prst="rect">
            <a:avLst/>
          </a:prstGeom>
          <a:noFill/>
          <a:extLst>
            <a:ext uri="{909E8E84-426E-40DD-AFC4-6F175D3DCCD1}">
              <a14:hiddenFill xmlns:a14="http://schemas.microsoft.com/office/drawing/2010/main">
                <a:solidFill>
                  <a:srgbClr val="FFFFFF"/>
                </a:solidFill>
              </a14:hiddenFill>
            </a:ext>
          </a:extLst>
        </p:spPr>
      </p:pic>
      <p:sp>
        <p:nvSpPr>
          <p:cNvPr id="1030" name="文字方塊 1029">
            <a:extLst>
              <a:ext uri="{FF2B5EF4-FFF2-40B4-BE49-F238E27FC236}">
                <a16:creationId xmlns:a16="http://schemas.microsoft.com/office/drawing/2014/main" id="{4B4A766E-616D-94AE-56CB-E4C12C6E5A74}"/>
              </a:ext>
            </a:extLst>
          </p:cNvPr>
          <p:cNvSpPr txBox="1"/>
          <p:nvPr/>
        </p:nvSpPr>
        <p:spPr>
          <a:xfrm>
            <a:off x="1219200" y="5973286"/>
            <a:ext cx="5400823"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如果路徑太長怎麼辦？</a:t>
            </a:r>
          </a:p>
        </p:txBody>
      </p:sp>
      <p:sp>
        <p:nvSpPr>
          <p:cNvPr id="3" name="文字方塊 2">
            <a:extLst>
              <a:ext uri="{FF2B5EF4-FFF2-40B4-BE49-F238E27FC236}">
                <a16:creationId xmlns:a16="http://schemas.microsoft.com/office/drawing/2014/main" id="{39DF140F-953B-0C11-BA58-C80ADEA20C52}"/>
              </a:ext>
            </a:extLst>
          </p:cNvPr>
          <p:cNvSpPr txBox="1"/>
          <p:nvPr/>
        </p:nvSpPr>
        <p:spPr>
          <a:xfrm>
            <a:off x="876296" y="1516309"/>
            <a:ext cx="5400823"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實際試試看？</a:t>
            </a:r>
          </a:p>
        </p:txBody>
      </p:sp>
    </p:spTree>
    <p:extLst>
      <p:ext uri="{BB962C8B-B14F-4D97-AF65-F5344CB8AC3E}">
        <p14:creationId xmlns:p14="http://schemas.microsoft.com/office/powerpoint/2010/main" val="332843242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2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2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2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2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05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05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8" grpId="0" animBg="1"/>
      <p:bldP spid="29" grpId="0" animBg="1"/>
      <p:bldP spid="42" grpId="0" animBg="1"/>
      <p:bldP spid="43" grpId="0" animBg="1"/>
      <p:bldP spid="44" grpId="0" animBg="1"/>
      <p:bldP spid="48" grpId="0" animBg="1"/>
      <p:bldP spid="54" grpId="0" animBg="1"/>
      <p:bldP spid="55" grpId="0" animBg="1"/>
      <p:bldP spid="56" grpId="0" animBg="1"/>
      <p:bldP spid="57" grpId="0" animBg="1"/>
      <p:bldP spid="58" grpId="0" animBg="1"/>
      <p:bldP spid="59" grpId="0" animBg="1"/>
      <p:bldP spid="60" grpId="0" animBg="1"/>
      <p:bldP spid="61" grpId="0" animBg="1"/>
      <p:bldP spid="62" grpId="0" animBg="1"/>
      <p:bldP spid="1030" grpId="0"/>
      <p:bldP spid="3"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1B6AB-0C8E-D726-8CB7-637C5007FEC2}"/>
            </a:ext>
          </a:extLst>
        </p:cNvPr>
        <p:cNvGrpSpPr/>
        <p:nvPr/>
      </p:nvGrpSpPr>
      <p:grpSpPr>
        <a:xfrm>
          <a:off x="0" y="0"/>
          <a:ext cx="0" cy="0"/>
          <a:chOff x="0" y="0"/>
          <a:chExt cx="0" cy="0"/>
        </a:xfrm>
      </p:grpSpPr>
      <p:pic>
        <p:nvPicPr>
          <p:cNvPr id="4" name="Picture 2">
            <a:extLst>
              <a:ext uri="{FF2B5EF4-FFF2-40B4-BE49-F238E27FC236}">
                <a16:creationId xmlns:a16="http://schemas.microsoft.com/office/drawing/2014/main" id="{772166D2-EA8B-2980-9259-7AFED270D8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9355" y="3302555"/>
            <a:ext cx="1052967" cy="105296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圓角 8">
            <a:extLst>
              <a:ext uri="{FF2B5EF4-FFF2-40B4-BE49-F238E27FC236}">
                <a16:creationId xmlns:a16="http://schemas.microsoft.com/office/drawing/2014/main" id="{450D6BFB-9283-7436-9B5A-19D6463974F1}"/>
              </a:ext>
            </a:extLst>
          </p:cNvPr>
          <p:cNvSpPr/>
          <p:nvPr/>
        </p:nvSpPr>
        <p:spPr>
          <a:xfrm>
            <a:off x="0" y="3668089"/>
            <a:ext cx="12192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1</a:t>
            </a:r>
            <a:endParaRPr lang="zh-TW" altLang="en-US" sz="2400" dirty="0"/>
          </a:p>
        </p:txBody>
      </p:sp>
      <p:sp>
        <p:nvSpPr>
          <p:cNvPr id="11" name="矩形: 圓角 10">
            <a:extLst>
              <a:ext uri="{FF2B5EF4-FFF2-40B4-BE49-F238E27FC236}">
                <a16:creationId xmlns:a16="http://schemas.microsoft.com/office/drawing/2014/main" id="{7C1CEBC9-E81C-91E1-330E-34C6AC376269}"/>
              </a:ext>
            </a:extLst>
          </p:cNvPr>
          <p:cNvSpPr/>
          <p:nvPr/>
        </p:nvSpPr>
        <p:spPr>
          <a:xfrm>
            <a:off x="3679310" y="2262986"/>
            <a:ext cx="1554298"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1-1</a:t>
            </a:r>
            <a:endParaRPr lang="zh-TW" altLang="en-US" sz="2400" dirty="0"/>
          </a:p>
        </p:txBody>
      </p:sp>
      <p:cxnSp>
        <p:nvCxnSpPr>
          <p:cNvPr id="21" name="直線單箭頭接點 20">
            <a:extLst>
              <a:ext uri="{FF2B5EF4-FFF2-40B4-BE49-F238E27FC236}">
                <a16:creationId xmlns:a16="http://schemas.microsoft.com/office/drawing/2014/main" id="{DD4BE3A6-3929-4ABB-F325-D0B8657BCE30}"/>
              </a:ext>
            </a:extLst>
          </p:cNvPr>
          <p:cNvCxnSpPr>
            <a:cxnSpLocks/>
          </p:cNvCxnSpPr>
          <p:nvPr/>
        </p:nvCxnSpPr>
        <p:spPr>
          <a:xfrm>
            <a:off x="1270955" y="3870849"/>
            <a:ext cx="44237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50662D7E-3B96-55AF-E4F2-7533F3467F3E}"/>
              </a:ext>
            </a:extLst>
          </p:cNvPr>
          <p:cNvCxnSpPr>
            <a:cxnSpLocks/>
          </p:cNvCxnSpPr>
          <p:nvPr/>
        </p:nvCxnSpPr>
        <p:spPr>
          <a:xfrm flipV="1">
            <a:off x="2833158" y="2442986"/>
            <a:ext cx="743550" cy="142786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圓角 28">
            <a:extLst>
              <a:ext uri="{FF2B5EF4-FFF2-40B4-BE49-F238E27FC236}">
                <a16:creationId xmlns:a16="http://schemas.microsoft.com/office/drawing/2014/main" id="{BDDF95AB-ACB2-6C94-395B-36019DBB46E2}"/>
              </a:ext>
            </a:extLst>
          </p:cNvPr>
          <p:cNvSpPr/>
          <p:nvPr/>
        </p:nvSpPr>
        <p:spPr>
          <a:xfrm>
            <a:off x="3679310" y="5142602"/>
            <a:ext cx="1554298"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1-2</a:t>
            </a:r>
            <a:endParaRPr lang="zh-TW" altLang="en-US" sz="2400" dirty="0"/>
          </a:p>
        </p:txBody>
      </p:sp>
      <p:cxnSp>
        <p:nvCxnSpPr>
          <p:cNvPr id="38" name="直線單箭頭接點 37">
            <a:extLst>
              <a:ext uri="{FF2B5EF4-FFF2-40B4-BE49-F238E27FC236}">
                <a16:creationId xmlns:a16="http://schemas.microsoft.com/office/drawing/2014/main" id="{D1FF11B5-CA11-A814-31C6-C8FB70B97E8A}"/>
              </a:ext>
            </a:extLst>
          </p:cNvPr>
          <p:cNvCxnSpPr>
            <a:cxnSpLocks/>
          </p:cNvCxnSpPr>
          <p:nvPr/>
        </p:nvCxnSpPr>
        <p:spPr>
          <a:xfrm>
            <a:off x="2833158" y="3829039"/>
            <a:ext cx="743550" cy="142786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矩形: 圓角 41">
            <a:extLst>
              <a:ext uri="{FF2B5EF4-FFF2-40B4-BE49-F238E27FC236}">
                <a16:creationId xmlns:a16="http://schemas.microsoft.com/office/drawing/2014/main" id="{5AD1AEF5-40CF-49EC-69D9-65E5A31C5FA2}"/>
              </a:ext>
            </a:extLst>
          </p:cNvPr>
          <p:cNvSpPr/>
          <p:nvPr/>
        </p:nvSpPr>
        <p:spPr>
          <a:xfrm>
            <a:off x="5293458" y="2262986"/>
            <a:ext cx="1299378"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2-1</a:t>
            </a:r>
            <a:endParaRPr lang="zh-TW" altLang="en-US" sz="2400" dirty="0"/>
          </a:p>
        </p:txBody>
      </p:sp>
      <p:sp>
        <p:nvSpPr>
          <p:cNvPr id="44" name="矩形: 圓角 43">
            <a:extLst>
              <a:ext uri="{FF2B5EF4-FFF2-40B4-BE49-F238E27FC236}">
                <a16:creationId xmlns:a16="http://schemas.microsoft.com/office/drawing/2014/main" id="{08643BAC-053D-8EE3-583F-03C9BB678150}"/>
              </a:ext>
            </a:extLst>
          </p:cNvPr>
          <p:cNvSpPr/>
          <p:nvPr/>
        </p:nvSpPr>
        <p:spPr>
          <a:xfrm>
            <a:off x="5301190" y="5142602"/>
            <a:ext cx="1299378"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2-2</a:t>
            </a:r>
            <a:endParaRPr lang="zh-TW" altLang="en-US" sz="2400" dirty="0"/>
          </a:p>
        </p:txBody>
      </p:sp>
      <p:pic>
        <p:nvPicPr>
          <p:cNvPr id="46" name="Picture 2">
            <a:extLst>
              <a:ext uri="{FF2B5EF4-FFF2-40B4-BE49-F238E27FC236}">
                <a16:creationId xmlns:a16="http://schemas.microsoft.com/office/drawing/2014/main" id="{2D8F4FD9-205A-F4EF-5D75-5A37F17301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7125" y="1099936"/>
            <a:ext cx="1052967" cy="105296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a:extLst>
              <a:ext uri="{FF2B5EF4-FFF2-40B4-BE49-F238E27FC236}">
                <a16:creationId xmlns:a16="http://schemas.microsoft.com/office/drawing/2014/main" id="{9C48038A-9DC9-459D-4312-E90295C538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0222" y="4730418"/>
            <a:ext cx="1052967" cy="1052968"/>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直線單箭頭接點 52">
            <a:extLst>
              <a:ext uri="{FF2B5EF4-FFF2-40B4-BE49-F238E27FC236}">
                <a16:creationId xmlns:a16="http://schemas.microsoft.com/office/drawing/2014/main" id="{6F2D1DDD-9109-9266-4432-0757EC2FD540}"/>
              </a:ext>
            </a:extLst>
          </p:cNvPr>
          <p:cNvCxnSpPr>
            <a:cxnSpLocks/>
          </p:cNvCxnSpPr>
          <p:nvPr/>
        </p:nvCxnSpPr>
        <p:spPr>
          <a:xfrm>
            <a:off x="6680802" y="5330899"/>
            <a:ext cx="44237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矩形: 圓角 58">
            <a:extLst>
              <a:ext uri="{FF2B5EF4-FFF2-40B4-BE49-F238E27FC236}">
                <a16:creationId xmlns:a16="http://schemas.microsoft.com/office/drawing/2014/main" id="{C3BFDF5A-8A1C-33B2-EC5C-39072C1E09B9}"/>
              </a:ext>
            </a:extLst>
          </p:cNvPr>
          <p:cNvSpPr/>
          <p:nvPr/>
        </p:nvSpPr>
        <p:spPr>
          <a:xfrm>
            <a:off x="8590386" y="4692501"/>
            <a:ext cx="1724063"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2-2-1</a:t>
            </a:r>
            <a:endParaRPr lang="zh-TW" altLang="en-US" sz="2400" dirty="0"/>
          </a:p>
        </p:txBody>
      </p:sp>
      <p:sp>
        <p:nvSpPr>
          <p:cNvPr id="60" name="矩形: 圓角 59">
            <a:extLst>
              <a:ext uri="{FF2B5EF4-FFF2-40B4-BE49-F238E27FC236}">
                <a16:creationId xmlns:a16="http://schemas.microsoft.com/office/drawing/2014/main" id="{B9FD915A-4D4F-A15D-E08B-13C40C2BCF69}"/>
              </a:ext>
            </a:extLst>
          </p:cNvPr>
          <p:cNvSpPr/>
          <p:nvPr/>
        </p:nvSpPr>
        <p:spPr>
          <a:xfrm>
            <a:off x="8590386" y="5747649"/>
            <a:ext cx="1724063"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2-2-2</a:t>
            </a:r>
            <a:endParaRPr lang="zh-TW" altLang="en-US" sz="2400" dirty="0"/>
          </a:p>
        </p:txBody>
      </p:sp>
      <p:sp>
        <p:nvSpPr>
          <p:cNvPr id="61" name="矩形: 圓角 60">
            <a:extLst>
              <a:ext uri="{FF2B5EF4-FFF2-40B4-BE49-F238E27FC236}">
                <a16:creationId xmlns:a16="http://schemas.microsoft.com/office/drawing/2014/main" id="{1FDFD65B-BC77-08B7-D366-19CAFDCA311E}"/>
              </a:ext>
            </a:extLst>
          </p:cNvPr>
          <p:cNvSpPr/>
          <p:nvPr/>
        </p:nvSpPr>
        <p:spPr>
          <a:xfrm>
            <a:off x="10316908" y="4692501"/>
            <a:ext cx="1586161"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2-2-1</a:t>
            </a:r>
            <a:endParaRPr lang="zh-TW" altLang="en-US" sz="2400" dirty="0"/>
          </a:p>
        </p:txBody>
      </p:sp>
      <p:sp>
        <p:nvSpPr>
          <p:cNvPr id="62" name="矩形: 圓角 61">
            <a:extLst>
              <a:ext uri="{FF2B5EF4-FFF2-40B4-BE49-F238E27FC236}">
                <a16:creationId xmlns:a16="http://schemas.microsoft.com/office/drawing/2014/main" id="{346D0264-BC7E-099B-2E6E-50F9A600C617}"/>
              </a:ext>
            </a:extLst>
          </p:cNvPr>
          <p:cNvSpPr/>
          <p:nvPr/>
        </p:nvSpPr>
        <p:spPr>
          <a:xfrm>
            <a:off x="10316908" y="5747649"/>
            <a:ext cx="1586161"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2-2-2</a:t>
            </a:r>
            <a:endParaRPr lang="zh-TW" altLang="en-US" sz="2400" dirty="0"/>
          </a:p>
        </p:txBody>
      </p:sp>
      <p:cxnSp>
        <p:nvCxnSpPr>
          <p:cNvPr id="1027" name="直線單箭頭接點 1026">
            <a:extLst>
              <a:ext uri="{FF2B5EF4-FFF2-40B4-BE49-F238E27FC236}">
                <a16:creationId xmlns:a16="http://schemas.microsoft.com/office/drawing/2014/main" id="{76717410-5FEB-664F-1433-38A2EAF6D040}"/>
              </a:ext>
            </a:extLst>
          </p:cNvPr>
          <p:cNvCxnSpPr>
            <a:cxnSpLocks/>
          </p:cNvCxnSpPr>
          <p:nvPr/>
        </p:nvCxnSpPr>
        <p:spPr>
          <a:xfrm flipV="1">
            <a:off x="8183017" y="4794452"/>
            <a:ext cx="344361" cy="56557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8" name="直線單箭頭接點 1027">
            <a:extLst>
              <a:ext uri="{FF2B5EF4-FFF2-40B4-BE49-F238E27FC236}">
                <a16:creationId xmlns:a16="http://schemas.microsoft.com/office/drawing/2014/main" id="{5793A9BA-65B6-658F-3E33-A3A2F3B50317}"/>
              </a:ext>
            </a:extLst>
          </p:cNvPr>
          <p:cNvCxnSpPr>
            <a:cxnSpLocks/>
          </p:cNvCxnSpPr>
          <p:nvPr/>
        </p:nvCxnSpPr>
        <p:spPr>
          <a:xfrm>
            <a:off x="8207925" y="5407712"/>
            <a:ext cx="344361" cy="56557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a:extLst>
              <a:ext uri="{FF2B5EF4-FFF2-40B4-BE49-F238E27FC236}">
                <a16:creationId xmlns:a16="http://schemas.microsoft.com/office/drawing/2014/main" id="{85967ABD-F0A2-5154-B746-E6BDF97465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0568" y="2050343"/>
            <a:ext cx="766916" cy="766916"/>
          </a:xfrm>
          <a:prstGeom prst="rect">
            <a:avLst/>
          </a:prstGeom>
          <a:noFill/>
          <a:extLst>
            <a:ext uri="{909E8E84-426E-40DD-AFC4-6F175D3DCCD1}">
              <a14:hiddenFill xmlns:a14="http://schemas.microsoft.com/office/drawing/2010/main">
                <a:solidFill>
                  <a:srgbClr val="FFFFFF"/>
                </a:solidFill>
              </a14:hiddenFill>
            </a:ext>
          </a:extLst>
        </p:spPr>
      </p:pic>
      <p:sp>
        <p:nvSpPr>
          <p:cNvPr id="5" name="語音泡泡: 圓角矩形 4">
            <a:extLst>
              <a:ext uri="{FF2B5EF4-FFF2-40B4-BE49-F238E27FC236}">
                <a16:creationId xmlns:a16="http://schemas.microsoft.com/office/drawing/2014/main" id="{054D745F-5EFB-CAEC-6BF8-B702A1BB969A}"/>
              </a:ext>
            </a:extLst>
          </p:cNvPr>
          <p:cNvSpPr/>
          <p:nvPr/>
        </p:nvSpPr>
        <p:spPr>
          <a:xfrm>
            <a:off x="3743098" y="672415"/>
            <a:ext cx="1917891" cy="697827"/>
          </a:xfrm>
          <a:prstGeom prst="wedgeRoundRectCallout">
            <a:avLst>
              <a:gd name="adj1" fmla="val -47023"/>
              <a:gd name="adj2" fmla="val 80004"/>
              <a:gd name="adj3" fmla="val 16667"/>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有機會嗎？</a:t>
            </a:r>
          </a:p>
        </p:txBody>
      </p:sp>
      <p:sp>
        <p:nvSpPr>
          <p:cNvPr id="6" name="語音泡泡: 圓角矩形 5">
            <a:extLst>
              <a:ext uri="{FF2B5EF4-FFF2-40B4-BE49-F238E27FC236}">
                <a16:creationId xmlns:a16="http://schemas.microsoft.com/office/drawing/2014/main" id="{5E61A5A0-887E-AE02-1EBA-AB5A95771D37}"/>
              </a:ext>
            </a:extLst>
          </p:cNvPr>
          <p:cNvSpPr/>
          <p:nvPr/>
        </p:nvSpPr>
        <p:spPr>
          <a:xfrm>
            <a:off x="6842726" y="707667"/>
            <a:ext cx="1340292" cy="697827"/>
          </a:xfrm>
          <a:prstGeom prst="wedgeRoundRectCallout">
            <a:avLst>
              <a:gd name="adj1" fmla="val -47023"/>
              <a:gd name="adj2" fmla="val 80004"/>
              <a:gd name="adj3" fmla="val 16667"/>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沒有 </a:t>
            </a:r>
            <a:r>
              <a:rPr lang="en-US" altLang="zh-TW" sz="2400" dirty="0">
                <a:solidFill>
                  <a:schemeClr val="tx1"/>
                </a:solidFill>
                <a:latin typeface="微軟正黑體" panose="020B0604030504040204" pitchFamily="34" charset="-120"/>
                <a:ea typeface="微軟正黑體" panose="020B0604030504040204" pitchFamily="34" charset="-120"/>
                <a:sym typeface="Wingdings" panose="05000000000000000000" pitchFamily="2" charset="2"/>
              </a:rPr>
              <a:t></a:t>
            </a:r>
            <a:endParaRPr lang="zh-TW" altLang="en-US" sz="2400" dirty="0">
              <a:solidFill>
                <a:schemeClr val="tx1"/>
              </a:solidFill>
              <a:latin typeface="微軟正黑體" panose="020B0604030504040204" pitchFamily="34" charset="-120"/>
              <a:ea typeface="微軟正黑體" panose="020B0604030504040204" pitchFamily="34" charset="-120"/>
            </a:endParaRPr>
          </a:p>
        </p:txBody>
      </p:sp>
      <p:pic>
        <p:nvPicPr>
          <p:cNvPr id="7" name="Picture 2">
            <a:extLst>
              <a:ext uri="{FF2B5EF4-FFF2-40B4-BE49-F238E27FC236}">
                <a16:creationId xmlns:a16="http://schemas.microsoft.com/office/drawing/2014/main" id="{F2572867-4224-89F0-594B-251E445618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614" y="3938733"/>
            <a:ext cx="1052967" cy="1052968"/>
          </a:xfrm>
          <a:prstGeom prst="rect">
            <a:avLst/>
          </a:prstGeom>
          <a:noFill/>
          <a:extLst>
            <a:ext uri="{909E8E84-426E-40DD-AFC4-6F175D3DCCD1}">
              <a14:hiddenFill xmlns:a14="http://schemas.microsoft.com/office/drawing/2010/main">
                <a:solidFill>
                  <a:srgbClr val="FFFFFF"/>
                </a:solidFill>
              </a14:hiddenFill>
            </a:ext>
          </a:extLst>
        </p:spPr>
      </p:pic>
      <p:sp>
        <p:nvSpPr>
          <p:cNvPr id="8" name="語音泡泡: 圓角矩形 7">
            <a:extLst>
              <a:ext uri="{FF2B5EF4-FFF2-40B4-BE49-F238E27FC236}">
                <a16:creationId xmlns:a16="http://schemas.microsoft.com/office/drawing/2014/main" id="{738B86BC-512B-CBB3-41C4-14214022A948}"/>
              </a:ext>
            </a:extLst>
          </p:cNvPr>
          <p:cNvSpPr/>
          <p:nvPr/>
        </p:nvSpPr>
        <p:spPr>
          <a:xfrm>
            <a:off x="3863587" y="3511212"/>
            <a:ext cx="1917891" cy="697827"/>
          </a:xfrm>
          <a:prstGeom prst="wedgeRoundRectCallout">
            <a:avLst>
              <a:gd name="adj1" fmla="val -47023"/>
              <a:gd name="adj2" fmla="val 80004"/>
              <a:gd name="adj3" fmla="val 16667"/>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有機會嗎？</a:t>
            </a:r>
          </a:p>
        </p:txBody>
      </p:sp>
      <p:sp>
        <p:nvSpPr>
          <p:cNvPr id="10" name="語音泡泡: 圓角矩形 9">
            <a:extLst>
              <a:ext uri="{FF2B5EF4-FFF2-40B4-BE49-F238E27FC236}">
                <a16:creationId xmlns:a16="http://schemas.microsoft.com/office/drawing/2014/main" id="{39343505-7D9E-AAB3-565A-4BB26E313FF6}"/>
              </a:ext>
            </a:extLst>
          </p:cNvPr>
          <p:cNvSpPr/>
          <p:nvPr/>
        </p:nvSpPr>
        <p:spPr>
          <a:xfrm>
            <a:off x="6963215" y="3546464"/>
            <a:ext cx="1340292" cy="697827"/>
          </a:xfrm>
          <a:prstGeom prst="wedgeRoundRectCallout">
            <a:avLst>
              <a:gd name="adj1" fmla="val -47023"/>
              <a:gd name="adj2" fmla="val 80004"/>
              <a:gd name="adj3" fmla="val 16667"/>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有 </a:t>
            </a:r>
            <a:r>
              <a:rPr lang="en-US" altLang="zh-TW" sz="2400" dirty="0">
                <a:solidFill>
                  <a:schemeClr val="tx1"/>
                </a:solidFill>
                <a:latin typeface="微軟正黑體" panose="020B0604030504040204" pitchFamily="34" charset="-120"/>
                <a:ea typeface="微軟正黑體" panose="020B0604030504040204" pitchFamily="34" charset="-120"/>
                <a:sym typeface="Wingdings" panose="05000000000000000000" pitchFamily="2" charset="2"/>
              </a:rPr>
              <a:t></a:t>
            </a:r>
            <a:endParaRPr lang="zh-TW" altLang="en-US" sz="2400" dirty="0">
              <a:solidFill>
                <a:schemeClr val="tx1"/>
              </a:solidFill>
              <a:latin typeface="微軟正黑體" panose="020B0604030504040204" pitchFamily="34" charset="-120"/>
              <a:ea typeface="微軟正黑體" panose="020B0604030504040204" pitchFamily="34" charset="-120"/>
            </a:endParaRPr>
          </a:p>
        </p:txBody>
      </p:sp>
      <p:sp>
        <p:nvSpPr>
          <p:cNvPr id="12" name="文字方塊 11">
            <a:extLst>
              <a:ext uri="{FF2B5EF4-FFF2-40B4-BE49-F238E27FC236}">
                <a16:creationId xmlns:a16="http://schemas.microsoft.com/office/drawing/2014/main" id="{2FDD3F3F-AE89-26A7-D117-EBF51ED07642}"/>
              </a:ext>
            </a:extLst>
          </p:cNvPr>
          <p:cNvSpPr txBox="1"/>
          <p:nvPr/>
        </p:nvSpPr>
        <p:spPr>
          <a:xfrm>
            <a:off x="7446279" y="2244437"/>
            <a:ext cx="3240771" cy="461665"/>
          </a:xfrm>
          <a:prstGeom prst="rect">
            <a:avLst/>
          </a:prstGeom>
          <a:noFill/>
        </p:spPr>
        <p:txBody>
          <a:bodyPr wrap="square" rtlCol="0">
            <a:spAutoFit/>
          </a:bodyPr>
          <a:lstStyle/>
          <a:p>
            <a:r>
              <a:rPr lang="zh-TW" altLang="en-US" sz="2400" dirty="0">
                <a:solidFill>
                  <a:srgbClr val="FF0000"/>
                </a:solidFill>
                <a:latin typeface="微軟正黑體" panose="020B0604030504040204" pitchFamily="34" charset="-120"/>
                <a:ea typeface="微軟正黑體" panose="020B0604030504040204" pitchFamily="34" charset="-120"/>
              </a:rPr>
              <a:t>減少沒必要的搜尋</a:t>
            </a:r>
          </a:p>
        </p:txBody>
      </p:sp>
      <p:sp>
        <p:nvSpPr>
          <p:cNvPr id="14" name="文字方塊 13">
            <a:extLst>
              <a:ext uri="{FF2B5EF4-FFF2-40B4-BE49-F238E27FC236}">
                <a16:creationId xmlns:a16="http://schemas.microsoft.com/office/drawing/2014/main" id="{93CD5D7A-CB63-7FA9-ED41-06760C40682C}"/>
              </a:ext>
            </a:extLst>
          </p:cNvPr>
          <p:cNvSpPr txBox="1"/>
          <p:nvPr/>
        </p:nvSpPr>
        <p:spPr>
          <a:xfrm>
            <a:off x="609600" y="5862419"/>
            <a:ext cx="6467474" cy="646331"/>
          </a:xfrm>
          <a:prstGeom prst="rect">
            <a:avLst/>
          </a:prstGeom>
          <a:noFill/>
        </p:spPr>
        <p:txBody>
          <a:bodyPr wrap="square">
            <a:spAutoFit/>
          </a:bodyPr>
          <a:lstStyle/>
          <a:p>
            <a:r>
              <a:rPr lang="en-US" altLang="zh-TW" dirty="0"/>
              <a:t>Tree Search for Language Model Agents</a:t>
            </a:r>
          </a:p>
          <a:p>
            <a:r>
              <a:rPr lang="en-US" altLang="zh-TW" dirty="0"/>
              <a:t>https://arxiv.org/abs/2407.01476</a:t>
            </a:r>
            <a:endParaRPr lang="en-US" altLang="zh-TW" sz="1800" b="1" dirty="0">
              <a:solidFill>
                <a:srgbClr val="000000"/>
              </a:solidFill>
              <a:latin typeface="Open Sans" panose="020B0606030504020204" pitchFamily="34" charset="0"/>
            </a:endParaRPr>
          </a:p>
        </p:txBody>
      </p:sp>
    </p:spTree>
    <p:extLst>
      <p:ext uri="{BB962C8B-B14F-4D97-AF65-F5344CB8AC3E}">
        <p14:creationId xmlns:p14="http://schemas.microsoft.com/office/powerpoint/2010/main" val="344845868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5" grpId="0" animBg="1"/>
      <p:bldP spid="6" grpId="0" animBg="1"/>
      <p:bldP spid="8" grpId="0" animBg="1"/>
      <p:bldP spid="10" grpId="0" animBg="1"/>
      <p:bldP spid="1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89E0A1-17D1-81E7-B448-F6D08C0420E2}"/>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4A1EBA9A-F72D-A02F-0943-61ADDB0ED995}"/>
              </a:ext>
            </a:extLst>
          </p:cNvPr>
          <p:cNvSpPr>
            <a:spLocks noGrp="1"/>
          </p:cNvSpPr>
          <p:nvPr>
            <p:ph idx="1"/>
          </p:nvPr>
        </p:nvSpPr>
        <p:spPr/>
        <p:txBody>
          <a:bodyPr/>
          <a:lstStyle/>
          <a:p>
            <a:endParaRPr lang="zh-TW" altLang="en-US"/>
          </a:p>
        </p:txBody>
      </p:sp>
      <p:sp>
        <p:nvSpPr>
          <p:cNvPr id="4" name="文字方塊 3">
            <a:extLst>
              <a:ext uri="{FF2B5EF4-FFF2-40B4-BE49-F238E27FC236}">
                <a16:creationId xmlns:a16="http://schemas.microsoft.com/office/drawing/2014/main" id="{EE916D27-E5D2-45E7-CFFA-AE86892DF5B3}"/>
              </a:ext>
            </a:extLst>
          </p:cNvPr>
          <p:cNvSpPr txBox="1"/>
          <p:nvPr/>
        </p:nvSpPr>
        <p:spPr>
          <a:xfrm>
            <a:off x="7177863" y="230188"/>
            <a:ext cx="3429000" cy="369332"/>
          </a:xfrm>
          <a:prstGeom prst="rect">
            <a:avLst/>
          </a:prstGeom>
          <a:noFill/>
        </p:spPr>
        <p:txBody>
          <a:bodyPr wrap="square">
            <a:spAutoFit/>
          </a:bodyPr>
          <a:lstStyle/>
          <a:p>
            <a:r>
              <a:rPr lang="en-US" altLang="zh-TW" dirty="0"/>
              <a:t>https://arxiv.org/abs/2407.01476</a:t>
            </a:r>
            <a:endParaRPr lang="en-US" altLang="zh-TW" sz="1800" b="1" dirty="0">
              <a:solidFill>
                <a:srgbClr val="000000"/>
              </a:solidFill>
              <a:latin typeface="Open Sans" panose="020B0606030504020204" pitchFamily="34" charset="0"/>
            </a:endParaRPr>
          </a:p>
        </p:txBody>
      </p:sp>
      <p:pic>
        <p:nvPicPr>
          <p:cNvPr id="6" name="圖片 5">
            <a:extLst>
              <a:ext uri="{FF2B5EF4-FFF2-40B4-BE49-F238E27FC236}">
                <a16:creationId xmlns:a16="http://schemas.microsoft.com/office/drawing/2014/main" id="{7537C3AE-A014-CF85-AA9B-C24D95EE4CC2}"/>
              </a:ext>
            </a:extLst>
          </p:cNvPr>
          <p:cNvPicPr>
            <a:picLocks noChangeAspect="1"/>
          </p:cNvPicPr>
          <p:nvPr/>
        </p:nvPicPr>
        <p:blipFill>
          <a:blip r:embed="rId2"/>
          <a:stretch>
            <a:fillRect/>
          </a:stretch>
        </p:blipFill>
        <p:spPr>
          <a:xfrm>
            <a:off x="1910442" y="814963"/>
            <a:ext cx="8371116" cy="5706356"/>
          </a:xfrm>
          <a:prstGeom prst="rect">
            <a:avLst/>
          </a:prstGeom>
        </p:spPr>
      </p:pic>
      <p:sp>
        <p:nvSpPr>
          <p:cNvPr id="8" name="文字方塊 7">
            <a:extLst>
              <a:ext uri="{FF2B5EF4-FFF2-40B4-BE49-F238E27FC236}">
                <a16:creationId xmlns:a16="http://schemas.microsoft.com/office/drawing/2014/main" id="{680163E9-C209-F58E-EF8A-A4D60C322CD6}"/>
              </a:ext>
            </a:extLst>
          </p:cNvPr>
          <p:cNvSpPr txBox="1"/>
          <p:nvPr/>
        </p:nvSpPr>
        <p:spPr>
          <a:xfrm>
            <a:off x="327837" y="72737"/>
            <a:ext cx="8054163" cy="584775"/>
          </a:xfrm>
          <a:prstGeom prst="rect">
            <a:avLst/>
          </a:prstGeom>
          <a:noFill/>
        </p:spPr>
        <p:txBody>
          <a:bodyPr wrap="square">
            <a:spAutoFit/>
          </a:bodyPr>
          <a:lstStyle/>
          <a:p>
            <a:r>
              <a:rPr lang="en-US" altLang="zh-TW" sz="3200" b="1" dirty="0"/>
              <a:t>Tree Search for Language Model Agents</a:t>
            </a:r>
            <a:endParaRPr lang="zh-TW" altLang="en-US" sz="3200" b="1" dirty="0"/>
          </a:p>
        </p:txBody>
      </p:sp>
    </p:spTree>
    <p:extLst>
      <p:ext uri="{BB962C8B-B14F-4D97-AF65-F5344CB8AC3E}">
        <p14:creationId xmlns:p14="http://schemas.microsoft.com/office/powerpoint/2010/main" val="421569332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A623A-8295-8603-5E29-DEBF2EF10775}"/>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07BDA51D-B806-16DF-EC46-65A919330A88}"/>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如何打造 </a:t>
            </a:r>
            <a:r>
              <a:rPr lang="en-US" altLang="zh-TW" dirty="0">
                <a:latin typeface="微軟正黑體" panose="020B0604030504040204" pitchFamily="34" charset="-120"/>
                <a:ea typeface="微軟正黑體" panose="020B0604030504040204" pitchFamily="34" charset="-120"/>
              </a:rPr>
              <a:t>AI Agent? </a:t>
            </a:r>
            <a:r>
              <a:rPr lang="zh-TW" altLang="en-US" dirty="0">
                <a:latin typeface="微軟正黑體" panose="020B0604030504040204" pitchFamily="34" charset="-120"/>
                <a:ea typeface="微軟正黑體" panose="020B0604030504040204" pitchFamily="34" charset="-120"/>
              </a:rPr>
              <a:t>直接用 </a:t>
            </a:r>
            <a:r>
              <a:rPr lang="en-US" altLang="zh-TW" dirty="0">
                <a:latin typeface="微軟正黑體" panose="020B0604030504040204" pitchFamily="34" charset="-120"/>
                <a:ea typeface="微軟正黑體" panose="020B0604030504040204" pitchFamily="34" charset="-120"/>
              </a:rPr>
              <a:t>LLM</a:t>
            </a:r>
            <a:r>
              <a:rPr lang="zh-TW" altLang="en-US" dirty="0">
                <a:latin typeface="微軟正黑體" panose="020B0604030504040204" pitchFamily="34" charset="-120"/>
                <a:ea typeface="微軟正黑體" panose="020B0604030504040204" pitchFamily="34" charset="-120"/>
              </a:rPr>
              <a:t>！</a:t>
            </a:r>
            <a:endParaRPr lang="zh-TW" altLang="en-US" dirty="0"/>
          </a:p>
        </p:txBody>
      </p:sp>
      <p:pic>
        <p:nvPicPr>
          <p:cNvPr id="4" name="Picture 2">
            <a:extLst>
              <a:ext uri="{FF2B5EF4-FFF2-40B4-BE49-F238E27FC236}">
                <a16:creationId xmlns:a16="http://schemas.microsoft.com/office/drawing/2014/main" id="{D3AE175F-D735-C5F4-1F44-AB828B331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2042" y="3098163"/>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FDEB3641-BA4F-545B-71C6-C25A3B4F37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5559" y="3098164"/>
            <a:ext cx="1219200" cy="12192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線接點 6">
            <a:extLst>
              <a:ext uri="{FF2B5EF4-FFF2-40B4-BE49-F238E27FC236}">
                <a16:creationId xmlns:a16="http://schemas.microsoft.com/office/drawing/2014/main" id="{148AB739-B270-02D8-D584-D3C199BB0A65}"/>
              </a:ext>
            </a:extLst>
          </p:cNvPr>
          <p:cNvCxnSpPr>
            <a:cxnSpLocks/>
          </p:cNvCxnSpPr>
          <p:nvPr/>
        </p:nvCxnSpPr>
        <p:spPr>
          <a:xfrm>
            <a:off x="3616960" y="5466080"/>
            <a:ext cx="2021840" cy="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直線接點 10">
            <a:extLst>
              <a:ext uri="{FF2B5EF4-FFF2-40B4-BE49-F238E27FC236}">
                <a16:creationId xmlns:a16="http://schemas.microsoft.com/office/drawing/2014/main" id="{DA37D79F-EC64-F679-15FD-DD2DF47E0894}"/>
              </a:ext>
            </a:extLst>
          </p:cNvPr>
          <p:cNvCxnSpPr>
            <a:cxnSpLocks/>
          </p:cNvCxnSpPr>
          <p:nvPr/>
        </p:nvCxnSpPr>
        <p:spPr>
          <a:xfrm>
            <a:off x="3596640" y="4384040"/>
            <a:ext cx="0" cy="108204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FA37666F-E5DC-CEFF-ABA7-87000159A7B6}"/>
              </a:ext>
            </a:extLst>
          </p:cNvPr>
          <p:cNvCxnSpPr>
            <a:cxnSpLocks/>
          </p:cNvCxnSpPr>
          <p:nvPr/>
        </p:nvCxnSpPr>
        <p:spPr>
          <a:xfrm flipV="1">
            <a:off x="8920480" y="4384040"/>
            <a:ext cx="0" cy="108204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FE525A2A-0983-C376-575C-F7B422B4ECEC}"/>
              </a:ext>
            </a:extLst>
          </p:cNvPr>
          <p:cNvCxnSpPr>
            <a:cxnSpLocks/>
          </p:cNvCxnSpPr>
          <p:nvPr/>
        </p:nvCxnSpPr>
        <p:spPr>
          <a:xfrm flipH="1">
            <a:off x="3616960" y="1757364"/>
            <a:ext cx="174616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4B32392F-DC6A-56A8-A9C6-7E7FBE2F7806}"/>
              </a:ext>
            </a:extLst>
          </p:cNvPr>
          <p:cNvCxnSpPr>
            <a:cxnSpLocks/>
          </p:cNvCxnSpPr>
          <p:nvPr/>
        </p:nvCxnSpPr>
        <p:spPr>
          <a:xfrm flipH="1" flipV="1">
            <a:off x="8920480" y="1757364"/>
            <a:ext cx="0" cy="108204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E88833BD-7718-2F05-5898-AAC206965EE9}"/>
              </a:ext>
            </a:extLst>
          </p:cNvPr>
          <p:cNvCxnSpPr>
            <a:cxnSpLocks/>
          </p:cNvCxnSpPr>
          <p:nvPr/>
        </p:nvCxnSpPr>
        <p:spPr>
          <a:xfrm flipH="1">
            <a:off x="3596640" y="1757364"/>
            <a:ext cx="0" cy="108204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A1608453-E981-3D29-A467-70AC796C3AC6}"/>
              </a:ext>
            </a:extLst>
          </p:cNvPr>
          <p:cNvSpPr txBox="1"/>
          <p:nvPr/>
        </p:nvSpPr>
        <p:spPr>
          <a:xfrm>
            <a:off x="1328298" y="2839404"/>
            <a:ext cx="1016000" cy="461665"/>
          </a:xfrm>
          <a:prstGeom prst="rect">
            <a:avLst/>
          </a:prstGeom>
          <a:noFill/>
        </p:spPr>
        <p:txBody>
          <a:bodyPr wrap="square" rtlCol="0">
            <a:spAutoFit/>
          </a:bodyPr>
          <a:lstStyle/>
          <a:p>
            <a:pPr algn="r"/>
            <a:r>
              <a:rPr lang="en-US" altLang="zh-TW" sz="2400" dirty="0"/>
              <a:t>Goal</a:t>
            </a:r>
            <a:endParaRPr lang="zh-TW" altLang="en-US" sz="2400" dirty="0"/>
          </a:p>
        </p:txBody>
      </p:sp>
      <p:cxnSp>
        <p:nvCxnSpPr>
          <p:cNvPr id="20" name="直線單箭頭接點 19">
            <a:extLst>
              <a:ext uri="{FF2B5EF4-FFF2-40B4-BE49-F238E27FC236}">
                <a16:creationId xmlns:a16="http://schemas.microsoft.com/office/drawing/2014/main" id="{5F4FDCEF-3711-2DDC-CC2A-49513E30FAA5}"/>
              </a:ext>
            </a:extLst>
          </p:cNvPr>
          <p:cNvCxnSpPr>
            <a:cxnSpLocks/>
          </p:cNvCxnSpPr>
          <p:nvPr/>
        </p:nvCxnSpPr>
        <p:spPr>
          <a:xfrm>
            <a:off x="2344298" y="3198168"/>
            <a:ext cx="503002" cy="2308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字方塊 20">
            <a:extLst>
              <a:ext uri="{FF2B5EF4-FFF2-40B4-BE49-F238E27FC236}">
                <a16:creationId xmlns:a16="http://schemas.microsoft.com/office/drawing/2014/main" id="{CD3CFA72-C091-5450-F3BB-BB9BF6AD337D}"/>
              </a:ext>
            </a:extLst>
          </p:cNvPr>
          <p:cNvSpPr txBox="1"/>
          <p:nvPr/>
        </p:nvSpPr>
        <p:spPr>
          <a:xfrm>
            <a:off x="5273040" y="5235247"/>
            <a:ext cx="1971040" cy="461665"/>
          </a:xfrm>
          <a:prstGeom prst="rect">
            <a:avLst/>
          </a:prstGeom>
          <a:noFill/>
        </p:spPr>
        <p:txBody>
          <a:bodyPr wrap="square" rtlCol="0">
            <a:spAutoFit/>
          </a:bodyPr>
          <a:lstStyle/>
          <a:p>
            <a:pPr algn="ctr"/>
            <a:r>
              <a:rPr lang="en-US" altLang="zh-TW" sz="2400" dirty="0"/>
              <a:t>Action</a:t>
            </a:r>
            <a:endParaRPr lang="zh-TW" altLang="en-US" sz="2400" dirty="0"/>
          </a:p>
        </p:txBody>
      </p:sp>
      <p:cxnSp>
        <p:nvCxnSpPr>
          <p:cNvPr id="24" name="直線接點 23">
            <a:extLst>
              <a:ext uri="{FF2B5EF4-FFF2-40B4-BE49-F238E27FC236}">
                <a16:creationId xmlns:a16="http://schemas.microsoft.com/office/drawing/2014/main" id="{7C961AE7-7AFC-D15A-5814-460BCBF6144A}"/>
              </a:ext>
            </a:extLst>
          </p:cNvPr>
          <p:cNvCxnSpPr>
            <a:cxnSpLocks/>
          </p:cNvCxnSpPr>
          <p:nvPr/>
        </p:nvCxnSpPr>
        <p:spPr>
          <a:xfrm flipH="1">
            <a:off x="6873159" y="5466079"/>
            <a:ext cx="202700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CA1C56D3-DC62-D8E6-B931-F3E2BA82059B}"/>
              </a:ext>
            </a:extLst>
          </p:cNvPr>
          <p:cNvCxnSpPr>
            <a:cxnSpLocks/>
          </p:cNvCxnSpPr>
          <p:nvPr/>
        </p:nvCxnSpPr>
        <p:spPr>
          <a:xfrm flipV="1">
            <a:off x="2448572" y="4188732"/>
            <a:ext cx="602119" cy="390616"/>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447412AB-1A7E-7C90-E152-166674D6E1FC}"/>
              </a:ext>
            </a:extLst>
          </p:cNvPr>
          <p:cNvSpPr txBox="1"/>
          <p:nvPr/>
        </p:nvSpPr>
        <p:spPr>
          <a:xfrm>
            <a:off x="772173" y="4577716"/>
            <a:ext cx="1572125" cy="461665"/>
          </a:xfrm>
          <a:prstGeom prst="rect">
            <a:avLst/>
          </a:prstGeom>
          <a:noFill/>
        </p:spPr>
        <p:txBody>
          <a:bodyPr wrap="square" rtlCol="0">
            <a:spAutoFit/>
          </a:bodyPr>
          <a:lstStyle/>
          <a:p>
            <a:pPr algn="r"/>
            <a:r>
              <a:rPr lang="en-US" altLang="zh-TW" sz="2400" dirty="0"/>
              <a:t>LLM</a:t>
            </a:r>
            <a:endParaRPr lang="zh-TW" altLang="en-US" sz="2400" dirty="0"/>
          </a:p>
        </p:txBody>
      </p:sp>
      <p:sp>
        <p:nvSpPr>
          <p:cNvPr id="25" name="文字方塊 24">
            <a:extLst>
              <a:ext uri="{FF2B5EF4-FFF2-40B4-BE49-F238E27FC236}">
                <a16:creationId xmlns:a16="http://schemas.microsoft.com/office/drawing/2014/main" id="{E7CC045D-F307-A687-EA74-409338205F44}"/>
              </a:ext>
            </a:extLst>
          </p:cNvPr>
          <p:cNvSpPr txBox="1"/>
          <p:nvPr/>
        </p:nvSpPr>
        <p:spPr>
          <a:xfrm>
            <a:off x="8496300" y="5724840"/>
            <a:ext cx="4755530" cy="954107"/>
          </a:xfrm>
          <a:prstGeom prst="rect">
            <a:avLst/>
          </a:prstGeom>
          <a:noFill/>
        </p:spPr>
        <p:txBody>
          <a:bodyPr wrap="square" rtlCol="0">
            <a:spAutoFit/>
          </a:bodyPr>
          <a:lstStyle/>
          <a:p>
            <a:r>
              <a:rPr lang="zh-TW" altLang="en-US" sz="2800" b="1" dirty="0">
                <a:solidFill>
                  <a:srgbClr val="FF0000"/>
                </a:solidFill>
                <a:latin typeface="微軟正黑體" panose="020B0604030504040204" pitchFamily="34" charset="-120"/>
                <a:ea typeface="微軟正黑體" panose="020B0604030504040204" pitchFamily="34" charset="-120"/>
              </a:rPr>
              <a:t>還有多遠？</a:t>
            </a:r>
            <a:endParaRPr lang="en-US" altLang="zh-TW" sz="2800" b="1" dirty="0">
              <a:solidFill>
                <a:srgbClr val="FF0000"/>
              </a:solidFill>
              <a:latin typeface="微軟正黑體" panose="020B0604030504040204" pitchFamily="34" charset="-120"/>
              <a:ea typeface="微軟正黑體" panose="020B0604030504040204" pitchFamily="34" charset="-120"/>
            </a:endParaRPr>
          </a:p>
          <a:p>
            <a:r>
              <a:rPr lang="zh-TW" altLang="en-US" sz="2800" b="1" dirty="0">
                <a:solidFill>
                  <a:srgbClr val="FF0000"/>
                </a:solidFill>
                <a:latin typeface="微軟正黑體" panose="020B0604030504040204" pitchFamily="34" charset="-120"/>
                <a:ea typeface="微軟正黑體" panose="020B0604030504040204" pitchFamily="34" charset="-120"/>
              </a:rPr>
              <a:t>還可以多做什麼？</a:t>
            </a:r>
          </a:p>
        </p:txBody>
      </p:sp>
      <p:sp>
        <p:nvSpPr>
          <p:cNvPr id="29" name="文字方塊 28">
            <a:extLst>
              <a:ext uri="{FF2B5EF4-FFF2-40B4-BE49-F238E27FC236}">
                <a16:creationId xmlns:a16="http://schemas.microsoft.com/office/drawing/2014/main" id="{AC2D2E3F-8BA9-7749-A2EB-8B73F725EE18}"/>
              </a:ext>
            </a:extLst>
          </p:cNvPr>
          <p:cNvSpPr txBox="1"/>
          <p:nvPr/>
        </p:nvSpPr>
        <p:spPr>
          <a:xfrm>
            <a:off x="11428" y="3347200"/>
            <a:ext cx="2738203"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你要贏得勝利</a:t>
            </a:r>
            <a:r>
              <a:rPr lang="en-US" altLang="zh-TW" sz="2400" dirty="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sp>
        <p:nvSpPr>
          <p:cNvPr id="30" name="文字方塊 29">
            <a:extLst>
              <a:ext uri="{FF2B5EF4-FFF2-40B4-BE49-F238E27FC236}">
                <a16:creationId xmlns:a16="http://schemas.microsoft.com/office/drawing/2014/main" id="{04394593-B4BC-EF66-0F8A-51FCE7F4F08D}"/>
              </a:ext>
            </a:extLst>
          </p:cNvPr>
          <p:cNvSpPr txBox="1"/>
          <p:nvPr/>
        </p:nvSpPr>
        <p:spPr>
          <a:xfrm>
            <a:off x="4873605" y="4771691"/>
            <a:ext cx="2724150" cy="461665"/>
          </a:xfrm>
          <a:prstGeom prst="rect">
            <a:avLst/>
          </a:prstGeom>
          <a:noFill/>
        </p:spPr>
        <p:txBody>
          <a:bodyPr wrap="square" rtlCol="0">
            <a:spAutoFit/>
          </a:bodyPr>
          <a:lstStyle/>
          <a:p>
            <a:pPr algn="ct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我要下在 </a:t>
            </a:r>
            <a:r>
              <a:rPr lang="en-US" altLang="zh-TW" sz="2400" dirty="0">
                <a:latin typeface="微軟正黑體" panose="020B0604030504040204" pitchFamily="34" charset="-120"/>
                <a:ea typeface="微軟正黑體" panose="020B0604030504040204" pitchFamily="34" charset="-120"/>
              </a:rPr>
              <a:t>5-5”</a:t>
            </a:r>
            <a:endParaRPr lang="zh-TW" altLang="en-US" sz="2400" dirty="0">
              <a:latin typeface="微軟正黑體" panose="020B0604030504040204" pitchFamily="34" charset="-120"/>
              <a:ea typeface="微軟正黑體" panose="020B0604030504040204" pitchFamily="34" charset="-120"/>
            </a:endParaRPr>
          </a:p>
        </p:txBody>
      </p:sp>
      <p:pic>
        <p:nvPicPr>
          <p:cNvPr id="3" name="圖片 2">
            <a:extLst>
              <a:ext uri="{FF2B5EF4-FFF2-40B4-BE49-F238E27FC236}">
                <a16:creationId xmlns:a16="http://schemas.microsoft.com/office/drawing/2014/main" id="{53590538-C8BD-4223-926A-B42F006FFAF7}"/>
              </a:ext>
            </a:extLst>
          </p:cNvPr>
          <p:cNvPicPr>
            <a:picLocks noChangeAspect="1"/>
          </p:cNvPicPr>
          <p:nvPr/>
        </p:nvPicPr>
        <p:blipFill>
          <a:blip r:embed="rId5"/>
          <a:stretch>
            <a:fillRect/>
          </a:stretch>
        </p:blipFill>
        <p:spPr>
          <a:xfrm>
            <a:off x="9103433" y="2946203"/>
            <a:ext cx="1969225" cy="1580611"/>
          </a:xfrm>
          <a:prstGeom prst="rect">
            <a:avLst/>
          </a:prstGeom>
        </p:spPr>
      </p:pic>
      <p:pic>
        <p:nvPicPr>
          <p:cNvPr id="6" name="Picture 2">
            <a:extLst>
              <a:ext uri="{FF2B5EF4-FFF2-40B4-BE49-F238E27FC236}">
                <a16:creationId xmlns:a16="http://schemas.microsoft.com/office/drawing/2014/main" id="{73C29DFD-785C-108D-67BF-CEC5313903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0894" y="2000071"/>
            <a:ext cx="1172381" cy="1172381"/>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90E406DF-3104-2E03-AD65-2F373367CA10}"/>
              </a:ext>
            </a:extLst>
          </p:cNvPr>
          <p:cNvSpPr txBox="1"/>
          <p:nvPr/>
        </p:nvSpPr>
        <p:spPr>
          <a:xfrm>
            <a:off x="1750556" y="1769634"/>
            <a:ext cx="1825765"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以文字描述</a:t>
            </a:r>
          </a:p>
        </p:txBody>
      </p:sp>
      <p:sp>
        <p:nvSpPr>
          <p:cNvPr id="10" name="文字方塊 9">
            <a:extLst>
              <a:ext uri="{FF2B5EF4-FFF2-40B4-BE49-F238E27FC236}">
                <a16:creationId xmlns:a16="http://schemas.microsoft.com/office/drawing/2014/main" id="{1511DE3C-7230-CA9A-2489-AF60BDAE0761}"/>
              </a:ext>
            </a:extLst>
          </p:cNvPr>
          <p:cNvSpPr txBox="1"/>
          <p:nvPr/>
        </p:nvSpPr>
        <p:spPr>
          <a:xfrm>
            <a:off x="8496300" y="4856393"/>
            <a:ext cx="2724150"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轉譯為行動</a:t>
            </a:r>
          </a:p>
        </p:txBody>
      </p:sp>
      <p:sp>
        <p:nvSpPr>
          <p:cNvPr id="17" name="文字方塊 16">
            <a:extLst>
              <a:ext uri="{FF2B5EF4-FFF2-40B4-BE49-F238E27FC236}">
                <a16:creationId xmlns:a16="http://schemas.microsoft.com/office/drawing/2014/main" id="{A32DD3DD-DFC6-3E34-8614-90E1AE36C690}"/>
              </a:ext>
            </a:extLst>
          </p:cNvPr>
          <p:cNvSpPr txBox="1"/>
          <p:nvPr/>
        </p:nvSpPr>
        <p:spPr>
          <a:xfrm>
            <a:off x="1730237" y="2144999"/>
            <a:ext cx="1825765" cy="461665"/>
          </a:xfrm>
          <a:prstGeom prst="rect">
            <a:avLst/>
          </a:prstGeom>
          <a:noFill/>
        </p:spPr>
        <p:txBody>
          <a:bodyPr wrap="square" rtlCol="0">
            <a:spAutoFit/>
          </a:bodyPr>
          <a:lstStyle/>
          <a:p>
            <a:pPr algn="ctr"/>
            <a:r>
              <a:rPr lang="en-US" altLang="zh-TW" sz="2400" dirty="0">
                <a:latin typeface="微軟正黑體" panose="020B0604030504040204" pitchFamily="34" charset="-120"/>
                <a:ea typeface="微軟正黑體" panose="020B0604030504040204" pitchFamily="34" charset="-120"/>
              </a:rPr>
              <a:t>(option)</a:t>
            </a:r>
            <a:endParaRPr lang="zh-TW" altLang="en-US" sz="2400" dirty="0">
              <a:latin typeface="微軟正黑體" panose="020B0604030504040204" pitchFamily="34" charset="-120"/>
              <a:ea typeface="微軟正黑體" panose="020B0604030504040204" pitchFamily="34" charset="-120"/>
            </a:endParaRPr>
          </a:p>
        </p:txBody>
      </p:sp>
      <p:sp>
        <p:nvSpPr>
          <p:cNvPr id="23" name="文字方塊 22">
            <a:extLst>
              <a:ext uri="{FF2B5EF4-FFF2-40B4-BE49-F238E27FC236}">
                <a16:creationId xmlns:a16="http://schemas.microsoft.com/office/drawing/2014/main" id="{66A00708-A1EA-4EF2-7E9B-02A921CB5E18}"/>
              </a:ext>
            </a:extLst>
          </p:cNvPr>
          <p:cNvSpPr txBox="1"/>
          <p:nvPr/>
        </p:nvSpPr>
        <p:spPr>
          <a:xfrm>
            <a:off x="5245674" y="1499460"/>
            <a:ext cx="1971040" cy="461665"/>
          </a:xfrm>
          <a:prstGeom prst="rect">
            <a:avLst/>
          </a:prstGeom>
          <a:noFill/>
        </p:spPr>
        <p:txBody>
          <a:bodyPr wrap="square" rtlCol="0">
            <a:spAutoFit/>
          </a:bodyPr>
          <a:lstStyle/>
          <a:p>
            <a:pPr algn="ctr"/>
            <a:r>
              <a:rPr lang="en-US" altLang="zh-TW" sz="2400" dirty="0"/>
              <a:t>Observation</a:t>
            </a:r>
            <a:endParaRPr lang="zh-TW" altLang="en-US" sz="2400" dirty="0"/>
          </a:p>
        </p:txBody>
      </p:sp>
      <p:cxnSp>
        <p:nvCxnSpPr>
          <p:cNvPr id="27" name="直線接點 26">
            <a:extLst>
              <a:ext uri="{FF2B5EF4-FFF2-40B4-BE49-F238E27FC236}">
                <a16:creationId xmlns:a16="http://schemas.microsoft.com/office/drawing/2014/main" id="{98F057AC-74D4-52F5-C61D-F2BE6DCE5EB1}"/>
              </a:ext>
            </a:extLst>
          </p:cNvPr>
          <p:cNvCxnSpPr>
            <a:cxnSpLocks/>
          </p:cNvCxnSpPr>
          <p:nvPr/>
        </p:nvCxnSpPr>
        <p:spPr>
          <a:xfrm flipH="1">
            <a:off x="7121464" y="1757363"/>
            <a:ext cx="1754485" cy="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文字方塊 31">
            <a:extLst>
              <a:ext uri="{FF2B5EF4-FFF2-40B4-BE49-F238E27FC236}">
                <a16:creationId xmlns:a16="http://schemas.microsoft.com/office/drawing/2014/main" id="{851EDA06-E1B5-24E1-78D0-CDB326AFFF30}"/>
              </a:ext>
            </a:extLst>
          </p:cNvPr>
          <p:cNvSpPr txBox="1"/>
          <p:nvPr/>
        </p:nvSpPr>
        <p:spPr>
          <a:xfrm>
            <a:off x="838200" y="5927744"/>
            <a:ext cx="7245390" cy="523220"/>
          </a:xfrm>
          <a:prstGeom prst="rect">
            <a:avLst/>
          </a:prstGeom>
          <a:noFill/>
        </p:spPr>
        <p:txBody>
          <a:bodyPr wrap="square" rtlCol="0">
            <a:spAutoFit/>
          </a:bodyPr>
          <a:lstStyle/>
          <a:p>
            <a:r>
              <a:rPr lang="zh-TW" altLang="en-US" sz="2800" dirty="0">
                <a:latin typeface="微軟正黑體" panose="020B0604030504040204" pitchFamily="34" charset="-120"/>
                <a:ea typeface="微軟正黑體" panose="020B0604030504040204" pitchFamily="34" charset="-120"/>
              </a:rPr>
              <a:t>以 </a:t>
            </a:r>
            <a:r>
              <a:rPr lang="en-US" altLang="zh-TW" sz="2800" dirty="0">
                <a:latin typeface="微軟正黑體" panose="020B0604030504040204" pitchFamily="34" charset="-120"/>
                <a:ea typeface="微軟正黑體" panose="020B0604030504040204" pitchFamily="34" charset="-120"/>
              </a:rPr>
              <a:t>LLM</a:t>
            </a:r>
            <a:r>
              <a:rPr lang="zh-TW" altLang="en-US" sz="2800" dirty="0">
                <a:latin typeface="微軟正黑體" panose="020B0604030504040204" pitchFamily="34" charset="-120"/>
                <a:ea typeface="微軟正黑體" panose="020B0604030504040204" pitchFamily="34" charset="-120"/>
              </a:rPr>
              <a:t> 直接實踐人類對於擁有 </a:t>
            </a:r>
            <a:r>
              <a:rPr lang="en-US" altLang="zh-TW" sz="2800" dirty="0">
                <a:latin typeface="微軟正黑體" panose="020B0604030504040204" pitchFamily="34" charset="-120"/>
                <a:ea typeface="微軟正黑體" panose="020B0604030504040204" pitchFamily="34" charset="-120"/>
              </a:rPr>
              <a:t>Agent </a:t>
            </a:r>
            <a:r>
              <a:rPr lang="zh-TW" altLang="en-US" sz="2800" dirty="0">
                <a:latin typeface="微軟正黑體" panose="020B0604030504040204" pitchFamily="34" charset="-120"/>
                <a:ea typeface="微軟正黑體" panose="020B0604030504040204" pitchFamily="34" charset="-120"/>
              </a:rPr>
              <a:t>的渴望</a:t>
            </a:r>
          </a:p>
        </p:txBody>
      </p:sp>
    </p:spTree>
    <p:extLst>
      <p:ext uri="{BB962C8B-B14F-4D97-AF65-F5344CB8AC3E}">
        <p14:creationId xmlns:p14="http://schemas.microsoft.com/office/powerpoint/2010/main" val="383697744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E58C2-1351-06E7-A8E7-8D7632BE32B6}"/>
            </a:ext>
          </a:extLst>
        </p:cNvPr>
        <p:cNvGrpSpPr/>
        <p:nvPr/>
      </p:nvGrpSpPr>
      <p:grpSpPr>
        <a:xfrm>
          <a:off x="0" y="0"/>
          <a:ext cx="0" cy="0"/>
          <a:chOff x="0" y="0"/>
          <a:chExt cx="0" cy="0"/>
        </a:xfrm>
      </p:grpSpPr>
      <p:pic>
        <p:nvPicPr>
          <p:cNvPr id="4" name="Picture 2">
            <a:extLst>
              <a:ext uri="{FF2B5EF4-FFF2-40B4-BE49-F238E27FC236}">
                <a16:creationId xmlns:a16="http://schemas.microsoft.com/office/drawing/2014/main" id="{05BC08F7-9CA3-03A0-6ED2-17120333D9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9355" y="3302555"/>
            <a:ext cx="1052967" cy="105296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圓角 8">
            <a:extLst>
              <a:ext uri="{FF2B5EF4-FFF2-40B4-BE49-F238E27FC236}">
                <a16:creationId xmlns:a16="http://schemas.microsoft.com/office/drawing/2014/main" id="{091DEEF9-8A5A-D068-C87E-E71F8C121000}"/>
              </a:ext>
            </a:extLst>
          </p:cNvPr>
          <p:cNvSpPr/>
          <p:nvPr/>
        </p:nvSpPr>
        <p:spPr>
          <a:xfrm>
            <a:off x="0" y="3668089"/>
            <a:ext cx="12192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1</a:t>
            </a:r>
            <a:endParaRPr lang="zh-TW" altLang="en-US" sz="2400" dirty="0"/>
          </a:p>
        </p:txBody>
      </p:sp>
      <p:sp>
        <p:nvSpPr>
          <p:cNvPr id="11" name="矩形: 圓角 10">
            <a:extLst>
              <a:ext uri="{FF2B5EF4-FFF2-40B4-BE49-F238E27FC236}">
                <a16:creationId xmlns:a16="http://schemas.microsoft.com/office/drawing/2014/main" id="{70F09199-B5A4-3AC3-2C90-02DFDEDE40A1}"/>
              </a:ext>
            </a:extLst>
          </p:cNvPr>
          <p:cNvSpPr/>
          <p:nvPr/>
        </p:nvSpPr>
        <p:spPr>
          <a:xfrm>
            <a:off x="3679310" y="2262986"/>
            <a:ext cx="1554298"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1-1</a:t>
            </a:r>
            <a:endParaRPr lang="zh-TW" altLang="en-US" sz="2400" dirty="0"/>
          </a:p>
        </p:txBody>
      </p:sp>
      <p:cxnSp>
        <p:nvCxnSpPr>
          <p:cNvPr id="21" name="直線單箭頭接點 20">
            <a:extLst>
              <a:ext uri="{FF2B5EF4-FFF2-40B4-BE49-F238E27FC236}">
                <a16:creationId xmlns:a16="http://schemas.microsoft.com/office/drawing/2014/main" id="{38D7FA59-5DC8-76C9-BB49-B73045527883}"/>
              </a:ext>
            </a:extLst>
          </p:cNvPr>
          <p:cNvCxnSpPr>
            <a:cxnSpLocks/>
          </p:cNvCxnSpPr>
          <p:nvPr/>
        </p:nvCxnSpPr>
        <p:spPr>
          <a:xfrm>
            <a:off x="1270955" y="3870849"/>
            <a:ext cx="44237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D5E94459-E56D-4A42-D727-B8113C7AD5CC}"/>
              </a:ext>
            </a:extLst>
          </p:cNvPr>
          <p:cNvCxnSpPr>
            <a:cxnSpLocks/>
          </p:cNvCxnSpPr>
          <p:nvPr/>
        </p:nvCxnSpPr>
        <p:spPr>
          <a:xfrm flipV="1">
            <a:off x="2833158" y="2442986"/>
            <a:ext cx="743550" cy="142786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圓角 27">
            <a:extLst>
              <a:ext uri="{FF2B5EF4-FFF2-40B4-BE49-F238E27FC236}">
                <a16:creationId xmlns:a16="http://schemas.microsoft.com/office/drawing/2014/main" id="{6BBE40F3-77E4-F851-97B6-E59FEB6AEAE5}"/>
              </a:ext>
            </a:extLst>
          </p:cNvPr>
          <p:cNvSpPr/>
          <p:nvPr/>
        </p:nvSpPr>
        <p:spPr>
          <a:xfrm>
            <a:off x="3679310" y="3683744"/>
            <a:ext cx="1554298"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1-2</a:t>
            </a:r>
            <a:endParaRPr lang="zh-TW" altLang="en-US" sz="2400" dirty="0"/>
          </a:p>
        </p:txBody>
      </p:sp>
      <p:sp>
        <p:nvSpPr>
          <p:cNvPr id="29" name="矩形: 圓角 28">
            <a:extLst>
              <a:ext uri="{FF2B5EF4-FFF2-40B4-BE49-F238E27FC236}">
                <a16:creationId xmlns:a16="http://schemas.microsoft.com/office/drawing/2014/main" id="{23D93FE7-947A-AA06-4DC1-8E578713C1E3}"/>
              </a:ext>
            </a:extLst>
          </p:cNvPr>
          <p:cNvSpPr/>
          <p:nvPr/>
        </p:nvSpPr>
        <p:spPr>
          <a:xfrm>
            <a:off x="3679310" y="5142602"/>
            <a:ext cx="1554298"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1-3</a:t>
            </a:r>
            <a:endParaRPr lang="zh-TW" altLang="en-US" sz="2400" dirty="0"/>
          </a:p>
        </p:txBody>
      </p:sp>
      <p:cxnSp>
        <p:nvCxnSpPr>
          <p:cNvPr id="34" name="直線單箭頭接點 33">
            <a:extLst>
              <a:ext uri="{FF2B5EF4-FFF2-40B4-BE49-F238E27FC236}">
                <a16:creationId xmlns:a16="http://schemas.microsoft.com/office/drawing/2014/main" id="{BF273389-C1DD-5154-C781-F321E57E9CDA}"/>
              </a:ext>
            </a:extLst>
          </p:cNvPr>
          <p:cNvCxnSpPr>
            <a:cxnSpLocks/>
          </p:cNvCxnSpPr>
          <p:nvPr/>
        </p:nvCxnSpPr>
        <p:spPr>
          <a:xfrm>
            <a:off x="2831620" y="3848089"/>
            <a:ext cx="78318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F3EB4D97-0135-D884-CC68-942AB81FE2A2}"/>
              </a:ext>
            </a:extLst>
          </p:cNvPr>
          <p:cNvCxnSpPr>
            <a:cxnSpLocks/>
          </p:cNvCxnSpPr>
          <p:nvPr/>
        </p:nvCxnSpPr>
        <p:spPr>
          <a:xfrm>
            <a:off x="2833158" y="3829039"/>
            <a:ext cx="743550" cy="142786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矩形: 圓角 41">
            <a:extLst>
              <a:ext uri="{FF2B5EF4-FFF2-40B4-BE49-F238E27FC236}">
                <a16:creationId xmlns:a16="http://schemas.microsoft.com/office/drawing/2014/main" id="{E21693B4-2BB6-4882-85BC-8432D3847282}"/>
              </a:ext>
            </a:extLst>
          </p:cNvPr>
          <p:cNvSpPr/>
          <p:nvPr/>
        </p:nvSpPr>
        <p:spPr>
          <a:xfrm>
            <a:off x="5293458" y="2262986"/>
            <a:ext cx="1299378"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2-1</a:t>
            </a:r>
            <a:endParaRPr lang="zh-TW" altLang="en-US" sz="2400" dirty="0"/>
          </a:p>
        </p:txBody>
      </p:sp>
      <p:sp>
        <p:nvSpPr>
          <p:cNvPr id="43" name="矩形: 圓角 42">
            <a:extLst>
              <a:ext uri="{FF2B5EF4-FFF2-40B4-BE49-F238E27FC236}">
                <a16:creationId xmlns:a16="http://schemas.microsoft.com/office/drawing/2014/main" id="{A534278C-D05D-73BF-2209-D783F36B7E8C}"/>
              </a:ext>
            </a:extLst>
          </p:cNvPr>
          <p:cNvSpPr/>
          <p:nvPr/>
        </p:nvSpPr>
        <p:spPr>
          <a:xfrm>
            <a:off x="5301190" y="3680349"/>
            <a:ext cx="1299378"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2-2</a:t>
            </a:r>
            <a:endParaRPr lang="zh-TW" altLang="en-US" sz="2400" dirty="0"/>
          </a:p>
        </p:txBody>
      </p:sp>
      <p:sp>
        <p:nvSpPr>
          <p:cNvPr id="44" name="矩形: 圓角 43">
            <a:extLst>
              <a:ext uri="{FF2B5EF4-FFF2-40B4-BE49-F238E27FC236}">
                <a16:creationId xmlns:a16="http://schemas.microsoft.com/office/drawing/2014/main" id="{05579882-A358-2CF7-3006-1C60E879C4FA}"/>
              </a:ext>
            </a:extLst>
          </p:cNvPr>
          <p:cNvSpPr/>
          <p:nvPr/>
        </p:nvSpPr>
        <p:spPr>
          <a:xfrm>
            <a:off x="5301190" y="5142602"/>
            <a:ext cx="1299378"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2-3</a:t>
            </a:r>
            <a:endParaRPr lang="zh-TW" altLang="en-US" sz="2400" dirty="0"/>
          </a:p>
        </p:txBody>
      </p:sp>
      <p:pic>
        <p:nvPicPr>
          <p:cNvPr id="46" name="Picture 2">
            <a:extLst>
              <a:ext uri="{FF2B5EF4-FFF2-40B4-BE49-F238E27FC236}">
                <a16:creationId xmlns:a16="http://schemas.microsoft.com/office/drawing/2014/main" id="{4B45839E-092C-CFC5-9FFC-2D04558A8B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7808" y="1803595"/>
            <a:ext cx="1052967" cy="1052968"/>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直線單箭頭接點 46">
            <a:extLst>
              <a:ext uri="{FF2B5EF4-FFF2-40B4-BE49-F238E27FC236}">
                <a16:creationId xmlns:a16="http://schemas.microsoft.com/office/drawing/2014/main" id="{B8592231-21FE-439A-2711-B4EFDE155B85}"/>
              </a:ext>
            </a:extLst>
          </p:cNvPr>
          <p:cNvCxnSpPr>
            <a:cxnSpLocks/>
          </p:cNvCxnSpPr>
          <p:nvPr/>
        </p:nvCxnSpPr>
        <p:spPr>
          <a:xfrm>
            <a:off x="6620023" y="2404076"/>
            <a:ext cx="44237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矩形: 圓角 47">
            <a:extLst>
              <a:ext uri="{FF2B5EF4-FFF2-40B4-BE49-F238E27FC236}">
                <a16:creationId xmlns:a16="http://schemas.microsoft.com/office/drawing/2014/main" id="{63EFC8E9-25E7-465D-C0C1-B533A85EF236}"/>
              </a:ext>
            </a:extLst>
          </p:cNvPr>
          <p:cNvSpPr/>
          <p:nvPr/>
        </p:nvSpPr>
        <p:spPr>
          <a:xfrm>
            <a:off x="8590386" y="1521188"/>
            <a:ext cx="1724063"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2-1-1</a:t>
            </a:r>
            <a:endParaRPr lang="zh-TW" altLang="en-US" sz="2400" dirty="0"/>
          </a:p>
        </p:txBody>
      </p:sp>
      <p:pic>
        <p:nvPicPr>
          <p:cNvPr id="50" name="Picture 2">
            <a:extLst>
              <a:ext uri="{FF2B5EF4-FFF2-40B4-BE49-F238E27FC236}">
                <a16:creationId xmlns:a16="http://schemas.microsoft.com/office/drawing/2014/main" id="{B39F17DB-5DA4-C161-0655-1A05BBD31F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0221" y="3244190"/>
            <a:ext cx="1052967" cy="1052968"/>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直線單箭頭接點 50">
            <a:extLst>
              <a:ext uri="{FF2B5EF4-FFF2-40B4-BE49-F238E27FC236}">
                <a16:creationId xmlns:a16="http://schemas.microsoft.com/office/drawing/2014/main" id="{E6B9A2E6-199B-F4F1-9E3A-56409E605314}"/>
              </a:ext>
            </a:extLst>
          </p:cNvPr>
          <p:cNvCxnSpPr>
            <a:cxnSpLocks/>
          </p:cNvCxnSpPr>
          <p:nvPr/>
        </p:nvCxnSpPr>
        <p:spPr>
          <a:xfrm>
            <a:off x="6661346" y="3844671"/>
            <a:ext cx="44237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2">
            <a:extLst>
              <a:ext uri="{FF2B5EF4-FFF2-40B4-BE49-F238E27FC236}">
                <a16:creationId xmlns:a16="http://schemas.microsoft.com/office/drawing/2014/main" id="{9863D53D-227B-50E4-2606-5D7F7C33CE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0222" y="4730418"/>
            <a:ext cx="1052967" cy="1052968"/>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直線單箭頭接點 52">
            <a:extLst>
              <a:ext uri="{FF2B5EF4-FFF2-40B4-BE49-F238E27FC236}">
                <a16:creationId xmlns:a16="http://schemas.microsoft.com/office/drawing/2014/main" id="{4A2B9F32-CB87-5456-DAFB-8AA8C54A6618}"/>
              </a:ext>
            </a:extLst>
          </p:cNvPr>
          <p:cNvCxnSpPr>
            <a:cxnSpLocks/>
          </p:cNvCxnSpPr>
          <p:nvPr/>
        </p:nvCxnSpPr>
        <p:spPr>
          <a:xfrm>
            <a:off x="6680802" y="5330899"/>
            <a:ext cx="44237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矩形: 圓角 53">
            <a:extLst>
              <a:ext uri="{FF2B5EF4-FFF2-40B4-BE49-F238E27FC236}">
                <a16:creationId xmlns:a16="http://schemas.microsoft.com/office/drawing/2014/main" id="{A24935F3-05ED-1066-7F54-8C91537A9D88}"/>
              </a:ext>
            </a:extLst>
          </p:cNvPr>
          <p:cNvSpPr/>
          <p:nvPr/>
        </p:nvSpPr>
        <p:spPr>
          <a:xfrm>
            <a:off x="8590386" y="2633486"/>
            <a:ext cx="1724063"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2-1-2</a:t>
            </a:r>
            <a:endParaRPr lang="zh-TW" altLang="en-US" sz="2400" dirty="0"/>
          </a:p>
        </p:txBody>
      </p:sp>
      <p:sp>
        <p:nvSpPr>
          <p:cNvPr id="55" name="矩形: 圓角 54">
            <a:extLst>
              <a:ext uri="{FF2B5EF4-FFF2-40B4-BE49-F238E27FC236}">
                <a16:creationId xmlns:a16="http://schemas.microsoft.com/office/drawing/2014/main" id="{B7DBFC54-CF72-9FD9-0D15-5C02C746451E}"/>
              </a:ext>
            </a:extLst>
          </p:cNvPr>
          <p:cNvSpPr/>
          <p:nvPr/>
        </p:nvSpPr>
        <p:spPr>
          <a:xfrm>
            <a:off x="10316908" y="1521188"/>
            <a:ext cx="1586161"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2-1-1</a:t>
            </a:r>
            <a:endParaRPr lang="zh-TW" altLang="en-US" sz="2400" dirty="0"/>
          </a:p>
        </p:txBody>
      </p:sp>
      <p:sp>
        <p:nvSpPr>
          <p:cNvPr id="56" name="矩形: 圓角 55">
            <a:extLst>
              <a:ext uri="{FF2B5EF4-FFF2-40B4-BE49-F238E27FC236}">
                <a16:creationId xmlns:a16="http://schemas.microsoft.com/office/drawing/2014/main" id="{2889DC93-C24A-857E-BE04-EEA92ABA0C7F}"/>
              </a:ext>
            </a:extLst>
          </p:cNvPr>
          <p:cNvSpPr/>
          <p:nvPr/>
        </p:nvSpPr>
        <p:spPr>
          <a:xfrm>
            <a:off x="10316908" y="2633486"/>
            <a:ext cx="1586161"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2-1-2</a:t>
            </a:r>
            <a:endParaRPr lang="zh-TW" altLang="en-US" sz="2400" dirty="0"/>
          </a:p>
        </p:txBody>
      </p:sp>
      <p:sp>
        <p:nvSpPr>
          <p:cNvPr id="57" name="矩形: 圓角 56">
            <a:extLst>
              <a:ext uri="{FF2B5EF4-FFF2-40B4-BE49-F238E27FC236}">
                <a16:creationId xmlns:a16="http://schemas.microsoft.com/office/drawing/2014/main" id="{8B100602-673B-C194-D96A-12AB5CAA4828}"/>
              </a:ext>
            </a:extLst>
          </p:cNvPr>
          <p:cNvSpPr/>
          <p:nvPr/>
        </p:nvSpPr>
        <p:spPr>
          <a:xfrm>
            <a:off x="8628486" y="3648102"/>
            <a:ext cx="1724063"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2-2-1</a:t>
            </a:r>
            <a:endParaRPr lang="zh-TW" altLang="en-US" sz="2400" dirty="0"/>
          </a:p>
        </p:txBody>
      </p:sp>
      <p:sp>
        <p:nvSpPr>
          <p:cNvPr id="58" name="矩形: 圓角 57">
            <a:extLst>
              <a:ext uri="{FF2B5EF4-FFF2-40B4-BE49-F238E27FC236}">
                <a16:creationId xmlns:a16="http://schemas.microsoft.com/office/drawing/2014/main" id="{5E1F436C-74DF-7D73-9571-305DC297972A}"/>
              </a:ext>
            </a:extLst>
          </p:cNvPr>
          <p:cNvSpPr/>
          <p:nvPr/>
        </p:nvSpPr>
        <p:spPr>
          <a:xfrm>
            <a:off x="10355008" y="3648102"/>
            <a:ext cx="1586161"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2-2-1</a:t>
            </a:r>
            <a:endParaRPr lang="zh-TW" altLang="en-US" sz="2400" dirty="0"/>
          </a:p>
        </p:txBody>
      </p:sp>
      <p:sp>
        <p:nvSpPr>
          <p:cNvPr id="59" name="矩形: 圓角 58">
            <a:extLst>
              <a:ext uri="{FF2B5EF4-FFF2-40B4-BE49-F238E27FC236}">
                <a16:creationId xmlns:a16="http://schemas.microsoft.com/office/drawing/2014/main" id="{219D9317-AEA1-52EA-4D31-42058BD0F797}"/>
              </a:ext>
            </a:extLst>
          </p:cNvPr>
          <p:cNvSpPr/>
          <p:nvPr/>
        </p:nvSpPr>
        <p:spPr>
          <a:xfrm>
            <a:off x="8590386" y="4692501"/>
            <a:ext cx="1724063"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2-3-1</a:t>
            </a:r>
            <a:endParaRPr lang="zh-TW" altLang="en-US" sz="2400" dirty="0"/>
          </a:p>
        </p:txBody>
      </p:sp>
      <p:sp>
        <p:nvSpPr>
          <p:cNvPr id="60" name="矩形: 圓角 59">
            <a:extLst>
              <a:ext uri="{FF2B5EF4-FFF2-40B4-BE49-F238E27FC236}">
                <a16:creationId xmlns:a16="http://schemas.microsoft.com/office/drawing/2014/main" id="{25B70875-697C-DBD3-5F5E-9F5738A7498D}"/>
              </a:ext>
            </a:extLst>
          </p:cNvPr>
          <p:cNvSpPr/>
          <p:nvPr/>
        </p:nvSpPr>
        <p:spPr>
          <a:xfrm>
            <a:off x="8590386" y="5747649"/>
            <a:ext cx="1724063"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2-3-2</a:t>
            </a:r>
            <a:endParaRPr lang="zh-TW" altLang="en-US" sz="2400" dirty="0"/>
          </a:p>
        </p:txBody>
      </p:sp>
      <p:sp>
        <p:nvSpPr>
          <p:cNvPr id="61" name="矩形: 圓角 60">
            <a:extLst>
              <a:ext uri="{FF2B5EF4-FFF2-40B4-BE49-F238E27FC236}">
                <a16:creationId xmlns:a16="http://schemas.microsoft.com/office/drawing/2014/main" id="{1EBEEEB2-D61A-E88D-0B0B-65F6A0D486FE}"/>
              </a:ext>
            </a:extLst>
          </p:cNvPr>
          <p:cNvSpPr/>
          <p:nvPr/>
        </p:nvSpPr>
        <p:spPr>
          <a:xfrm>
            <a:off x="10316908" y="4692501"/>
            <a:ext cx="1586161"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2-3-1</a:t>
            </a:r>
            <a:endParaRPr lang="zh-TW" altLang="en-US" sz="2400" dirty="0"/>
          </a:p>
        </p:txBody>
      </p:sp>
      <p:sp>
        <p:nvSpPr>
          <p:cNvPr id="62" name="矩形: 圓角 61">
            <a:extLst>
              <a:ext uri="{FF2B5EF4-FFF2-40B4-BE49-F238E27FC236}">
                <a16:creationId xmlns:a16="http://schemas.microsoft.com/office/drawing/2014/main" id="{B6D62436-74E5-D8FF-CCE9-8DE3B74B3D69}"/>
              </a:ext>
            </a:extLst>
          </p:cNvPr>
          <p:cNvSpPr/>
          <p:nvPr/>
        </p:nvSpPr>
        <p:spPr>
          <a:xfrm>
            <a:off x="10316908" y="5747649"/>
            <a:ext cx="1586161"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2-3-2</a:t>
            </a:r>
            <a:endParaRPr lang="zh-TW" altLang="en-US" sz="2400" dirty="0"/>
          </a:p>
        </p:txBody>
      </p:sp>
      <p:cxnSp>
        <p:nvCxnSpPr>
          <p:cNvPr id="63" name="直線單箭頭接點 62">
            <a:extLst>
              <a:ext uri="{FF2B5EF4-FFF2-40B4-BE49-F238E27FC236}">
                <a16:creationId xmlns:a16="http://schemas.microsoft.com/office/drawing/2014/main" id="{8D7F5563-7A67-180D-80C4-98ACDE94A6A2}"/>
              </a:ext>
            </a:extLst>
          </p:cNvPr>
          <p:cNvCxnSpPr>
            <a:cxnSpLocks/>
          </p:cNvCxnSpPr>
          <p:nvPr/>
        </p:nvCxnSpPr>
        <p:spPr>
          <a:xfrm flipV="1">
            <a:off x="8207925" y="1701188"/>
            <a:ext cx="344361" cy="56557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5" name="直線單箭頭接點 1024">
            <a:extLst>
              <a:ext uri="{FF2B5EF4-FFF2-40B4-BE49-F238E27FC236}">
                <a16:creationId xmlns:a16="http://schemas.microsoft.com/office/drawing/2014/main" id="{D4692DCE-784D-A890-13CC-DF092680115B}"/>
              </a:ext>
            </a:extLst>
          </p:cNvPr>
          <p:cNvCxnSpPr>
            <a:cxnSpLocks/>
          </p:cNvCxnSpPr>
          <p:nvPr/>
        </p:nvCxnSpPr>
        <p:spPr>
          <a:xfrm>
            <a:off x="8232833" y="2314448"/>
            <a:ext cx="344361" cy="56557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7" name="直線單箭頭接點 1026">
            <a:extLst>
              <a:ext uri="{FF2B5EF4-FFF2-40B4-BE49-F238E27FC236}">
                <a16:creationId xmlns:a16="http://schemas.microsoft.com/office/drawing/2014/main" id="{FAE7EB36-B3B0-4733-D757-642EBFACC4DE}"/>
              </a:ext>
            </a:extLst>
          </p:cNvPr>
          <p:cNvCxnSpPr>
            <a:cxnSpLocks/>
          </p:cNvCxnSpPr>
          <p:nvPr/>
        </p:nvCxnSpPr>
        <p:spPr>
          <a:xfrm flipV="1">
            <a:off x="8183017" y="4794452"/>
            <a:ext cx="344361" cy="56557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8" name="直線單箭頭接點 1027">
            <a:extLst>
              <a:ext uri="{FF2B5EF4-FFF2-40B4-BE49-F238E27FC236}">
                <a16:creationId xmlns:a16="http://schemas.microsoft.com/office/drawing/2014/main" id="{55A68122-94D9-1425-1304-9DB47E0A41D9}"/>
              </a:ext>
            </a:extLst>
          </p:cNvPr>
          <p:cNvCxnSpPr>
            <a:cxnSpLocks/>
          </p:cNvCxnSpPr>
          <p:nvPr/>
        </p:nvCxnSpPr>
        <p:spPr>
          <a:xfrm>
            <a:off x="8207925" y="5407712"/>
            <a:ext cx="344361" cy="56557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9" name="直線單箭頭接點 1028">
            <a:extLst>
              <a:ext uri="{FF2B5EF4-FFF2-40B4-BE49-F238E27FC236}">
                <a16:creationId xmlns:a16="http://schemas.microsoft.com/office/drawing/2014/main" id="{3E148412-E6BA-E4BC-59DB-15151837430F}"/>
              </a:ext>
            </a:extLst>
          </p:cNvPr>
          <p:cNvCxnSpPr>
            <a:cxnSpLocks/>
          </p:cNvCxnSpPr>
          <p:nvPr/>
        </p:nvCxnSpPr>
        <p:spPr>
          <a:xfrm>
            <a:off x="8148008" y="3825610"/>
            <a:ext cx="44237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4114E1A0-462E-E281-2299-12A2A4344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1419" y="4176121"/>
            <a:ext cx="743550" cy="7435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C3F1D64-1BE7-4118-F696-F04EFB87CE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3796" y="4491442"/>
            <a:ext cx="719546" cy="719546"/>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8104F2F8-3542-7E36-F739-A9592F2085EE}"/>
              </a:ext>
            </a:extLst>
          </p:cNvPr>
          <p:cNvSpPr txBox="1"/>
          <p:nvPr/>
        </p:nvSpPr>
        <p:spPr>
          <a:xfrm>
            <a:off x="609600" y="132920"/>
            <a:ext cx="5506378" cy="523220"/>
          </a:xfrm>
          <a:prstGeom prst="rect">
            <a:avLst/>
          </a:prstGeom>
          <a:noFill/>
        </p:spPr>
        <p:txBody>
          <a:bodyPr wrap="square" rtlCol="0">
            <a:spAutoFit/>
          </a:bodyPr>
          <a:lstStyle/>
          <a:p>
            <a:r>
              <a:rPr lang="zh-TW" altLang="en-US" sz="2800" dirty="0">
                <a:solidFill>
                  <a:srgbClr val="FF0000"/>
                </a:solidFill>
                <a:latin typeface="微軟正黑體" panose="020B0604030504040204" pitchFamily="34" charset="-120"/>
                <a:ea typeface="微軟正黑體" panose="020B0604030504040204" pitchFamily="34" charset="-120"/>
              </a:rPr>
              <a:t>缺點：有些動作無法回溯</a:t>
            </a:r>
          </a:p>
        </p:txBody>
      </p:sp>
      <p:sp>
        <p:nvSpPr>
          <p:cNvPr id="5" name="文字方塊 4">
            <a:extLst>
              <a:ext uri="{FF2B5EF4-FFF2-40B4-BE49-F238E27FC236}">
                <a16:creationId xmlns:a16="http://schemas.microsoft.com/office/drawing/2014/main" id="{C7FDF553-D2B2-1DE7-FF05-4191C3F43065}"/>
              </a:ext>
            </a:extLst>
          </p:cNvPr>
          <p:cNvSpPr txBox="1"/>
          <p:nvPr/>
        </p:nvSpPr>
        <p:spPr>
          <a:xfrm>
            <a:off x="3608544" y="1748515"/>
            <a:ext cx="1586162" cy="461665"/>
          </a:xfrm>
          <a:prstGeom prst="rect">
            <a:avLst/>
          </a:prstGeom>
          <a:noFill/>
        </p:spPr>
        <p:txBody>
          <a:bodyPr wrap="square" rtlCol="0">
            <a:spAutoFit/>
          </a:bodyPr>
          <a:lstStyle/>
          <a:p>
            <a:pPr algn="ctr"/>
            <a:r>
              <a:rPr lang="zh-TW" altLang="en-US" sz="2400" b="1" dirty="0">
                <a:latin typeface="微軟正黑體" panose="020B0604030504040204" pitchFamily="34" charset="-120"/>
                <a:ea typeface="微軟正黑體" panose="020B0604030504040204" pitchFamily="34" charset="-120"/>
              </a:rPr>
              <a:t>訂披薩</a:t>
            </a:r>
          </a:p>
        </p:txBody>
      </p:sp>
      <p:sp>
        <p:nvSpPr>
          <p:cNvPr id="6" name="文字方塊 5">
            <a:extLst>
              <a:ext uri="{FF2B5EF4-FFF2-40B4-BE49-F238E27FC236}">
                <a16:creationId xmlns:a16="http://schemas.microsoft.com/office/drawing/2014/main" id="{CC791120-C1CC-0607-4A6D-98C61D137DAC}"/>
              </a:ext>
            </a:extLst>
          </p:cNvPr>
          <p:cNvSpPr txBox="1"/>
          <p:nvPr/>
        </p:nvSpPr>
        <p:spPr>
          <a:xfrm>
            <a:off x="3679310" y="5631315"/>
            <a:ext cx="1586162" cy="461665"/>
          </a:xfrm>
          <a:prstGeom prst="rect">
            <a:avLst/>
          </a:prstGeom>
          <a:noFill/>
        </p:spPr>
        <p:txBody>
          <a:bodyPr wrap="square" rtlCol="0">
            <a:spAutoFit/>
          </a:bodyPr>
          <a:lstStyle/>
          <a:p>
            <a:pPr algn="ctr"/>
            <a:r>
              <a:rPr lang="zh-TW" altLang="en-US" sz="2400" b="1" dirty="0">
                <a:latin typeface="微軟正黑體" panose="020B0604030504040204" pitchFamily="34" charset="-120"/>
                <a:ea typeface="微軟正黑體" panose="020B0604030504040204" pitchFamily="34" charset="-120"/>
              </a:rPr>
              <a:t>訂便當</a:t>
            </a:r>
          </a:p>
        </p:txBody>
      </p:sp>
      <p:pic>
        <p:nvPicPr>
          <p:cNvPr id="6146" name="Picture 2">
            <a:extLst>
              <a:ext uri="{FF2B5EF4-FFF2-40B4-BE49-F238E27FC236}">
                <a16:creationId xmlns:a16="http://schemas.microsoft.com/office/drawing/2014/main" id="{1FBEA3B9-49CC-23CA-F1B8-5FCE9046B8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0823" y="849963"/>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7" name="語音泡泡: 圓角矩形 6">
            <a:extLst>
              <a:ext uri="{FF2B5EF4-FFF2-40B4-BE49-F238E27FC236}">
                <a16:creationId xmlns:a16="http://schemas.microsoft.com/office/drawing/2014/main" id="{39F6F829-9457-AD00-7C50-05E0EB346CED}"/>
              </a:ext>
            </a:extLst>
          </p:cNvPr>
          <p:cNvSpPr/>
          <p:nvPr/>
        </p:nvSpPr>
        <p:spPr>
          <a:xfrm>
            <a:off x="1757714" y="921975"/>
            <a:ext cx="2931000" cy="697827"/>
          </a:xfrm>
          <a:prstGeom prst="wedgeRoundRectCallout">
            <a:avLst>
              <a:gd name="adj1" fmla="val 70244"/>
              <a:gd name="adj2" fmla="val 49530"/>
              <a:gd name="adj3" fmla="val 16667"/>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訂都訂了誰管你啊</a:t>
            </a:r>
          </a:p>
        </p:txBody>
      </p:sp>
    </p:spTree>
    <p:extLst>
      <p:ext uri="{BB962C8B-B14F-4D97-AF65-F5344CB8AC3E}">
        <p14:creationId xmlns:p14="http://schemas.microsoft.com/office/powerpoint/2010/main" val="332229781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90B7EA49-6FA3-A4EF-B5B7-0B2C923F85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9355" y="3302555"/>
            <a:ext cx="1052967" cy="1052968"/>
          </a:xfrm>
          <a:prstGeom prst="rect">
            <a:avLst/>
          </a:prstGeom>
          <a:noFill/>
          <a:extLst>
            <a:ext uri="{909E8E84-426E-40DD-AFC4-6F175D3DCCD1}">
              <a14:hiddenFill xmlns:a14="http://schemas.microsoft.com/office/drawing/2010/main">
                <a:solidFill>
                  <a:srgbClr val="FFFFFF"/>
                </a:solidFill>
              </a14:hiddenFill>
            </a:ext>
          </a:extLst>
        </p:spPr>
      </p:pic>
      <p:sp>
        <p:nvSpPr>
          <p:cNvPr id="62" name="語音泡泡: 矩形 61">
            <a:extLst>
              <a:ext uri="{FF2B5EF4-FFF2-40B4-BE49-F238E27FC236}">
                <a16:creationId xmlns:a16="http://schemas.microsoft.com/office/drawing/2014/main" id="{5F925D0F-E4B6-2D45-9E26-6B8FFFF81AD3}"/>
              </a:ext>
            </a:extLst>
          </p:cNvPr>
          <p:cNvSpPr/>
          <p:nvPr/>
        </p:nvSpPr>
        <p:spPr>
          <a:xfrm>
            <a:off x="2798344" y="99651"/>
            <a:ext cx="9295225" cy="6492875"/>
          </a:xfrm>
          <a:prstGeom prst="wedgeRectCallout">
            <a:avLst>
              <a:gd name="adj1" fmla="val -55615"/>
              <a:gd name="adj2" fmla="val 8974"/>
            </a:avLst>
          </a:prstGeom>
          <a:solidFill>
            <a:schemeClr val="bg1"/>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圓角 4">
            <a:extLst>
              <a:ext uri="{FF2B5EF4-FFF2-40B4-BE49-F238E27FC236}">
                <a16:creationId xmlns:a16="http://schemas.microsoft.com/office/drawing/2014/main" id="{DEA53B17-8510-AE5A-D3A1-F3FC75893530}"/>
              </a:ext>
            </a:extLst>
          </p:cNvPr>
          <p:cNvSpPr/>
          <p:nvPr/>
        </p:nvSpPr>
        <p:spPr>
          <a:xfrm>
            <a:off x="0" y="3668089"/>
            <a:ext cx="12192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1</a:t>
            </a:r>
            <a:endParaRPr lang="zh-TW" altLang="en-US" sz="2400" dirty="0"/>
          </a:p>
        </p:txBody>
      </p:sp>
      <p:cxnSp>
        <p:nvCxnSpPr>
          <p:cNvPr id="6" name="直線單箭頭接點 5">
            <a:extLst>
              <a:ext uri="{FF2B5EF4-FFF2-40B4-BE49-F238E27FC236}">
                <a16:creationId xmlns:a16="http://schemas.microsoft.com/office/drawing/2014/main" id="{B72D16B6-E3E1-608B-871B-24AE751040E9}"/>
              </a:ext>
            </a:extLst>
          </p:cNvPr>
          <p:cNvCxnSpPr>
            <a:cxnSpLocks/>
          </p:cNvCxnSpPr>
          <p:nvPr/>
        </p:nvCxnSpPr>
        <p:spPr>
          <a:xfrm>
            <a:off x="1270955" y="3870849"/>
            <a:ext cx="44237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 name="群組 1">
            <a:extLst>
              <a:ext uri="{FF2B5EF4-FFF2-40B4-BE49-F238E27FC236}">
                <a16:creationId xmlns:a16="http://schemas.microsoft.com/office/drawing/2014/main" id="{163DBAC3-FF0D-37C3-FC8F-AF4E89CB71C5}"/>
              </a:ext>
            </a:extLst>
          </p:cNvPr>
          <p:cNvGrpSpPr/>
          <p:nvPr/>
        </p:nvGrpSpPr>
        <p:grpSpPr>
          <a:xfrm>
            <a:off x="2932222" y="672415"/>
            <a:ext cx="9335696" cy="5516844"/>
            <a:chOff x="2932222" y="672415"/>
            <a:chExt cx="9335696" cy="5516844"/>
          </a:xfrm>
        </p:grpSpPr>
        <p:sp>
          <p:nvSpPr>
            <p:cNvPr id="40" name="矩形: 圓角 39">
              <a:extLst>
                <a:ext uri="{FF2B5EF4-FFF2-40B4-BE49-F238E27FC236}">
                  <a16:creationId xmlns:a16="http://schemas.microsoft.com/office/drawing/2014/main" id="{4C646B32-3AAE-F062-8A64-9FB6E3051337}"/>
                </a:ext>
              </a:extLst>
            </p:cNvPr>
            <p:cNvSpPr/>
            <p:nvPr/>
          </p:nvSpPr>
          <p:spPr>
            <a:xfrm>
              <a:off x="4784210" y="2262986"/>
              <a:ext cx="1554298"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1-1</a:t>
              </a:r>
              <a:endParaRPr lang="zh-TW" altLang="en-US" sz="2400" dirty="0"/>
            </a:p>
          </p:txBody>
        </p:sp>
        <p:cxnSp>
          <p:nvCxnSpPr>
            <p:cNvPr id="41" name="直線單箭頭接點 40">
              <a:extLst>
                <a:ext uri="{FF2B5EF4-FFF2-40B4-BE49-F238E27FC236}">
                  <a16:creationId xmlns:a16="http://schemas.microsoft.com/office/drawing/2014/main" id="{4E31637A-847F-7B5A-F1B5-0F21DF31ABC4}"/>
                </a:ext>
              </a:extLst>
            </p:cNvPr>
            <p:cNvCxnSpPr>
              <a:cxnSpLocks/>
            </p:cNvCxnSpPr>
            <p:nvPr/>
          </p:nvCxnSpPr>
          <p:spPr>
            <a:xfrm flipV="1">
              <a:off x="3938058" y="2442986"/>
              <a:ext cx="743550" cy="142786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矩形: 圓角 41">
              <a:extLst>
                <a:ext uri="{FF2B5EF4-FFF2-40B4-BE49-F238E27FC236}">
                  <a16:creationId xmlns:a16="http://schemas.microsoft.com/office/drawing/2014/main" id="{4CB8C658-6160-0664-5A70-A4071374AA1F}"/>
                </a:ext>
              </a:extLst>
            </p:cNvPr>
            <p:cNvSpPr/>
            <p:nvPr/>
          </p:nvSpPr>
          <p:spPr>
            <a:xfrm>
              <a:off x="4784210" y="5142602"/>
              <a:ext cx="1554298"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1-2</a:t>
              </a:r>
              <a:endParaRPr lang="zh-TW" altLang="en-US" sz="2400" dirty="0"/>
            </a:p>
          </p:txBody>
        </p:sp>
        <p:cxnSp>
          <p:nvCxnSpPr>
            <p:cNvPr id="43" name="直線單箭頭接點 42">
              <a:extLst>
                <a:ext uri="{FF2B5EF4-FFF2-40B4-BE49-F238E27FC236}">
                  <a16:creationId xmlns:a16="http://schemas.microsoft.com/office/drawing/2014/main" id="{C89E469E-0E88-9344-61C6-9A92BDBECFFF}"/>
                </a:ext>
              </a:extLst>
            </p:cNvPr>
            <p:cNvCxnSpPr>
              <a:cxnSpLocks/>
            </p:cNvCxnSpPr>
            <p:nvPr/>
          </p:nvCxnSpPr>
          <p:spPr>
            <a:xfrm>
              <a:off x="3938058" y="3829039"/>
              <a:ext cx="743550" cy="142786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圓角 43">
              <a:extLst>
                <a:ext uri="{FF2B5EF4-FFF2-40B4-BE49-F238E27FC236}">
                  <a16:creationId xmlns:a16="http://schemas.microsoft.com/office/drawing/2014/main" id="{C9BF306E-A31C-AACC-5BCE-BA90F0CBE209}"/>
                </a:ext>
              </a:extLst>
            </p:cNvPr>
            <p:cNvSpPr/>
            <p:nvPr/>
          </p:nvSpPr>
          <p:spPr>
            <a:xfrm>
              <a:off x="6398358" y="2262986"/>
              <a:ext cx="1299378"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2-1</a:t>
              </a:r>
              <a:endParaRPr lang="zh-TW" altLang="en-US" sz="2400" dirty="0"/>
            </a:p>
          </p:txBody>
        </p:sp>
        <p:sp>
          <p:nvSpPr>
            <p:cNvPr id="45" name="矩形: 圓角 44">
              <a:extLst>
                <a:ext uri="{FF2B5EF4-FFF2-40B4-BE49-F238E27FC236}">
                  <a16:creationId xmlns:a16="http://schemas.microsoft.com/office/drawing/2014/main" id="{D80CA08E-46AF-75B1-5EC8-F0AE147CAC45}"/>
                </a:ext>
              </a:extLst>
            </p:cNvPr>
            <p:cNvSpPr/>
            <p:nvPr/>
          </p:nvSpPr>
          <p:spPr>
            <a:xfrm>
              <a:off x="6406090" y="5142602"/>
              <a:ext cx="1299378"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2-2</a:t>
              </a:r>
              <a:endParaRPr lang="zh-TW" altLang="en-US" sz="2400" dirty="0"/>
            </a:p>
          </p:txBody>
        </p:sp>
        <p:pic>
          <p:nvPicPr>
            <p:cNvPr id="46" name="Picture 2">
              <a:extLst>
                <a:ext uri="{FF2B5EF4-FFF2-40B4-BE49-F238E27FC236}">
                  <a16:creationId xmlns:a16="http://schemas.microsoft.com/office/drawing/2014/main" id="{91D1A7B7-726D-9298-2CA5-42E7A4F3E7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2025" y="1099936"/>
              <a:ext cx="1052967" cy="105296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a:extLst>
                <a:ext uri="{FF2B5EF4-FFF2-40B4-BE49-F238E27FC236}">
                  <a16:creationId xmlns:a16="http://schemas.microsoft.com/office/drawing/2014/main" id="{9E69046F-CCB6-41F5-4BF3-E3C6A38F4D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5122" y="4730418"/>
              <a:ext cx="1052967" cy="1052968"/>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直線單箭頭接點 47">
              <a:extLst>
                <a:ext uri="{FF2B5EF4-FFF2-40B4-BE49-F238E27FC236}">
                  <a16:creationId xmlns:a16="http://schemas.microsoft.com/office/drawing/2014/main" id="{3F3A971C-1E1A-F163-F4FC-F0E2798F2ED2}"/>
                </a:ext>
              </a:extLst>
            </p:cNvPr>
            <p:cNvCxnSpPr>
              <a:cxnSpLocks/>
            </p:cNvCxnSpPr>
            <p:nvPr/>
          </p:nvCxnSpPr>
          <p:spPr>
            <a:xfrm>
              <a:off x="7785702" y="5330899"/>
              <a:ext cx="44237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矩形: 圓角 48">
              <a:extLst>
                <a:ext uri="{FF2B5EF4-FFF2-40B4-BE49-F238E27FC236}">
                  <a16:creationId xmlns:a16="http://schemas.microsoft.com/office/drawing/2014/main" id="{520B7F58-140C-AA5F-4860-711DAAFCD81F}"/>
                </a:ext>
              </a:extLst>
            </p:cNvPr>
            <p:cNvSpPr/>
            <p:nvPr/>
          </p:nvSpPr>
          <p:spPr>
            <a:xfrm>
              <a:off x="9695286" y="4692501"/>
              <a:ext cx="1724063"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2-2-1</a:t>
              </a:r>
              <a:endParaRPr lang="zh-TW" altLang="en-US" sz="2400" dirty="0"/>
            </a:p>
          </p:txBody>
        </p:sp>
        <p:sp>
          <p:nvSpPr>
            <p:cNvPr id="50" name="矩形: 圓角 49">
              <a:extLst>
                <a:ext uri="{FF2B5EF4-FFF2-40B4-BE49-F238E27FC236}">
                  <a16:creationId xmlns:a16="http://schemas.microsoft.com/office/drawing/2014/main" id="{369199F2-F054-D565-E1B0-7F71E5EF582A}"/>
                </a:ext>
              </a:extLst>
            </p:cNvPr>
            <p:cNvSpPr/>
            <p:nvPr/>
          </p:nvSpPr>
          <p:spPr>
            <a:xfrm>
              <a:off x="9695286" y="5747649"/>
              <a:ext cx="1724063"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2-2-2</a:t>
              </a:r>
              <a:endParaRPr lang="zh-TW" altLang="en-US" sz="2400" dirty="0"/>
            </a:p>
          </p:txBody>
        </p:sp>
        <p:cxnSp>
          <p:nvCxnSpPr>
            <p:cNvPr id="53" name="直線單箭頭接點 52">
              <a:extLst>
                <a:ext uri="{FF2B5EF4-FFF2-40B4-BE49-F238E27FC236}">
                  <a16:creationId xmlns:a16="http://schemas.microsoft.com/office/drawing/2014/main" id="{1F2A6819-674B-3709-9B63-31B5EC6DCF7B}"/>
                </a:ext>
              </a:extLst>
            </p:cNvPr>
            <p:cNvCxnSpPr>
              <a:cxnSpLocks/>
            </p:cNvCxnSpPr>
            <p:nvPr/>
          </p:nvCxnSpPr>
          <p:spPr>
            <a:xfrm flipV="1">
              <a:off x="9287917" y="4794452"/>
              <a:ext cx="344361" cy="56557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a:extLst>
                <a:ext uri="{FF2B5EF4-FFF2-40B4-BE49-F238E27FC236}">
                  <a16:creationId xmlns:a16="http://schemas.microsoft.com/office/drawing/2014/main" id="{EFD1EAA7-6CFF-D2E6-C635-3C737E324176}"/>
                </a:ext>
              </a:extLst>
            </p:cNvPr>
            <p:cNvCxnSpPr>
              <a:cxnSpLocks/>
            </p:cNvCxnSpPr>
            <p:nvPr/>
          </p:nvCxnSpPr>
          <p:spPr>
            <a:xfrm>
              <a:off x="9312825" y="5407712"/>
              <a:ext cx="344361" cy="56557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5" name="Picture 2">
              <a:extLst>
                <a:ext uri="{FF2B5EF4-FFF2-40B4-BE49-F238E27FC236}">
                  <a16:creationId xmlns:a16="http://schemas.microsoft.com/office/drawing/2014/main" id="{54805B00-49FA-51BD-790D-ACC5450D8F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5468" y="2050343"/>
              <a:ext cx="766916" cy="766916"/>
            </a:xfrm>
            <a:prstGeom prst="rect">
              <a:avLst/>
            </a:prstGeom>
            <a:noFill/>
            <a:extLst>
              <a:ext uri="{909E8E84-426E-40DD-AFC4-6F175D3DCCD1}">
                <a14:hiddenFill xmlns:a14="http://schemas.microsoft.com/office/drawing/2010/main">
                  <a:solidFill>
                    <a:srgbClr val="FFFFFF"/>
                  </a:solidFill>
                </a14:hiddenFill>
              </a:ext>
            </a:extLst>
          </p:spPr>
        </p:pic>
        <p:sp>
          <p:nvSpPr>
            <p:cNvPr id="56" name="語音泡泡: 圓角矩形 55">
              <a:extLst>
                <a:ext uri="{FF2B5EF4-FFF2-40B4-BE49-F238E27FC236}">
                  <a16:creationId xmlns:a16="http://schemas.microsoft.com/office/drawing/2014/main" id="{05EEEDCA-B47D-0CBF-6FBC-93466F069AE6}"/>
                </a:ext>
              </a:extLst>
            </p:cNvPr>
            <p:cNvSpPr/>
            <p:nvPr/>
          </p:nvSpPr>
          <p:spPr>
            <a:xfrm>
              <a:off x="4847998" y="672415"/>
              <a:ext cx="1917891" cy="697827"/>
            </a:xfrm>
            <a:prstGeom prst="wedgeRoundRectCallout">
              <a:avLst>
                <a:gd name="adj1" fmla="val -47023"/>
                <a:gd name="adj2" fmla="val 80004"/>
                <a:gd name="adj3" fmla="val 16667"/>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有機會嗎？</a:t>
              </a:r>
            </a:p>
          </p:txBody>
        </p:sp>
        <p:sp>
          <p:nvSpPr>
            <p:cNvPr id="57" name="語音泡泡: 圓角矩形 56">
              <a:extLst>
                <a:ext uri="{FF2B5EF4-FFF2-40B4-BE49-F238E27FC236}">
                  <a16:creationId xmlns:a16="http://schemas.microsoft.com/office/drawing/2014/main" id="{B50BA2DD-D148-E1EF-EAED-D2752AB5FFE5}"/>
                </a:ext>
              </a:extLst>
            </p:cNvPr>
            <p:cNvSpPr/>
            <p:nvPr/>
          </p:nvSpPr>
          <p:spPr>
            <a:xfrm>
              <a:off x="7947626" y="707667"/>
              <a:ext cx="1340292" cy="697827"/>
            </a:xfrm>
            <a:prstGeom prst="wedgeRoundRectCallout">
              <a:avLst>
                <a:gd name="adj1" fmla="val -47023"/>
                <a:gd name="adj2" fmla="val 80004"/>
                <a:gd name="adj3" fmla="val 16667"/>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沒有 </a:t>
              </a:r>
              <a:r>
                <a:rPr lang="en-US" altLang="zh-TW" sz="2400" dirty="0">
                  <a:solidFill>
                    <a:schemeClr val="tx1"/>
                  </a:solidFill>
                  <a:latin typeface="微軟正黑體" panose="020B0604030504040204" pitchFamily="34" charset="-120"/>
                  <a:ea typeface="微軟正黑體" panose="020B0604030504040204" pitchFamily="34" charset="-120"/>
                  <a:sym typeface="Wingdings" panose="05000000000000000000" pitchFamily="2" charset="2"/>
                </a:rPr>
                <a:t></a:t>
              </a:r>
              <a:endParaRPr lang="zh-TW" altLang="en-US" sz="2400" dirty="0">
                <a:solidFill>
                  <a:schemeClr val="tx1"/>
                </a:solidFill>
                <a:latin typeface="微軟正黑體" panose="020B0604030504040204" pitchFamily="34" charset="-120"/>
                <a:ea typeface="微軟正黑體" panose="020B0604030504040204" pitchFamily="34" charset="-120"/>
              </a:endParaRPr>
            </a:p>
          </p:txBody>
        </p:sp>
        <p:pic>
          <p:nvPicPr>
            <p:cNvPr id="58" name="Picture 2">
              <a:extLst>
                <a:ext uri="{FF2B5EF4-FFF2-40B4-BE49-F238E27FC236}">
                  <a16:creationId xmlns:a16="http://schemas.microsoft.com/office/drawing/2014/main" id="{EB17ABE3-714F-111D-C743-F7D4EBB28E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2514" y="3938733"/>
              <a:ext cx="1052967" cy="1052968"/>
            </a:xfrm>
            <a:prstGeom prst="rect">
              <a:avLst/>
            </a:prstGeom>
            <a:noFill/>
            <a:extLst>
              <a:ext uri="{909E8E84-426E-40DD-AFC4-6F175D3DCCD1}">
                <a14:hiddenFill xmlns:a14="http://schemas.microsoft.com/office/drawing/2010/main">
                  <a:solidFill>
                    <a:srgbClr val="FFFFFF"/>
                  </a:solidFill>
                </a14:hiddenFill>
              </a:ext>
            </a:extLst>
          </p:spPr>
        </p:pic>
        <p:sp>
          <p:nvSpPr>
            <p:cNvPr id="59" name="語音泡泡: 圓角矩形 58">
              <a:extLst>
                <a:ext uri="{FF2B5EF4-FFF2-40B4-BE49-F238E27FC236}">
                  <a16:creationId xmlns:a16="http://schemas.microsoft.com/office/drawing/2014/main" id="{97DE1B85-38B8-8183-74C2-29BB06165A5D}"/>
                </a:ext>
              </a:extLst>
            </p:cNvPr>
            <p:cNvSpPr/>
            <p:nvPr/>
          </p:nvSpPr>
          <p:spPr>
            <a:xfrm>
              <a:off x="4968487" y="3511212"/>
              <a:ext cx="1917891" cy="697827"/>
            </a:xfrm>
            <a:prstGeom prst="wedgeRoundRectCallout">
              <a:avLst>
                <a:gd name="adj1" fmla="val -47023"/>
                <a:gd name="adj2" fmla="val 80004"/>
                <a:gd name="adj3" fmla="val 16667"/>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有機會嗎？</a:t>
              </a:r>
            </a:p>
          </p:txBody>
        </p:sp>
        <p:sp>
          <p:nvSpPr>
            <p:cNvPr id="60" name="語音泡泡: 圓角矩形 59">
              <a:extLst>
                <a:ext uri="{FF2B5EF4-FFF2-40B4-BE49-F238E27FC236}">
                  <a16:creationId xmlns:a16="http://schemas.microsoft.com/office/drawing/2014/main" id="{E6D66138-1201-3826-0312-13BCBA369C13}"/>
                </a:ext>
              </a:extLst>
            </p:cNvPr>
            <p:cNvSpPr/>
            <p:nvPr/>
          </p:nvSpPr>
          <p:spPr>
            <a:xfrm>
              <a:off x="8068115" y="3546464"/>
              <a:ext cx="1340292" cy="697827"/>
            </a:xfrm>
            <a:prstGeom prst="wedgeRoundRectCallout">
              <a:avLst>
                <a:gd name="adj1" fmla="val -47023"/>
                <a:gd name="adj2" fmla="val 80004"/>
                <a:gd name="adj3" fmla="val 16667"/>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有 </a:t>
              </a:r>
              <a:r>
                <a:rPr lang="en-US" altLang="zh-TW" sz="2400" dirty="0">
                  <a:solidFill>
                    <a:schemeClr val="tx1"/>
                  </a:solidFill>
                  <a:latin typeface="微軟正黑體" panose="020B0604030504040204" pitchFamily="34" charset="-120"/>
                  <a:ea typeface="微軟正黑體" panose="020B0604030504040204" pitchFamily="34" charset="-120"/>
                  <a:sym typeface="Wingdings" panose="05000000000000000000" pitchFamily="2" charset="2"/>
                </a:rPr>
                <a:t></a:t>
              </a:r>
              <a:endParaRPr lang="zh-TW" altLang="en-US" sz="2400" dirty="0">
                <a:solidFill>
                  <a:schemeClr val="tx1"/>
                </a:solidFill>
                <a:latin typeface="微軟正黑體" panose="020B0604030504040204" pitchFamily="34" charset="-120"/>
                <a:ea typeface="微軟正黑體" panose="020B0604030504040204" pitchFamily="34" charset="-120"/>
              </a:endParaRPr>
            </a:p>
          </p:txBody>
        </p:sp>
        <p:sp>
          <p:nvSpPr>
            <p:cNvPr id="61" name="文字方塊 60">
              <a:extLst>
                <a:ext uri="{FF2B5EF4-FFF2-40B4-BE49-F238E27FC236}">
                  <a16:creationId xmlns:a16="http://schemas.microsoft.com/office/drawing/2014/main" id="{8D5BB7C6-E37B-808B-B1A9-1FAE4300C4B5}"/>
                </a:ext>
              </a:extLst>
            </p:cNvPr>
            <p:cNvSpPr txBox="1"/>
            <p:nvPr/>
          </p:nvSpPr>
          <p:spPr>
            <a:xfrm>
              <a:off x="8551179" y="2244437"/>
              <a:ext cx="3240771" cy="461665"/>
            </a:xfrm>
            <a:prstGeom prst="rect">
              <a:avLst/>
            </a:prstGeom>
            <a:noFill/>
          </p:spPr>
          <p:txBody>
            <a:bodyPr wrap="square" rtlCol="0">
              <a:spAutoFit/>
            </a:bodyPr>
            <a:lstStyle/>
            <a:p>
              <a:r>
                <a:rPr lang="zh-TW" altLang="en-US" sz="2400" dirty="0">
                  <a:solidFill>
                    <a:srgbClr val="FF0000"/>
                  </a:solidFill>
                  <a:latin typeface="微軟正黑體" panose="020B0604030504040204" pitchFamily="34" charset="-120"/>
                  <a:ea typeface="微軟正黑體" panose="020B0604030504040204" pitchFamily="34" charset="-120"/>
                </a:rPr>
                <a:t>減少沒必要的搜尋</a:t>
              </a:r>
            </a:p>
          </p:txBody>
        </p:sp>
        <p:pic>
          <p:nvPicPr>
            <p:cNvPr id="63" name="Picture 2">
              <a:extLst>
                <a:ext uri="{FF2B5EF4-FFF2-40B4-BE49-F238E27FC236}">
                  <a16:creationId xmlns:a16="http://schemas.microsoft.com/office/drawing/2014/main" id="{A02BCD7E-608F-C243-928E-53B67BBBCD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2222" y="3288938"/>
              <a:ext cx="1052967" cy="1052968"/>
            </a:xfrm>
            <a:prstGeom prst="rect">
              <a:avLst/>
            </a:prstGeom>
            <a:noFill/>
            <a:extLst>
              <a:ext uri="{909E8E84-426E-40DD-AFC4-6F175D3DCCD1}">
                <a14:hiddenFill xmlns:a14="http://schemas.microsoft.com/office/drawing/2010/main">
                  <a:solidFill>
                    <a:srgbClr val="FFFFFF"/>
                  </a:solidFill>
                </a14:hiddenFill>
              </a:ext>
            </a:extLst>
          </p:spPr>
        </p:pic>
        <p:sp>
          <p:nvSpPr>
            <p:cNvPr id="64" name="文字方塊 63">
              <a:extLst>
                <a:ext uri="{FF2B5EF4-FFF2-40B4-BE49-F238E27FC236}">
                  <a16:creationId xmlns:a16="http://schemas.microsoft.com/office/drawing/2014/main" id="{B3A863A7-609F-B433-22C6-0743B61C6F79}"/>
                </a:ext>
              </a:extLst>
            </p:cNvPr>
            <p:cNvSpPr txBox="1"/>
            <p:nvPr/>
          </p:nvSpPr>
          <p:spPr>
            <a:xfrm>
              <a:off x="11429718" y="4524376"/>
              <a:ext cx="838200" cy="523220"/>
            </a:xfrm>
            <a:prstGeom prst="rect">
              <a:avLst/>
            </a:prstGeom>
            <a:noFill/>
          </p:spPr>
          <p:txBody>
            <a:bodyPr wrap="square" rtlCol="0">
              <a:spAutoFit/>
            </a:bodyPr>
            <a:lstStyle/>
            <a:p>
              <a:r>
                <a:rPr lang="en-US" altLang="zh-TW" sz="2800" b="1" dirty="0"/>
                <a:t>……</a:t>
              </a:r>
              <a:endParaRPr lang="zh-TW" altLang="en-US" sz="2800" b="1" dirty="0"/>
            </a:p>
          </p:txBody>
        </p:sp>
        <p:sp>
          <p:nvSpPr>
            <p:cNvPr id="65" name="文字方塊 64">
              <a:extLst>
                <a:ext uri="{FF2B5EF4-FFF2-40B4-BE49-F238E27FC236}">
                  <a16:creationId xmlns:a16="http://schemas.microsoft.com/office/drawing/2014/main" id="{03369562-A1DA-2629-2D6E-4C74A7095529}"/>
                </a:ext>
              </a:extLst>
            </p:cNvPr>
            <p:cNvSpPr txBox="1"/>
            <p:nvPr/>
          </p:nvSpPr>
          <p:spPr>
            <a:xfrm>
              <a:off x="11419349" y="5666039"/>
              <a:ext cx="838200" cy="523220"/>
            </a:xfrm>
            <a:prstGeom prst="rect">
              <a:avLst/>
            </a:prstGeom>
            <a:noFill/>
          </p:spPr>
          <p:txBody>
            <a:bodyPr wrap="square" rtlCol="0">
              <a:spAutoFit/>
            </a:bodyPr>
            <a:lstStyle/>
            <a:p>
              <a:r>
                <a:rPr lang="en-US" altLang="zh-TW" sz="2800" b="1" dirty="0"/>
                <a:t>……</a:t>
              </a:r>
              <a:endParaRPr lang="zh-TW" altLang="en-US" sz="2800" b="1" dirty="0"/>
            </a:p>
          </p:txBody>
        </p:sp>
      </p:grpSp>
    </p:spTree>
    <p:extLst>
      <p:ext uri="{BB962C8B-B14F-4D97-AF65-F5344CB8AC3E}">
        <p14:creationId xmlns:p14="http://schemas.microsoft.com/office/powerpoint/2010/main" val="38755432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5CCF0B-59CB-B260-0413-3DAD1D4DA31F}"/>
            </a:ext>
          </a:extLst>
        </p:cNvPr>
        <p:cNvGrpSpPr/>
        <p:nvPr/>
      </p:nvGrpSpPr>
      <p:grpSpPr>
        <a:xfrm>
          <a:off x="0" y="0"/>
          <a:ext cx="0" cy="0"/>
          <a:chOff x="0" y="0"/>
          <a:chExt cx="0" cy="0"/>
        </a:xfrm>
      </p:grpSpPr>
      <p:pic>
        <p:nvPicPr>
          <p:cNvPr id="4" name="Picture 2">
            <a:extLst>
              <a:ext uri="{FF2B5EF4-FFF2-40B4-BE49-F238E27FC236}">
                <a16:creationId xmlns:a16="http://schemas.microsoft.com/office/drawing/2014/main" id="{1880914C-784F-A7A2-7C33-94211C4131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9355" y="3302555"/>
            <a:ext cx="1052967" cy="1052968"/>
          </a:xfrm>
          <a:prstGeom prst="rect">
            <a:avLst/>
          </a:prstGeom>
          <a:noFill/>
          <a:extLst>
            <a:ext uri="{909E8E84-426E-40DD-AFC4-6F175D3DCCD1}">
              <a14:hiddenFill xmlns:a14="http://schemas.microsoft.com/office/drawing/2010/main">
                <a:solidFill>
                  <a:srgbClr val="FFFFFF"/>
                </a:solidFill>
              </a14:hiddenFill>
            </a:ext>
          </a:extLst>
        </p:spPr>
      </p:pic>
      <p:sp>
        <p:nvSpPr>
          <p:cNvPr id="62" name="語音泡泡: 矩形 61">
            <a:extLst>
              <a:ext uri="{FF2B5EF4-FFF2-40B4-BE49-F238E27FC236}">
                <a16:creationId xmlns:a16="http://schemas.microsoft.com/office/drawing/2014/main" id="{643640EC-C4A1-4B90-EF7B-AE892DCF6952}"/>
              </a:ext>
            </a:extLst>
          </p:cNvPr>
          <p:cNvSpPr/>
          <p:nvPr/>
        </p:nvSpPr>
        <p:spPr>
          <a:xfrm>
            <a:off x="2798344" y="99651"/>
            <a:ext cx="9295225" cy="6492875"/>
          </a:xfrm>
          <a:prstGeom prst="wedgeRectCallout">
            <a:avLst>
              <a:gd name="adj1" fmla="val -55615"/>
              <a:gd name="adj2" fmla="val 8974"/>
            </a:avLst>
          </a:prstGeom>
          <a:solidFill>
            <a:schemeClr val="bg1"/>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圓角 4">
            <a:extLst>
              <a:ext uri="{FF2B5EF4-FFF2-40B4-BE49-F238E27FC236}">
                <a16:creationId xmlns:a16="http://schemas.microsoft.com/office/drawing/2014/main" id="{8B76CE3D-568C-4CEA-D3B7-98C5B1D4DF25}"/>
              </a:ext>
            </a:extLst>
          </p:cNvPr>
          <p:cNvSpPr/>
          <p:nvPr/>
        </p:nvSpPr>
        <p:spPr>
          <a:xfrm>
            <a:off x="0" y="3668089"/>
            <a:ext cx="12192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1</a:t>
            </a:r>
            <a:endParaRPr lang="zh-TW" altLang="en-US" sz="2400" dirty="0"/>
          </a:p>
        </p:txBody>
      </p:sp>
      <p:cxnSp>
        <p:nvCxnSpPr>
          <p:cNvPr id="6" name="直線單箭頭接點 5">
            <a:extLst>
              <a:ext uri="{FF2B5EF4-FFF2-40B4-BE49-F238E27FC236}">
                <a16:creationId xmlns:a16="http://schemas.microsoft.com/office/drawing/2014/main" id="{BF07AB60-CC4F-8372-0CA1-E4661DC5E050}"/>
              </a:ext>
            </a:extLst>
          </p:cNvPr>
          <p:cNvCxnSpPr>
            <a:cxnSpLocks/>
          </p:cNvCxnSpPr>
          <p:nvPr/>
        </p:nvCxnSpPr>
        <p:spPr>
          <a:xfrm>
            <a:off x="1270955" y="3870849"/>
            <a:ext cx="44237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矩形: 圓角 39">
            <a:extLst>
              <a:ext uri="{FF2B5EF4-FFF2-40B4-BE49-F238E27FC236}">
                <a16:creationId xmlns:a16="http://schemas.microsoft.com/office/drawing/2014/main" id="{691104B9-219E-BB1E-E2BB-1A46E6A7815B}"/>
              </a:ext>
            </a:extLst>
          </p:cNvPr>
          <p:cNvSpPr/>
          <p:nvPr/>
        </p:nvSpPr>
        <p:spPr>
          <a:xfrm>
            <a:off x="4784210" y="2262986"/>
            <a:ext cx="1554298"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1-1</a:t>
            </a:r>
            <a:endParaRPr lang="zh-TW" altLang="en-US" sz="2400" dirty="0"/>
          </a:p>
        </p:txBody>
      </p:sp>
      <p:cxnSp>
        <p:nvCxnSpPr>
          <p:cNvPr id="41" name="直線單箭頭接點 40">
            <a:extLst>
              <a:ext uri="{FF2B5EF4-FFF2-40B4-BE49-F238E27FC236}">
                <a16:creationId xmlns:a16="http://schemas.microsoft.com/office/drawing/2014/main" id="{348FA988-09A3-13B6-8D79-F6EBE0C77B05}"/>
              </a:ext>
            </a:extLst>
          </p:cNvPr>
          <p:cNvCxnSpPr>
            <a:cxnSpLocks/>
          </p:cNvCxnSpPr>
          <p:nvPr/>
        </p:nvCxnSpPr>
        <p:spPr>
          <a:xfrm flipV="1">
            <a:off x="3938058" y="2442986"/>
            <a:ext cx="743550" cy="142786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矩形: 圓角 41">
            <a:extLst>
              <a:ext uri="{FF2B5EF4-FFF2-40B4-BE49-F238E27FC236}">
                <a16:creationId xmlns:a16="http://schemas.microsoft.com/office/drawing/2014/main" id="{D68E03EB-9832-133B-7154-0BF2C4C72A8B}"/>
              </a:ext>
            </a:extLst>
          </p:cNvPr>
          <p:cNvSpPr/>
          <p:nvPr/>
        </p:nvSpPr>
        <p:spPr>
          <a:xfrm>
            <a:off x="4784210" y="5142602"/>
            <a:ext cx="1554298"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1-2</a:t>
            </a:r>
            <a:endParaRPr lang="zh-TW" altLang="en-US" sz="2400" dirty="0"/>
          </a:p>
        </p:txBody>
      </p:sp>
      <p:cxnSp>
        <p:nvCxnSpPr>
          <p:cNvPr id="43" name="直線單箭頭接點 42">
            <a:extLst>
              <a:ext uri="{FF2B5EF4-FFF2-40B4-BE49-F238E27FC236}">
                <a16:creationId xmlns:a16="http://schemas.microsoft.com/office/drawing/2014/main" id="{BAF8F8E7-F3B0-3138-CA25-1C73C918901C}"/>
              </a:ext>
            </a:extLst>
          </p:cNvPr>
          <p:cNvCxnSpPr>
            <a:cxnSpLocks/>
          </p:cNvCxnSpPr>
          <p:nvPr/>
        </p:nvCxnSpPr>
        <p:spPr>
          <a:xfrm>
            <a:off x="3938058" y="3829039"/>
            <a:ext cx="743550" cy="142786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圓角 43">
            <a:extLst>
              <a:ext uri="{FF2B5EF4-FFF2-40B4-BE49-F238E27FC236}">
                <a16:creationId xmlns:a16="http://schemas.microsoft.com/office/drawing/2014/main" id="{ADEEEC29-9298-14C7-C847-01DF95440614}"/>
              </a:ext>
            </a:extLst>
          </p:cNvPr>
          <p:cNvSpPr/>
          <p:nvPr/>
        </p:nvSpPr>
        <p:spPr>
          <a:xfrm>
            <a:off x="6398358" y="2262986"/>
            <a:ext cx="1299378"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2-1</a:t>
            </a:r>
            <a:endParaRPr lang="zh-TW" altLang="en-US" sz="2400" dirty="0"/>
          </a:p>
        </p:txBody>
      </p:sp>
      <p:sp>
        <p:nvSpPr>
          <p:cNvPr id="45" name="矩形: 圓角 44">
            <a:extLst>
              <a:ext uri="{FF2B5EF4-FFF2-40B4-BE49-F238E27FC236}">
                <a16:creationId xmlns:a16="http://schemas.microsoft.com/office/drawing/2014/main" id="{10913482-739A-32C7-4D06-5672C2EC8DFA}"/>
              </a:ext>
            </a:extLst>
          </p:cNvPr>
          <p:cNvSpPr/>
          <p:nvPr/>
        </p:nvSpPr>
        <p:spPr>
          <a:xfrm>
            <a:off x="6406090" y="5142602"/>
            <a:ext cx="1299378"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2-2</a:t>
            </a:r>
            <a:endParaRPr lang="zh-TW" altLang="en-US" sz="2400" dirty="0"/>
          </a:p>
        </p:txBody>
      </p:sp>
      <p:pic>
        <p:nvPicPr>
          <p:cNvPr id="47" name="Picture 2">
            <a:extLst>
              <a:ext uri="{FF2B5EF4-FFF2-40B4-BE49-F238E27FC236}">
                <a16:creationId xmlns:a16="http://schemas.microsoft.com/office/drawing/2014/main" id="{E45F950B-3D11-7869-1216-B0AECC49CB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5122" y="4730418"/>
            <a:ext cx="1052967" cy="1052968"/>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直線單箭頭接點 47">
            <a:extLst>
              <a:ext uri="{FF2B5EF4-FFF2-40B4-BE49-F238E27FC236}">
                <a16:creationId xmlns:a16="http://schemas.microsoft.com/office/drawing/2014/main" id="{C80918F8-5E1E-749A-3B87-FEF61F8B2AF4}"/>
              </a:ext>
            </a:extLst>
          </p:cNvPr>
          <p:cNvCxnSpPr>
            <a:cxnSpLocks/>
          </p:cNvCxnSpPr>
          <p:nvPr/>
        </p:nvCxnSpPr>
        <p:spPr>
          <a:xfrm>
            <a:off x="7785702" y="5330899"/>
            <a:ext cx="44237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矩形: 圓角 48">
            <a:extLst>
              <a:ext uri="{FF2B5EF4-FFF2-40B4-BE49-F238E27FC236}">
                <a16:creationId xmlns:a16="http://schemas.microsoft.com/office/drawing/2014/main" id="{A3F69F4D-4B96-18E4-3BFF-64513BA76642}"/>
              </a:ext>
            </a:extLst>
          </p:cNvPr>
          <p:cNvSpPr/>
          <p:nvPr/>
        </p:nvSpPr>
        <p:spPr>
          <a:xfrm>
            <a:off x="9695286" y="4692501"/>
            <a:ext cx="1724063"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2-2-1</a:t>
            </a:r>
            <a:endParaRPr lang="zh-TW" altLang="en-US" sz="2400" dirty="0"/>
          </a:p>
        </p:txBody>
      </p:sp>
      <p:sp>
        <p:nvSpPr>
          <p:cNvPr id="50" name="矩形: 圓角 49">
            <a:extLst>
              <a:ext uri="{FF2B5EF4-FFF2-40B4-BE49-F238E27FC236}">
                <a16:creationId xmlns:a16="http://schemas.microsoft.com/office/drawing/2014/main" id="{785F4B86-8EE9-E25D-1452-2F931A63B513}"/>
              </a:ext>
            </a:extLst>
          </p:cNvPr>
          <p:cNvSpPr/>
          <p:nvPr/>
        </p:nvSpPr>
        <p:spPr>
          <a:xfrm>
            <a:off x="9695286" y="5747649"/>
            <a:ext cx="1724063"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2-2-2</a:t>
            </a:r>
            <a:endParaRPr lang="zh-TW" altLang="en-US" sz="2400" dirty="0"/>
          </a:p>
        </p:txBody>
      </p:sp>
      <p:cxnSp>
        <p:nvCxnSpPr>
          <p:cNvPr id="53" name="直線單箭頭接點 52">
            <a:extLst>
              <a:ext uri="{FF2B5EF4-FFF2-40B4-BE49-F238E27FC236}">
                <a16:creationId xmlns:a16="http://schemas.microsoft.com/office/drawing/2014/main" id="{F9DB1711-0F08-3D16-D77A-6A44C0BD97C4}"/>
              </a:ext>
            </a:extLst>
          </p:cNvPr>
          <p:cNvCxnSpPr>
            <a:cxnSpLocks/>
          </p:cNvCxnSpPr>
          <p:nvPr/>
        </p:nvCxnSpPr>
        <p:spPr>
          <a:xfrm flipV="1">
            <a:off x="9287917" y="4794452"/>
            <a:ext cx="344361" cy="56557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a:extLst>
              <a:ext uri="{FF2B5EF4-FFF2-40B4-BE49-F238E27FC236}">
                <a16:creationId xmlns:a16="http://schemas.microsoft.com/office/drawing/2014/main" id="{7EAFFF35-0E6D-A28C-78E0-58E6FA754FEF}"/>
              </a:ext>
            </a:extLst>
          </p:cNvPr>
          <p:cNvCxnSpPr>
            <a:cxnSpLocks/>
          </p:cNvCxnSpPr>
          <p:nvPr/>
        </p:nvCxnSpPr>
        <p:spPr>
          <a:xfrm>
            <a:off x="9312825" y="5407712"/>
            <a:ext cx="344361" cy="56557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5" name="Picture 2">
            <a:extLst>
              <a:ext uri="{FF2B5EF4-FFF2-40B4-BE49-F238E27FC236}">
                <a16:creationId xmlns:a16="http://schemas.microsoft.com/office/drawing/2014/main" id="{F4B009D6-4FB5-03C5-69FA-C948BBD7CF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5468" y="2050343"/>
            <a:ext cx="766916" cy="766916"/>
          </a:xfrm>
          <a:prstGeom prst="rect">
            <a:avLst/>
          </a:prstGeom>
          <a:noFill/>
          <a:extLst>
            <a:ext uri="{909E8E84-426E-40DD-AFC4-6F175D3DCCD1}">
              <a14:hiddenFill xmlns:a14="http://schemas.microsoft.com/office/drawing/2010/main">
                <a:solidFill>
                  <a:srgbClr val="FFFFFF"/>
                </a:solidFill>
              </a14:hiddenFill>
            </a:ext>
          </a:extLst>
        </p:spPr>
      </p:pic>
      <p:sp>
        <p:nvSpPr>
          <p:cNvPr id="61" name="文字方塊 60">
            <a:extLst>
              <a:ext uri="{FF2B5EF4-FFF2-40B4-BE49-F238E27FC236}">
                <a16:creationId xmlns:a16="http://schemas.microsoft.com/office/drawing/2014/main" id="{6A744527-3DCB-D0B4-1706-09762BBD9E4F}"/>
              </a:ext>
            </a:extLst>
          </p:cNvPr>
          <p:cNvSpPr txBox="1"/>
          <p:nvPr/>
        </p:nvSpPr>
        <p:spPr>
          <a:xfrm>
            <a:off x="8551179" y="2244437"/>
            <a:ext cx="3240771" cy="461665"/>
          </a:xfrm>
          <a:prstGeom prst="rect">
            <a:avLst/>
          </a:prstGeom>
          <a:noFill/>
        </p:spPr>
        <p:txBody>
          <a:bodyPr wrap="square" rtlCol="0">
            <a:spAutoFit/>
          </a:bodyPr>
          <a:lstStyle/>
          <a:p>
            <a:r>
              <a:rPr lang="zh-TW" altLang="en-US" sz="2400" dirty="0">
                <a:solidFill>
                  <a:srgbClr val="FF0000"/>
                </a:solidFill>
                <a:latin typeface="微軟正黑體" panose="020B0604030504040204" pitchFamily="34" charset="-120"/>
                <a:ea typeface="微軟正黑體" panose="020B0604030504040204" pitchFamily="34" charset="-120"/>
              </a:rPr>
              <a:t>減少沒必要的搜尋</a:t>
            </a:r>
          </a:p>
        </p:txBody>
      </p:sp>
      <p:pic>
        <p:nvPicPr>
          <p:cNvPr id="63" name="Picture 2">
            <a:extLst>
              <a:ext uri="{FF2B5EF4-FFF2-40B4-BE49-F238E27FC236}">
                <a16:creationId xmlns:a16="http://schemas.microsoft.com/office/drawing/2014/main" id="{A033C6CE-DCA8-4D97-3F9A-E0166B0CAC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2222" y="3288938"/>
            <a:ext cx="1052967" cy="1052968"/>
          </a:xfrm>
          <a:prstGeom prst="rect">
            <a:avLst/>
          </a:prstGeom>
          <a:noFill/>
          <a:extLst>
            <a:ext uri="{909E8E84-426E-40DD-AFC4-6F175D3DCCD1}">
              <a14:hiddenFill xmlns:a14="http://schemas.microsoft.com/office/drawing/2010/main">
                <a:solidFill>
                  <a:srgbClr val="FFFFFF"/>
                </a:solidFill>
              </a14:hiddenFill>
            </a:ext>
          </a:extLst>
        </p:spPr>
      </p:pic>
      <p:sp>
        <p:nvSpPr>
          <p:cNvPr id="64" name="文字方塊 63">
            <a:extLst>
              <a:ext uri="{FF2B5EF4-FFF2-40B4-BE49-F238E27FC236}">
                <a16:creationId xmlns:a16="http://schemas.microsoft.com/office/drawing/2014/main" id="{26AA2012-D4CC-78C8-D73F-971EADB6BCB6}"/>
              </a:ext>
            </a:extLst>
          </p:cNvPr>
          <p:cNvSpPr txBox="1"/>
          <p:nvPr/>
        </p:nvSpPr>
        <p:spPr>
          <a:xfrm>
            <a:off x="11429718" y="4524376"/>
            <a:ext cx="838200" cy="523220"/>
          </a:xfrm>
          <a:prstGeom prst="rect">
            <a:avLst/>
          </a:prstGeom>
          <a:noFill/>
        </p:spPr>
        <p:txBody>
          <a:bodyPr wrap="square" rtlCol="0">
            <a:spAutoFit/>
          </a:bodyPr>
          <a:lstStyle/>
          <a:p>
            <a:r>
              <a:rPr lang="en-US" altLang="zh-TW" sz="2800" b="1" dirty="0"/>
              <a:t>……</a:t>
            </a:r>
            <a:endParaRPr lang="zh-TW" altLang="en-US" sz="2800" b="1" dirty="0"/>
          </a:p>
        </p:txBody>
      </p:sp>
      <p:sp>
        <p:nvSpPr>
          <p:cNvPr id="65" name="文字方塊 64">
            <a:extLst>
              <a:ext uri="{FF2B5EF4-FFF2-40B4-BE49-F238E27FC236}">
                <a16:creationId xmlns:a16="http://schemas.microsoft.com/office/drawing/2014/main" id="{06370D8A-A662-550B-72EE-9983DA50AA7B}"/>
              </a:ext>
            </a:extLst>
          </p:cNvPr>
          <p:cNvSpPr txBox="1"/>
          <p:nvPr/>
        </p:nvSpPr>
        <p:spPr>
          <a:xfrm>
            <a:off x="11419349" y="5666039"/>
            <a:ext cx="838200" cy="523220"/>
          </a:xfrm>
          <a:prstGeom prst="rect">
            <a:avLst/>
          </a:prstGeom>
          <a:noFill/>
        </p:spPr>
        <p:txBody>
          <a:bodyPr wrap="square" rtlCol="0">
            <a:spAutoFit/>
          </a:bodyPr>
          <a:lstStyle/>
          <a:p>
            <a:r>
              <a:rPr lang="en-US" altLang="zh-TW" sz="2800" b="1" dirty="0"/>
              <a:t>……</a:t>
            </a:r>
            <a:endParaRPr lang="zh-TW" altLang="en-US" sz="2800" b="1" dirty="0"/>
          </a:p>
        </p:txBody>
      </p:sp>
      <p:pic>
        <p:nvPicPr>
          <p:cNvPr id="2" name="Picture 2">
            <a:extLst>
              <a:ext uri="{FF2B5EF4-FFF2-40B4-BE49-F238E27FC236}">
                <a16:creationId xmlns:a16="http://schemas.microsoft.com/office/drawing/2014/main" id="{331F90DE-277D-456E-1360-1E2EF9BB41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1608" y="584057"/>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4CCC142-E503-93EA-7DDF-239EBB2ECC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8758" y="3609601"/>
            <a:ext cx="1219200" cy="12192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線單箭頭接點 6">
            <a:extLst>
              <a:ext uri="{FF2B5EF4-FFF2-40B4-BE49-F238E27FC236}">
                <a16:creationId xmlns:a16="http://schemas.microsoft.com/office/drawing/2014/main" id="{9BC26C1C-2AB6-C52D-CD7A-0A7D0C55A49C}"/>
              </a:ext>
            </a:extLst>
          </p:cNvPr>
          <p:cNvCxnSpPr>
            <a:cxnSpLocks/>
          </p:cNvCxnSpPr>
          <p:nvPr/>
        </p:nvCxnSpPr>
        <p:spPr>
          <a:xfrm flipV="1">
            <a:off x="5504209" y="1634288"/>
            <a:ext cx="371775" cy="6101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a:extLst>
              <a:ext uri="{FF2B5EF4-FFF2-40B4-BE49-F238E27FC236}">
                <a16:creationId xmlns:a16="http://schemas.microsoft.com/office/drawing/2014/main" id="{295C74CD-7518-A094-5402-227DC167EC2D}"/>
              </a:ext>
            </a:extLst>
          </p:cNvPr>
          <p:cNvCxnSpPr>
            <a:cxnSpLocks/>
          </p:cNvCxnSpPr>
          <p:nvPr/>
        </p:nvCxnSpPr>
        <p:spPr>
          <a:xfrm flipV="1">
            <a:off x="5501556" y="4523726"/>
            <a:ext cx="371775" cy="6101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CBFF050F-4BC2-D284-7BCD-B804DBE5DEF7}"/>
              </a:ext>
            </a:extLst>
          </p:cNvPr>
          <p:cNvCxnSpPr>
            <a:cxnSpLocks/>
          </p:cNvCxnSpPr>
          <p:nvPr/>
        </p:nvCxnSpPr>
        <p:spPr>
          <a:xfrm>
            <a:off x="6780942" y="1652837"/>
            <a:ext cx="371775" cy="6101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0A47D071-4647-F256-A2C8-A29E749E5B68}"/>
              </a:ext>
            </a:extLst>
          </p:cNvPr>
          <p:cNvCxnSpPr>
            <a:cxnSpLocks/>
          </p:cNvCxnSpPr>
          <p:nvPr/>
        </p:nvCxnSpPr>
        <p:spPr>
          <a:xfrm>
            <a:off x="6862159" y="4519487"/>
            <a:ext cx="371775" cy="6101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6E869405-1C85-E64C-DAD5-52B2CF3FED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5776" y="654835"/>
            <a:ext cx="1052967" cy="10529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F61CDBD6-19F2-BEB9-DA37-0221745520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3700" y="3668089"/>
            <a:ext cx="1052967" cy="1052968"/>
          </a:xfrm>
          <a:prstGeom prst="rect">
            <a:avLst/>
          </a:prstGeom>
          <a:noFill/>
          <a:extLst>
            <a:ext uri="{909E8E84-426E-40DD-AFC4-6F175D3DCCD1}">
              <a14:hiddenFill xmlns:a14="http://schemas.microsoft.com/office/drawing/2010/main">
                <a:solidFill>
                  <a:srgbClr val="FFFFFF"/>
                </a:solidFill>
              </a14:hiddenFill>
            </a:ext>
          </a:extLst>
        </p:spPr>
      </p:pic>
      <p:sp>
        <p:nvSpPr>
          <p:cNvPr id="15" name="文字方塊 14">
            <a:extLst>
              <a:ext uri="{FF2B5EF4-FFF2-40B4-BE49-F238E27FC236}">
                <a16:creationId xmlns:a16="http://schemas.microsoft.com/office/drawing/2014/main" id="{CE8CD1CD-24A4-AD6A-2CC5-E3D6BD677CD6}"/>
              </a:ext>
            </a:extLst>
          </p:cNvPr>
          <p:cNvSpPr txBox="1"/>
          <p:nvPr/>
        </p:nvSpPr>
        <p:spPr>
          <a:xfrm>
            <a:off x="7381068" y="678961"/>
            <a:ext cx="3541764"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我們需要 </a:t>
            </a:r>
            <a:r>
              <a:rPr lang="en-US" altLang="zh-TW" sz="2400" dirty="0">
                <a:latin typeface="微軟正黑體" panose="020B0604030504040204" pitchFamily="34" charset="-120"/>
                <a:ea typeface="微軟正黑體" panose="020B0604030504040204" pitchFamily="34" charset="-120"/>
              </a:rPr>
              <a:t>World Model</a:t>
            </a:r>
          </a:p>
        </p:txBody>
      </p:sp>
      <p:sp>
        <p:nvSpPr>
          <p:cNvPr id="16" name="文字方塊 15">
            <a:extLst>
              <a:ext uri="{FF2B5EF4-FFF2-40B4-BE49-F238E27FC236}">
                <a16:creationId xmlns:a16="http://schemas.microsoft.com/office/drawing/2014/main" id="{2D0AF2DD-E479-B98B-5DE5-DB5DB094B89C}"/>
              </a:ext>
            </a:extLst>
          </p:cNvPr>
          <p:cNvSpPr txBox="1"/>
          <p:nvPr/>
        </p:nvSpPr>
        <p:spPr>
          <a:xfrm>
            <a:off x="7381068" y="1172623"/>
            <a:ext cx="4631753"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AI</a:t>
            </a:r>
            <a:r>
              <a:rPr lang="zh-TW" altLang="en-US" sz="2400" dirty="0">
                <a:latin typeface="微軟正黑體" panose="020B0604030504040204" pitchFamily="34" charset="-120"/>
                <a:ea typeface="微軟正黑體" panose="020B0604030504040204" pitchFamily="34" charset="-120"/>
              </a:rPr>
              <a:t> 可以自己扮演 </a:t>
            </a:r>
            <a:r>
              <a:rPr lang="en-US" altLang="zh-TW" sz="2400" dirty="0">
                <a:latin typeface="微軟正黑體" panose="020B0604030504040204" pitchFamily="34" charset="-120"/>
                <a:ea typeface="微軟正黑體" panose="020B0604030504040204" pitchFamily="34" charset="-120"/>
              </a:rPr>
              <a:t>World Model? </a:t>
            </a:r>
          </a:p>
        </p:txBody>
      </p:sp>
    </p:spTree>
    <p:extLst>
      <p:ext uri="{BB962C8B-B14F-4D97-AF65-F5344CB8AC3E}">
        <p14:creationId xmlns:p14="http://schemas.microsoft.com/office/powerpoint/2010/main" val="9400661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D432075-9378-CF7B-9DAE-B7144D4EAF0D}"/>
              </a:ext>
            </a:extLst>
          </p:cNvPr>
          <p:cNvSpPr txBox="1"/>
          <p:nvPr/>
        </p:nvSpPr>
        <p:spPr>
          <a:xfrm>
            <a:off x="8439150" y="860286"/>
            <a:ext cx="6096000" cy="369332"/>
          </a:xfrm>
          <a:prstGeom prst="rect">
            <a:avLst/>
          </a:prstGeom>
          <a:noFill/>
        </p:spPr>
        <p:txBody>
          <a:bodyPr wrap="square">
            <a:spAutoFit/>
          </a:bodyPr>
          <a:lstStyle/>
          <a:p>
            <a:r>
              <a:rPr lang="zh-TW" altLang="en-US" dirty="0"/>
              <a:t>https://arxiv.org/abs/2411.06559</a:t>
            </a:r>
          </a:p>
        </p:txBody>
      </p:sp>
      <p:sp>
        <p:nvSpPr>
          <p:cNvPr id="9" name="文字方塊 8">
            <a:extLst>
              <a:ext uri="{FF2B5EF4-FFF2-40B4-BE49-F238E27FC236}">
                <a16:creationId xmlns:a16="http://schemas.microsoft.com/office/drawing/2014/main" id="{FF90A6A0-81AA-A339-78A8-1646ECA984EA}"/>
              </a:ext>
            </a:extLst>
          </p:cNvPr>
          <p:cNvSpPr txBox="1"/>
          <p:nvPr/>
        </p:nvSpPr>
        <p:spPr>
          <a:xfrm>
            <a:off x="869156" y="152400"/>
            <a:ext cx="10453687" cy="1077218"/>
          </a:xfrm>
          <a:prstGeom prst="rect">
            <a:avLst/>
          </a:prstGeom>
          <a:noFill/>
        </p:spPr>
        <p:txBody>
          <a:bodyPr wrap="square">
            <a:spAutoFit/>
          </a:bodyPr>
          <a:lstStyle/>
          <a:p>
            <a:r>
              <a:rPr lang="en-US" altLang="zh-TW" sz="3200" i="0" dirty="0">
                <a:solidFill>
                  <a:srgbClr val="000000"/>
                </a:solidFill>
                <a:effectLst/>
                <a:latin typeface="Lucida Grande"/>
              </a:rPr>
              <a:t>Is Your LLM Secretly a World Model of the Internet? Model-Based Planning for Web Agents</a:t>
            </a:r>
            <a:endParaRPr lang="zh-TW" altLang="en-US" sz="3200" dirty="0"/>
          </a:p>
        </p:txBody>
      </p:sp>
      <p:pic>
        <p:nvPicPr>
          <p:cNvPr id="11" name="圖片 10">
            <a:extLst>
              <a:ext uri="{FF2B5EF4-FFF2-40B4-BE49-F238E27FC236}">
                <a16:creationId xmlns:a16="http://schemas.microsoft.com/office/drawing/2014/main" id="{38239A70-DE74-4D27-4A34-46FEBB28127C}"/>
              </a:ext>
            </a:extLst>
          </p:cNvPr>
          <p:cNvPicPr>
            <a:picLocks noChangeAspect="1"/>
          </p:cNvPicPr>
          <p:nvPr/>
        </p:nvPicPr>
        <p:blipFill>
          <a:blip r:embed="rId3"/>
          <a:stretch>
            <a:fillRect/>
          </a:stretch>
        </p:blipFill>
        <p:spPr>
          <a:xfrm>
            <a:off x="1186537" y="1242707"/>
            <a:ext cx="9818926" cy="5462893"/>
          </a:xfrm>
          <a:prstGeom prst="rect">
            <a:avLst/>
          </a:prstGeom>
        </p:spPr>
      </p:pic>
    </p:spTree>
    <p:extLst>
      <p:ext uri="{BB962C8B-B14F-4D97-AF65-F5344CB8AC3E}">
        <p14:creationId xmlns:p14="http://schemas.microsoft.com/office/powerpoint/2010/main" val="27694319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D9645-B5AE-308C-5C36-696BB5C317EC}"/>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CE6AFA0F-3181-E1BE-E626-958C21F3CD97}"/>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從 </a:t>
            </a:r>
            <a:r>
              <a:rPr lang="en-US" altLang="zh-TW" dirty="0">
                <a:latin typeface="微軟正黑體" panose="020B0604030504040204" pitchFamily="34" charset="-120"/>
                <a:ea typeface="微軟正黑體" panose="020B0604030504040204" pitchFamily="34" charset="-120"/>
              </a:rPr>
              <a:t>AI</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Agent </a:t>
            </a:r>
            <a:r>
              <a:rPr lang="zh-TW" altLang="en-US" dirty="0">
                <a:latin typeface="微軟正黑體" panose="020B0604030504040204" pitchFamily="34" charset="-120"/>
                <a:ea typeface="微軟正黑體" panose="020B0604030504040204" pitchFamily="34" charset="-120"/>
              </a:rPr>
              <a:t>的角度來看「思考」的能力</a:t>
            </a:r>
          </a:p>
        </p:txBody>
      </p:sp>
      <p:pic>
        <p:nvPicPr>
          <p:cNvPr id="7" name="Picture 2">
            <a:extLst>
              <a:ext uri="{FF2B5EF4-FFF2-40B4-BE49-F238E27FC236}">
                <a16:creationId xmlns:a16="http://schemas.microsoft.com/office/drawing/2014/main" id="{D23AE013-1389-F1D3-9AED-065A6A0DD7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9495" y="1497094"/>
            <a:ext cx="1219200" cy="121920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線單箭頭接點 7">
            <a:extLst>
              <a:ext uri="{FF2B5EF4-FFF2-40B4-BE49-F238E27FC236}">
                <a16:creationId xmlns:a16="http://schemas.microsoft.com/office/drawing/2014/main" id="{1E410452-38CB-1D54-B4D8-069F761A1723}"/>
              </a:ext>
            </a:extLst>
          </p:cNvPr>
          <p:cNvCxnSpPr>
            <a:cxnSpLocks/>
          </p:cNvCxnSpPr>
          <p:nvPr/>
        </p:nvCxnSpPr>
        <p:spPr>
          <a:xfrm>
            <a:off x="1371184" y="2234840"/>
            <a:ext cx="104733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203EC0ED-ED39-94BF-AB89-C53A0895E4F9}"/>
              </a:ext>
            </a:extLst>
          </p:cNvPr>
          <p:cNvSpPr txBox="1"/>
          <p:nvPr/>
        </p:nvSpPr>
        <p:spPr>
          <a:xfrm>
            <a:off x="228600" y="1972658"/>
            <a:ext cx="12192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輸入</a:t>
            </a:r>
          </a:p>
        </p:txBody>
      </p:sp>
      <p:cxnSp>
        <p:nvCxnSpPr>
          <p:cNvPr id="10" name="直線單箭頭接點 9">
            <a:extLst>
              <a:ext uri="{FF2B5EF4-FFF2-40B4-BE49-F238E27FC236}">
                <a16:creationId xmlns:a16="http://schemas.microsoft.com/office/drawing/2014/main" id="{69486E0F-05EC-8153-B23D-D09CF96DB947}"/>
              </a:ext>
            </a:extLst>
          </p:cNvPr>
          <p:cNvCxnSpPr>
            <a:cxnSpLocks/>
          </p:cNvCxnSpPr>
          <p:nvPr/>
        </p:nvCxnSpPr>
        <p:spPr>
          <a:xfrm>
            <a:off x="3883911" y="2256315"/>
            <a:ext cx="111103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E936D665-E637-2AAA-7061-642B9017EE46}"/>
              </a:ext>
            </a:extLst>
          </p:cNvPr>
          <p:cNvSpPr txBox="1"/>
          <p:nvPr/>
        </p:nvSpPr>
        <p:spPr>
          <a:xfrm>
            <a:off x="5037480" y="6322092"/>
            <a:ext cx="10984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輸出</a:t>
            </a:r>
          </a:p>
        </p:txBody>
      </p:sp>
      <p:sp>
        <p:nvSpPr>
          <p:cNvPr id="20" name="矩形: 圓角 19">
            <a:extLst>
              <a:ext uri="{FF2B5EF4-FFF2-40B4-BE49-F238E27FC236}">
                <a16:creationId xmlns:a16="http://schemas.microsoft.com/office/drawing/2014/main" id="{D192D0D3-FC0A-2EE9-B847-E909F829C760}"/>
              </a:ext>
            </a:extLst>
          </p:cNvPr>
          <p:cNvSpPr/>
          <p:nvPr/>
        </p:nvSpPr>
        <p:spPr>
          <a:xfrm>
            <a:off x="5037480" y="1589455"/>
            <a:ext cx="6497295" cy="4570915"/>
          </a:xfrm>
          <a:prstGeom prst="roundRect">
            <a:avLst>
              <a:gd name="adj" fmla="val 7483"/>
            </a:avLst>
          </a:prstGeom>
          <a:noFill/>
          <a:ln w="5715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21" name="文字方塊 20">
            <a:extLst>
              <a:ext uri="{FF2B5EF4-FFF2-40B4-BE49-F238E27FC236}">
                <a16:creationId xmlns:a16="http://schemas.microsoft.com/office/drawing/2014/main" id="{AA8B5720-B26D-88D1-50EB-678C1F32DD7A}"/>
              </a:ext>
            </a:extLst>
          </p:cNvPr>
          <p:cNvSpPr txBox="1"/>
          <p:nvPr/>
        </p:nvSpPr>
        <p:spPr>
          <a:xfrm>
            <a:off x="99072" y="5929537"/>
            <a:ext cx="4089332" cy="461665"/>
          </a:xfrm>
          <a:prstGeom prst="rect">
            <a:avLst/>
          </a:prstGeom>
          <a:noFill/>
        </p:spPr>
        <p:txBody>
          <a:bodyPr wrap="square" rtlCol="0">
            <a:spAutoFit/>
          </a:bodyPr>
          <a:lstStyle/>
          <a:p>
            <a:pPr algn="r"/>
            <a:r>
              <a:rPr lang="zh-TW" altLang="en-US" sz="2400" dirty="0">
                <a:solidFill>
                  <a:srgbClr val="FF0000"/>
                </a:solidFill>
                <a:latin typeface="微軟正黑體" panose="020B0604030504040204" pitchFamily="34" charset="-120"/>
                <a:ea typeface="微軟正黑體" panose="020B0604030504040204" pitchFamily="34" charset="-120"/>
              </a:rPr>
              <a:t>腦內小劇場</a:t>
            </a:r>
          </a:p>
        </p:txBody>
      </p:sp>
      <p:cxnSp>
        <p:nvCxnSpPr>
          <p:cNvPr id="22" name="直線單箭頭接點 21">
            <a:extLst>
              <a:ext uri="{FF2B5EF4-FFF2-40B4-BE49-F238E27FC236}">
                <a16:creationId xmlns:a16="http://schemas.microsoft.com/office/drawing/2014/main" id="{33F909F7-0ECA-ECD8-2A90-DA7D9AB1C95A}"/>
              </a:ext>
            </a:extLst>
          </p:cNvPr>
          <p:cNvCxnSpPr/>
          <p:nvPr/>
        </p:nvCxnSpPr>
        <p:spPr>
          <a:xfrm flipV="1">
            <a:off x="4277837" y="5510860"/>
            <a:ext cx="742745" cy="461665"/>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52" name="圖片 51">
            <a:extLst>
              <a:ext uri="{FF2B5EF4-FFF2-40B4-BE49-F238E27FC236}">
                <a16:creationId xmlns:a16="http://schemas.microsoft.com/office/drawing/2014/main" id="{72180382-B657-C79F-0015-C51B73EEACB5}"/>
              </a:ext>
            </a:extLst>
          </p:cNvPr>
          <p:cNvPicPr>
            <a:picLocks noChangeAspect="1"/>
          </p:cNvPicPr>
          <p:nvPr/>
        </p:nvPicPr>
        <p:blipFill>
          <a:blip r:embed="rId4"/>
          <a:stretch>
            <a:fillRect/>
          </a:stretch>
        </p:blipFill>
        <p:spPr>
          <a:xfrm>
            <a:off x="5251597" y="1728013"/>
            <a:ext cx="6144733" cy="4316239"/>
          </a:xfrm>
          <a:prstGeom prst="rect">
            <a:avLst/>
          </a:prstGeom>
        </p:spPr>
      </p:pic>
      <p:sp>
        <p:nvSpPr>
          <p:cNvPr id="53" name="文字方塊 52">
            <a:extLst>
              <a:ext uri="{FF2B5EF4-FFF2-40B4-BE49-F238E27FC236}">
                <a16:creationId xmlns:a16="http://schemas.microsoft.com/office/drawing/2014/main" id="{83B16CC9-F4B2-0A13-8E7D-C19061E46A86}"/>
              </a:ext>
            </a:extLst>
          </p:cNvPr>
          <p:cNvSpPr txBox="1"/>
          <p:nvPr/>
        </p:nvSpPr>
        <p:spPr>
          <a:xfrm>
            <a:off x="5567679" y="160873"/>
            <a:ext cx="4855891" cy="523220"/>
          </a:xfrm>
          <a:prstGeom prst="rect">
            <a:avLst/>
          </a:prstGeom>
          <a:noFill/>
        </p:spPr>
        <p:txBody>
          <a:bodyPr wrap="square">
            <a:spAutoFit/>
          </a:bodyPr>
          <a:lstStyle/>
          <a:p>
            <a:pPr algn="ctr"/>
            <a:r>
              <a:rPr lang="en-US" altLang="zh-TW" sz="2800" dirty="0">
                <a:latin typeface="微軟正黑體" panose="020B0604030504040204" pitchFamily="34" charset="-120"/>
                <a:ea typeface="微軟正黑體" panose="020B0604030504040204" pitchFamily="34" charset="-120"/>
              </a:rPr>
              <a:t>(Reasoning)</a:t>
            </a:r>
            <a:endParaRPr lang="zh-TW" altLang="en-US" sz="2800" dirty="0">
              <a:latin typeface="微軟正黑體" panose="020B0604030504040204" pitchFamily="34" charset="-120"/>
              <a:ea typeface="微軟正黑體" panose="020B0604030504040204" pitchFamily="34" charset="-120"/>
            </a:endParaRPr>
          </a:p>
        </p:txBody>
      </p:sp>
      <p:sp>
        <p:nvSpPr>
          <p:cNvPr id="55" name="文字方塊 54">
            <a:extLst>
              <a:ext uri="{FF2B5EF4-FFF2-40B4-BE49-F238E27FC236}">
                <a16:creationId xmlns:a16="http://schemas.microsoft.com/office/drawing/2014/main" id="{50FBC780-928E-885A-0BA4-33B9FBD3E438}"/>
              </a:ext>
            </a:extLst>
          </p:cNvPr>
          <p:cNvSpPr txBox="1"/>
          <p:nvPr/>
        </p:nvSpPr>
        <p:spPr>
          <a:xfrm>
            <a:off x="193879" y="2485460"/>
            <a:ext cx="219767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(Observation)</a:t>
            </a:r>
            <a:endPar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56" name="文字方塊 55">
            <a:extLst>
              <a:ext uri="{FF2B5EF4-FFF2-40B4-BE49-F238E27FC236}">
                <a16:creationId xmlns:a16="http://schemas.microsoft.com/office/drawing/2014/main" id="{FFC93ED2-F457-3A05-3672-FECCDC3E0C84}"/>
              </a:ext>
            </a:extLst>
          </p:cNvPr>
          <p:cNvSpPr txBox="1"/>
          <p:nvPr/>
        </p:nvSpPr>
        <p:spPr>
          <a:xfrm>
            <a:off x="5737283" y="6285969"/>
            <a:ext cx="219767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(Action)</a:t>
            </a:r>
            <a:endPar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5508676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ADFA0544-85E4-D1CC-075C-DD749C6FE8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5714" y="2026819"/>
            <a:ext cx="1619842" cy="1619843"/>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線單箭頭接點 10">
            <a:extLst>
              <a:ext uri="{FF2B5EF4-FFF2-40B4-BE49-F238E27FC236}">
                <a16:creationId xmlns:a16="http://schemas.microsoft.com/office/drawing/2014/main" id="{71A0455F-B56D-8BF5-AC67-B9EF30961773}"/>
              </a:ext>
            </a:extLst>
          </p:cNvPr>
          <p:cNvCxnSpPr>
            <a:cxnSpLocks/>
          </p:cNvCxnSpPr>
          <p:nvPr/>
        </p:nvCxnSpPr>
        <p:spPr>
          <a:xfrm>
            <a:off x="4554735" y="2923679"/>
            <a:ext cx="53541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B5866D60-2A8D-7EBA-79EF-2088B02D8D35}"/>
              </a:ext>
            </a:extLst>
          </p:cNvPr>
          <p:cNvCxnSpPr>
            <a:cxnSpLocks/>
          </p:cNvCxnSpPr>
          <p:nvPr/>
        </p:nvCxnSpPr>
        <p:spPr>
          <a:xfrm>
            <a:off x="6675556" y="2893817"/>
            <a:ext cx="49942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9" name="群組 18">
            <a:extLst>
              <a:ext uri="{FF2B5EF4-FFF2-40B4-BE49-F238E27FC236}">
                <a16:creationId xmlns:a16="http://schemas.microsoft.com/office/drawing/2014/main" id="{F8523CBF-1A2A-27F0-AE6E-47AB6E04596D}"/>
              </a:ext>
            </a:extLst>
          </p:cNvPr>
          <p:cNvGrpSpPr/>
          <p:nvPr/>
        </p:nvGrpSpPr>
        <p:grpSpPr>
          <a:xfrm>
            <a:off x="257110" y="823791"/>
            <a:ext cx="4249440" cy="3903474"/>
            <a:chOff x="503106" y="203215"/>
            <a:chExt cx="4249440" cy="3903474"/>
          </a:xfrm>
        </p:grpSpPr>
        <p:sp>
          <p:nvSpPr>
            <p:cNvPr id="5" name="文字方塊 4">
              <a:extLst>
                <a:ext uri="{FF2B5EF4-FFF2-40B4-BE49-F238E27FC236}">
                  <a16:creationId xmlns:a16="http://schemas.microsoft.com/office/drawing/2014/main" id="{52573700-B003-47AA-3A03-E119151691E7}"/>
                </a:ext>
              </a:extLst>
            </p:cNvPr>
            <p:cNvSpPr txBox="1"/>
            <p:nvPr/>
          </p:nvSpPr>
          <p:spPr>
            <a:xfrm>
              <a:off x="547503" y="397119"/>
              <a:ext cx="3806371" cy="1477328"/>
            </a:xfrm>
            <a:prstGeom prst="rect">
              <a:avLst/>
            </a:prstGeom>
            <a:noFill/>
          </p:spPr>
          <p:txBody>
            <a:bodyPr wrap="square">
              <a:spAutoFit/>
            </a:bodyPr>
            <a:lstStyle/>
            <a:p>
              <a:r>
                <a:rPr lang="zh-TW" altLang="en-US" dirty="0">
                  <a:latin typeface="微軟正黑體" panose="020B0604030504040204" pitchFamily="34" charset="-120"/>
                  <a:ea typeface="微軟正黑體" panose="020B0604030504040204" pitchFamily="34" charset="-120"/>
                </a:rPr>
                <a:t>可以執行的操作： </a:t>
              </a:r>
              <a:endParaRPr lang="en-US" altLang="zh-TW" dirty="0">
                <a:latin typeface="微軟正黑體" panose="020B0604030504040204" pitchFamily="34" charset="-120"/>
                <a:ea typeface="微軟正黑體" panose="020B0604030504040204" pitchFamily="34" charset="-120"/>
              </a:endParaRPr>
            </a:p>
            <a:p>
              <a:pPr marL="342900" indent="-342900">
                <a:buAutoNum type="arabicPeriod"/>
              </a:pPr>
              <a:r>
                <a:rPr lang="zh-TW" altLang="en-US" dirty="0">
                  <a:latin typeface="微軟正黑體" panose="020B0604030504040204" pitchFamily="34" charset="-120"/>
                  <a:ea typeface="微軟正黑體" panose="020B0604030504040204" pitchFamily="34" charset="-120"/>
                </a:rPr>
                <a:t>從桌上拿起一個積木 </a:t>
              </a:r>
              <a:endParaRPr lang="en-US" altLang="zh-TW" dirty="0">
                <a:latin typeface="微軟正黑體" panose="020B0604030504040204" pitchFamily="34" charset="-120"/>
                <a:ea typeface="微軟正黑體" panose="020B0604030504040204" pitchFamily="34" charset="-120"/>
              </a:endParaRPr>
            </a:p>
            <a:p>
              <a:pPr marL="342900" indent="-342900">
                <a:buAutoNum type="arabicPeriod"/>
              </a:pPr>
              <a:r>
                <a:rPr lang="zh-TW" altLang="en-US" dirty="0">
                  <a:latin typeface="微軟正黑體" panose="020B0604030504040204" pitchFamily="34" charset="-120"/>
                  <a:ea typeface="微軟正黑體" panose="020B0604030504040204" pitchFamily="34" charset="-120"/>
                </a:rPr>
                <a:t>從另一個積木上拿起另一個積木 </a:t>
              </a:r>
              <a:endParaRPr lang="en-US" altLang="zh-TW" dirty="0">
                <a:latin typeface="微軟正黑體" panose="020B0604030504040204" pitchFamily="34" charset="-120"/>
                <a:ea typeface="微軟正黑體" panose="020B0604030504040204" pitchFamily="34" charset="-120"/>
              </a:endParaRPr>
            </a:p>
            <a:p>
              <a:pPr marL="342900" indent="-342900">
                <a:buAutoNum type="arabicPeriod"/>
              </a:pPr>
              <a:r>
                <a:rPr lang="zh-TW" altLang="en-US" dirty="0">
                  <a:latin typeface="微軟正黑體" panose="020B0604030504040204" pitchFamily="34" charset="-120"/>
                  <a:ea typeface="微軟正黑體" panose="020B0604030504040204" pitchFamily="34" charset="-120"/>
                </a:rPr>
                <a:t>把積木放到桌上 </a:t>
              </a:r>
              <a:endParaRPr lang="en-US" altLang="zh-TW" dirty="0">
                <a:latin typeface="微軟正黑體" panose="020B0604030504040204" pitchFamily="34" charset="-120"/>
                <a:ea typeface="微軟正黑體" panose="020B0604030504040204" pitchFamily="34" charset="-120"/>
              </a:endParaRPr>
            </a:p>
            <a:p>
              <a:pPr marL="342900" indent="-342900">
                <a:buAutoNum type="arabicPeriod"/>
              </a:pPr>
              <a:r>
                <a:rPr lang="zh-TW" altLang="en-US" dirty="0">
                  <a:latin typeface="微軟正黑體" panose="020B0604030504040204" pitchFamily="34" charset="-120"/>
                  <a:ea typeface="微軟正黑體" panose="020B0604030504040204" pitchFamily="34" charset="-120"/>
                </a:rPr>
                <a:t>將一個積木堆在另一個積木上 </a:t>
              </a:r>
            </a:p>
          </p:txBody>
        </p:sp>
        <p:sp>
          <p:nvSpPr>
            <p:cNvPr id="6" name="文字方塊 5">
              <a:extLst>
                <a:ext uri="{FF2B5EF4-FFF2-40B4-BE49-F238E27FC236}">
                  <a16:creationId xmlns:a16="http://schemas.microsoft.com/office/drawing/2014/main" id="{8AEAED75-7BCE-5628-E8A9-9DA7D1A99D43}"/>
                </a:ext>
              </a:extLst>
            </p:cNvPr>
            <p:cNvSpPr txBox="1"/>
            <p:nvPr/>
          </p:nvSpPr>
          <p:spPr>
            <a:xfrm>
              <a:off x="547503" y="2048172"/>
              <a:ext cx="4107542" cy="923330"/>
            </a:xfrm>
            <a:prstGeom prst="rect">
              <a:avLst/>
            </a:prstGeom>
            <a:noFill/>
          </p:spPr>
          <p:txBody>
            <a:bodyPr wrap="square">
              <a:spAutoFit/>
            </a:bodyPr>
            <a:lstStyle/>
            <a:p>
              <a:r>
                <a:rPr lang="zh-TW" altLang="en-US" dirty="0">
                  <a:latin typeface="微軟正黑體" panose="020B0604030504040204" pitchFamily="34" charset="-120"/>
                  <a:ea typeface="微軟正黑體" panose="020B0604030504040204" pitchFamily="34" charset="-120"/>
                </a:rPr>
                <a:t>目前狀態：藍色積木在橘色積木的上面，紅色積木在桌子上，橘色積木在桌子上，黃色積木也在桌子上。</a:t>
              </a:r>
            </a:p>
          </p:txBody>
        </p:sp>
        <p:sp>
          <p:nvSpPr>
            <p:cNvPr id="7" name="文字方塊 6">
              <a:extLst>
                <a:ext uri="{FF2B5EF4-FFF2-40B4-BE49-F238E27FC236}">
                  <a16:creationId xmlns:a16="http://schemas.microsoft.com/office/drawing/2014/main" id="{8E5D7FC5-8038-4DAF-BE67-8C9D8DE6EFB1}"/>
                </a:ext>
              </a:extLst>
            </p:cNvPr>
            <p:cNvSpPr txBox="1"/>
            <p:nvPr/>
          </p:nvSpPr>
          <p:spPr>
            <a:xfrm>
              <a:off x="547503" y="3135092"/>
              <a:ext cx="4107542" cy="369332"/>
            </a:xfrm>
            <a:prstGeom prst="rect">
              <a:avLst/>
            </a:prstGeom>
            <a:noFill/>
          </p:spPr>
          <p:txBody>
            <a:bodyPr wrap="square">
              <a:spAutoFit/>
            </a:bodyPr>
            <a:lstStyle/>
            <a:p>
              <a:r>
                <a:rPr lang="zh-TW" altLang="en-US" dirty="0">
                  <a:latin typeface="微軟正黑體" panose="020B0604030504040204" pitchFamily="34" charset="-120"/>
                  <a:ea typeface="微軟正黑體" panose="020B0604030504040204" pitchFamily="34" charset="-120"/>
                </a:rPr>
                <a:t>目標：讓橘色積木放置在藍色積木上。</a:t>
              </a:r>
            </a:p>
          </p:txBody>
        </p:sp>
        <p:sp>
          <p:nvSpPr>
            <p:cNvPr id="9" name="矩形: 圓角 8">
              <a:extLst>
                <a:ext uri="{FF2B5EF4-FFF2-40B4-BE49-F238E27FC236}">
                  <a16:creationId xmlns:a16="http://schemas.microsoft.com/office/drawing/2014/main" id="{CC215F5B-FA23-F34D-C508-053BD9FE3739}"/>
                </a:ext>
              </a:extLst>
            </p:cNvPr>
            <p:cNvSpPr/>
            <p:nvPr/>
          </p:nvSpPr>
          <p:spPr>
            <a:xfrm>
              <a:off x="503106" y="203215"/>
              <a:ext cx="4249440" cy="3903474"/>
            </a:xfrm>
            <a:prstGeom prst="roundRect">
              <a:avLst>
                <a:gd name="adj" fmla="val 3189"/>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a:extLst>
                <a:ext uri="{FF2B5EF4-FFF2-40B4-BE49-F238E27FC236}">
                  <a16:creationId xmlns:a16="http://schemas.microsoft.com/office/drawing/2014/main" id="{417F6A59-35FB-F56B-02C0-E81DAE674961}"/>
                </a:ext>
              </a:extLst>
            </p:cNvPr>
            <p:cNvSpPr txBox="1"/>
            <p:nvPr/>
          </p:nvSpPr>
          <p:spPr>
            <a:xfrm>
              <a:off x="553705" y="3620890"/>
              <a:ext cx="4031342" cy="369332"/>
            </a:xfrm>
            <a:prstGeom prst="rect">
              <a:avLst/>
            </a:prstGeom>
            <a:noFill/>
          </p:spPr>
          <p:txBody>
            <a:bodyPr wrap="square">
              <a:spAutoFit/>
            </a:bodyPr>
            <a:lstStyle/>
            <a:p>
              <a:r>
                <a:rPr lang="zh-TW" altLang="en-US" b="0" i="0" dirty="0">
                  <a:solidFill>
                    <a:srgbClr val="262626"/>
                  </a:solidFill>
                  <a:effectLst/>
                  <a:latin typeface="Inter"/>
                </a:rPr>
                <a:t>告訴我你的下一步</a:t>
              </a:r>
              <a:endParaRPr lang="zh-TW" altLang="en-US" dirty="0"/>
            </a:p>
          </p:txBody>
        </p:sp>
      </p:grpSp>
      <p:sp>
        <p:nvSpPr>
          <p:cNvPr id="16" name="文字方塊 15">
            <a:extLst>
              <a:ext uri="{FF2B5EF4-FFF2-40B4-BE49-F238E27FC236}">
                <a16:creationId xmlns:a16="http://schemas.microsoft.com/office/drawing/2014/main" id="{84A7C3B4-2880-599F-8D02-0FE7E9F34CEB}"/>
              </a:ext>
            </a:extLst>
          </p:cNvPr>
          <p:cNvSpPr txBox="1"/>
          <p:nvPr/>
        </p:nvSpPr>
        <p:spPr>
          <a:xfrm>
            <a:off x="6675556" y="5821493"/>
            <a:ext cx="7515224" cy="369332"/>
          </a:xfrm>
          <a:prstGeom prst="rect">
            <a:avLst/>
          </a:prstGeom>
          <a:noFill/>
        </p:spPr>
        <p:txBody>
          <a:bodyPr wrap="square">
            <a:spAutoFit/>
          </a:bodyPr>
          <a:lstStyle/>
          <a:p>
            <a:r>
              <a:rPr lang="zh-TW" altLang="en-US" dirty="0">
                <a:latin typeface="微軟正黑體" panose="020B0604030504040204" pitchFamily="34" charset="-120"/>
                <a:ea typeface="微軟正黑體" panose="020B0604030504040204" pitchFamily="34" charset="-120"/>
              </a:rPr>
              <a:t>下一步：使用操作</a:t>
            </a:r>
            <a:r>
              <a:rPr lang="en-US" altLang="zh-TW" dirty="0">
                <a:latin typeface="微軟正黑體" panose="020B0604030504040204" pitchFamily="34" charset="-120"/>
                <a:ea typeface="微軟正黑體" panose="020B0604030504040204" pitchFamily="34" charset="-120"/>
              </a:rPr>
              <a:t>2</a:t>
            </a:r>
            <a:r>
              <a:rPr lang="zh-TW" altLang="en-US" dirty="0">
                <a:latin typeface="微軟正黑體" panose="020B0604030504040204" pitchFamily="34" charset="-120"/>
                <a:ea typeface="微軟正黑體" panose="020B0604030504040204" pitchFamily="34" charset="-120"/>
              </a:rPr>
              <a:t>，從橘色積木上拿起藍色積木。</a:t>
            </a:r>
          </a:p>
        </p:txBody>
      </p:sp>
      <p:pic>
        <p:nvPicPr>
          <p:cNvPr id="18" name="圖片 17">
            <a:extLst>
              <a:ext uri="{FF2B5EF4-FFF2-40B4-BE49-F238E27FC236}">
                <a16:creationId xmlns:a16="http://schemas.microsoft.com/office/drawing/2014/main" id="{29EE006F-B80B-054F-778C-945F6B145973}"/>
              </a:ext>
            </a:extLst>
          </p:cNvPr>
          <p:cNvPicPr>
            <a:picLocks noChangeAspect="1"/>
          </p:cNvPicPr>
          <p:nvPr/>
        </p:nvPicPr>
        <p:blipFill>
          <a:blip r:embed="rId3"/>
          <a:stretch>
            <a:fillRect/>
          </a:stretch>
        </p:blipFill>
        <p:spPr>
          <a:xfrm>
            <a:off x="7174983" y="1204332"/>
            <a:ext cx="10490633" cy="4449335"/>
          </a:xfrm>
          <a:prstGeom prst="rect">
            <a:avLst/>
          </a:prstGeom>
        </p:spPr>
      </p:pic>
      <p:sp>
        <p:nvSpPr>
          <p:cNvPr id="24" name="文字方塊 23">
            <a:extLst>
              <a:ext uri="{FF2B5EF4-FFF2-40B4-BE49-F238E27FC236}">
                <a16:creationId xmlns:a16="http://schemas.microsoft.com/office/drawing/2014/main" id="{BBEC7818-EE2C-E42F-58D7-04E1628ED0C5}"/>
              </a:ext>
            </a:extLst>
          </p:cNvPr>
          <p:cNvSpPr txBox="1"/>
          <p:nvPr/>
        </p:nvSpPr>
        <p:spPr>
          <a:xfrm>
            <a:off x="7343750" y="667175"/>
            <a:ext cx="7515224" cy="461665"/>
          </a:xfrm>
          <a:prstGeom prst="rect">
            <a:avLst/>
          </a:prstGeom>
          <a:noFill/>
        </p:spPr>
        <p:txBody>
          <a:bodyPr wrap="square">
            <a:spAutoFit/>
          </a:bodyPr>
          <a:lstStyle/>
          <a:p>
            <a:r>
              <a:rPr lang="zh-TW" altLang="en-US" sz="2400" dirty="0">
                <a:solidFill>
                  <a:srgbClr val="404040"/>
                </a:solidFill>
                <a:latin typeface="微軟正黑體" panose="020B0604030504040204" pitchFamily="34" charset="-120"/>
                <a:ea typeface="微軟正黑體" panose="020B0604030504040204" pitchFamily="34" charset="-120"/>
              </a:rPr>
              <a:t>上略 </a:t>
            </a:r>
            <a:r>
              <a:rPr lang="en-US" altLang="zh-TW" sz="2400" dirty="0">
                <a:solidFill>
                  <a:srgbClr val="404040"/>
                </a:solidFill>
                <a:latin typeface="微軟正黑體" panose="020B0604030504040204" pitchFamily="34" charset="-120"/>
                <a:ea typeface="微軟正黑體" panose="020B0604030504040204" pitchFamily="34" charset="-120"/>
              </a:rPr>
              <a:t>1500 </a:t>
            </a:r>
            <a:r>
              <a:rPr lang="zh-TW" altLang="en-US" sz="2400" dirty="0">
                <a:solidFill>
                  <a:srgbClr val="404040"/>
                </a:solidFill>
                <a:latin typeface="微軟正黑體" panose="020B0604030504040204" pitchFamily="34" charset="-120"/>
                <a:ea typeface="微軟正黑體" panose="020B0604030504040204" pitchFamily="34" charset="-120"/>
              </a:rPr>
              <a:t>字</a:t>
            </a:r>
            <a:endParaRPr lang="zh-TW" altLang="en-US" sz="2400" dirty="0">
              <a:latin typeface="微軟正黑體" panose="020B0604030504040204" pitchFamily="34" charset="-120"/>
              <a:ea typeface="微軟正黑體" panose="020B0604030504040204" pitchFamily="34" charset="-120"/>
            </a:endParaRPr>
          </a:p>
        </p:txBody>
      </p:sp>
      <p:sp>
        <p:nvSpPr>
          <p:cNvPr id="25" name="文字方塊 24">
            <a:extLst>
              <a:ext uri="{FF2B5EF4-FFF2-40B4-BE49-F238E27FC236}">
                <a16:creationId xmlns:a16="http://schemas.microsoft.com/office/drawing/2014/main" id="{8102A7AF-9172-F893-223D-15AC452F32AA}"/>
              </a:ext>
            </a:extLst>
          </p:cNvPr>
          <p:cNvSpPr txBox="1"/>
          <p:nvPr/>
        </p:nvSpPr>
        <p:spPr>
          <a:xfrm>
            <a:off x="4875945" y="3676200"/>
            <a:ext cx="1929643" cy="461665"/>
          </a:xfrm>
          <a:prstGeom prst="rect">
            <a:avLst/>
          </a:prstGeom>
          <a:noFill/>
        </p:spPr>
        <p:txBody>
          <a:bodyPr wrap="square" rtlCol="0">
            <a:spAutoFit/>
          </a:bodyPr>
          <a:lstStyle/>
          <a:p>
            <a:r>
              <a:rPr lang="en-US" altLang="zh-TW" sz="2400" dirty="0"/>
              <a:t>DeepSeek-R1</a:t>
            </a:r>
            <a:endParaRPr lang="zh-TW" altLang="en-US" sz="2400" dirty="0"/>
          </a:p>
        </p:txBody>
      </p:sp>
      <p:sp>
        <p:nvSpPr>
          <p:cNvPr id="27" name="文字方塊 26">
            <a:extLst>
              <a:ext uri="{FF2B5EF4-FFF2-40B4-BE49-F238E27FC236}">
                <a16:creationId xmlns:a16="http://schemas.microsoft.com/office/drawing/2014/main" id="{330735BC-24B6-91A6-9ABB-1475F93EFEC4}"/>
              </a:ext>
            </a:extLst>
          </p:cNvPr>
          <p:cNvSpPr txBox="1"/>
          <p:nvPr/>
        </p:nvSpPr>
        <p:spPr>
          <a:xfrm>
            <a:off x="509344" y="5378640"/>
            <a:ext cx="5305450"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a:solidFill>
                  <a:srgbClr val="000000"/>
                </a:solidFill>
                <a:effectLst/>
                <a:latin typeface="Lucida Grande"/>
              </a:rPr>
              <a:t>The Danger of Overthinking: Examining the Reasoning-Action Dilemma in Agentic Tasks</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https://arxiv.org/abs/2502.08235</a:t>
            </a:r>
          </a:p>
        </p:txBody>
      </p:sp>
    </p:spTree>
    <p:extLst>
      <p:ext uri="{BB962C8B-B14F-4D97-AF65-F5344CB8AC3E}">
        <p14:creationId xmlns:p14="http://schemas.microsoft.com/office/powerpoint/2010/main" val="326892625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4" grpId="0"/>
      <p:bldP spid="27"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E3D0C-F75C-97BC-C25C-97EBCB1ED5DE}"/>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DDF555A8-DF04-6247-85B6-F51DAE11F664}"/>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AI</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Agent </a:t>
            </a:r>
            <a:r>
              <a:rPr lang="zh-TW" altLang="en-US" dirty="0">
                <a:latin typeface="微軟正黑體" panose="020B0604030504040204" pitchFamily="34" charset="-120"/>
                <a:ea typeface="微軟正黑體" panose="020B0604030504040204" pitchFamily="34" charset="-120"/>
              </a:rPr>
              <a:t>關鍵能力剖析</a:t>
            </a:r>
          </a:p>
        </p:txBody>
      </p:sp>
      <p:graphicFrame>
        <p:nvGraphicFramePr>
          <p:cNvPr id="4" name="內容版面配置區 3">
            <a:extLst>
              <a:ext uri="{FF2B5EF4-FFF2-40B4-BE49-F238E27FC236}">
                <a16:creationId xmlns:a16="http://schemas.microsoft.com/office/drawing/2014/main" id="{1F78C730-929F-0D40-8853-C1560927519D}"/>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3434860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theme/theme1.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11184</TotalTime>
  <Words>5515</Words>
  <Application>Microsoft Office PowerPoint</Application>
  <PresentationFormat>寬螢幕</PresentationFormat>
  <Paragraphs>945</Paragraphs>
  <Slides>96</Slides>
  <Notes>49</Notes>
  <HiddenSlides>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96</vt:i4>
      </vt:variant>
    </vt:vector>
  </HeadingPairs>
  <TitlesOfParts>
    <vt:vector size="108" baseType="lpstr">
      <vt:lpstr>Google Sans</vt:lpstr>
      <vt:lpstr>Inter</vt:lpstr>
      <vt:lpstr>Lucida Grande</vt:lpstr>
      <vt:lpstr>微軟正黑體</vt:lpstr>
      <vt:lpstr>Aptos</vt:lpstr>
      <vt:lpstr>Arial</vt:lpstr>
      <vt:lpstr>Calibri</vt:lpstr>
      <vt:lpstr>Calibri Light</vt:lpstr>
      <vt:lpstr>Open Sans</vt:lpstr>
      <vt:lpstr>Roboto</vt:lpstr>
      <vt:lpstr>Segoe UI Historic</vt:lpstr>
      <vt:lpstr>1_Office 佈景主題</vt:lpstr>
      <vt:lpstr>AI Agent </vt:lpstr>
      <vt:lpstr>PowerPoint 簡報</vt:lpstr>
      <vt:lpstr>AI Agent </vt:lpstr>
      <vt:lpstr>AI Agent (AlphaGo)</vt:lpstr>
      <vt:lpstr>如何打造 AI Agent? RL?</vt:lpstr>
      <vt:lpstr>如何打造 AI Agent? 直接用 LLM！</vt:lpstr>
      <vt:lpstr>LLM 能不能下棋？</vt:lpstr>
      <vt:lpstr>LLM 能不能下棋？</vt:lpstr>
      <vt:lpstr>如何打造 AI Agent? 直接用 LLM！</vt:lpstr>
      <vt:lpstr>從 LLM 的角度來看 Agent 要解的問題</vt:lpstr>
      <vt:lpstr> 請注意在這堂課中 沒有任何模型被訓練</vt:lpstr>
      <vt:lpstr>AI Agent 不是最近才熱門</vt:lpstr>
      <vt:lpstr>以 LLM 運行 AI Agent 的優勢</vt:lpstr>
      <vt:lpstr>以 LLM 運行 AI Agent 的優勢</vt:lpstr>
      <vt:lpstr>AI Agent 舉例：AI 村民組成的虛擬村莊</vt:lpstr>
      <vt:lpstr>PowerPoint 簡報</vt:lpstr>
      <vt:lpstr>AI Agent 舉例：Minecraft 中的 AI NPC</vt:lpstr>
      <vt:lpstr>AI Agent 舉例：讓 AI 使用電腦</vt:lpstr>
      <vt:lpstr>AI Agent 舉例：讓 AI 使用電腦</vt:lpstr>
      <vt:lpstr>AI Agent 舉例：讓 AI 使用電腦</vt:lpstr>
      <vt:lpstr>AI Agent 舉例：讓 AI 使用電腦</vt:lpstr>
      <vt:lpstr>AI Agent 舉例：用 AI 訓練模型</vt:lpstr>
      <vt:lpstr>AI Agent 舉例：用 AI 做研究</vt:lpstr>
      <vt:lpstr>邁向更加真實的互動情境</vt:lpstr>
      <vt:lpstr>邁向更加真實的互動情境</vt:lpstr>
      <vt:lpstr>邁向更加真實的互動情境</vt:lpstr>
      <vt:lpstr>AI Agent 關鍵能力剖析</vt:lpstr>
      <vt:lpstr>根據經驗調整行為</vt:lpstr>
      <vt:lpstr>根據經驗調整行為</vt:lpstr>
      <vt:lpstr>根據經驗調整行為</vt:lpstr>
      <vt:lpstr>根據經驗調整行為</vt:lpstr>
      <vt:lpstr>根據經驗調整行為</vt:lpstr>
      <vt:lpstr>StreamBench</vt:lpstr>
      <vt:lpstr>StreamBench</vt:lpstr>
      <vt:lpstr>StreamBench</vt:lpstr>
      <vt:lpstr>StreamBench</vt:lpstr>
      <vt:lpstr>StreamBench</vt:lpstr>
      <vt:lpstr>根據經驗調整行為</vt:lpstr>
      <vt:lpstr>根據經驗調整行為</vt:lpstr>
      <vt:lpstr>根據經驗調整行為</vt:lpstr>
      <vt:lpstr>根據經驗調整行為</vt:lpstr>
      <vt:lpstr>有記憶的 ChatGPT </vt:lpstr>
      <vt:lpstr>有記憶的 ChatGPT </vt:lpstr>
      <vt:lpstr>有記憶的 ChatGPT </vt:lpstr>
      <vt:lpstr>有記憶的 ChatGPT </vt:lpstr>
      <vt:lpstr>To learn more …</vt:lpstr>
      <vt:lpstr>AI 如何使用工具</vt:lpstr>
      <vt:lpstr>語言模型常用工具</vt:lpstr>
      <vt:lpstr>如何使用工具</vt:lpstr>
      <vt:lpstr>如何使用工具</vt:lpstr>
      <vt:lpstr>最常使用的工具：搜尋引擎</vt:lpstr>
      <vt:lpstr>使用其他 AI 作為工具 </vt:lpstr>
      <vt:lpstr>PowerPoint 簡報</vt:lpstr>
      <vt:lpstr>使用其他 AI 作為工具</vt:lpstr>
      <vt:lpstr>非常多工具怎麼辦？</vt:lpstr>
      <vt:lpstr>非常多工具怎麼辦？</vt:lpstr>
      <vt:lpstr>模型自己打造工具</vt:lpstr>
      <vt:lpstr>PowerPoint 簡報</vt:lpstr>
      <vt:lpstr>假如工具有問題 … 以 RAG 為例</vt:lpstr>
      <vt:lpstr>PowerPoint 簡報</vt:lpstr>
      <vt:lpstr>語言模型有沒有自己的判斷力？</vt:lpstr>
      <vt:lpstr>語言模型有沒有自己的判斷力？</vt:lpstr>
      <vt:lpstr>語言模型在做 RAG 時 ……</vt:lpstr>
      <vt:lpstr>什麼樣的外部知識比較容易說服 AI ……</vt:lpstr>
      <vt:lpstr>什麼樣的外部知識比較容易說服 AI ……</vt:lpstr>
      <vt:lpstr>什麼樣的外部知識比較容易說服 AI ……</vt:lpstr>
      <vt:lpstr>什麼樣的外部知識比較容易說服 AI ……</vt:lpstr>
      <vt:lpstr>就算工具可靠 … 不代表 AI 就不會犯錯</vt:lpstr>
      <vt:lpstr>使用工具與模型本身能力間的平衡</vt:lpstr>
      <vt:lpstr>AI 能不能做計劃？</vt:lpstr>
      <vt:lpstr>做計劃</vt:lpstr>
      <vt:lpstr>做計劃</vt:lpstr>
      <vt:lpstr>做計劃</vt:lpstr>
      <vt:lpstr>語言模型有能力做計畫嗎？</vt:lpstr>
      <vt:lpstr>PowerPoint 簡報</vt:lpstr>
      <vt:lpstr>PlanBench</vt:lpstr>
      <vt:lpstr>PlanBench</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強化 AI Agent 的規劃能力</vt:lpstr>
      <vt:lpstr>PowerPoint 簡報</vt:lpstr>
      <vt:lpstr>PowerPoint 簡報</vt:lpstr>
      <vt:lpstr>PowerPoint 簡報</vt:lpstr>
      <vt:lpstr>PowerPoint 簡報</vt:lpstr>
      <vt:lpstr>PowerPoint 簡報</vt:lpstr>
      <vt:lpstr>PowerPoint 簡報</vt:lpstr>
      <vt:lpstr>從 AI Agent 的角度來看「思考」的能力</vt:lpstr>
      <vt:lpstr>PowerPoint 簡報</vt:lpstr>
      <vt:lpstr>AI Agent 關鍵能力剖析</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Agent 代理人</dc:title>
  <dc:creator>Hung-yi Lee</dc:creator>
  <cp:lastModifiedBy>Hung-yi Lee</cp:lastModifiedBy>
  <cp:revision>492</cp:revision>
  <dcterms:created xsi:type="dcterms:W3CDTF">2024-03-14T16:18:25Z</dcterms:created>
  <dcterms:modified xsi:type="dcterms:W3CDTF">2025-03-08T17:41:28Z</dcterms:modified>
</cp:coreProperties>
</file>